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341" r:id="rId7"/>
    <p:sldId id="364" r:id="rId8"/>
    <p:sldId id="386" r:id="rId9"/>
    <p:sldId id="387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9"/>
    <p:restoredTop sz="96405"/>
  </p:normalViewPr>
  <p:slideViewPr>
    <p:cSldViewPr snapToGrid="0">
      <p:cViewPr varScale="1">
        <p:scale>
          <a:sx n="131" d="100"/>
          <a:sy n="131" d="100"/>
        </p:scale>
        <p:origin x="8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rectangle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5" name="Grouper 1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orme libre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orme libre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11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DEFF52-AB98-3D49-B9D5-FF0B012F8536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12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B6F5CF-F7C4-D34B-80B3-108A86AAEE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3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DEFF52-AB98-3D49-B9D5-FF0B012F8536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6F5CF-F7C4-D34B-80B3-108A86AAEE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667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DEFF52-AB98-3D49-B9D5-FF0B012F8536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6F5CF-F7C4-D34B-80B3-108A86AAEE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18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DEFF52-AB98-3D49-B9D5-FF0B012F8536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6F5CF-F7C4-D34B-80B3-108A86AAEE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10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Chevron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DEFF52-AB98-3D49-B9D5-FF0B012F8536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6F5CF-F7C4-D34B-80B3-108A86AAEE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783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DEFF52-AB98-3D49-B9D5-FF0B012F8536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6F5CF-F7C4-D34B-80B3-108A86AAEE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196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DEFF52-AB98-3D49-B9D5-FF0B012F8536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6F5CF-F7C4-D34B-80B3-108A86AAEE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064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DEFF52-AB98-3D49-B9D5-FF0B012F8536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6F5CF-F7C4-D34B-80B3-108A86AAEE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761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DEFF52-AB98-3D49-B9D5-FF0B012F8536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6F5CF-F7C4-D34B-80B3-108A86AAEE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26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DEFF52-AB98-3D49-B9D5-FF0B012F8536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6F5CF-F7C4-D34B-80B3-108A86AAEE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239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 4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6" name="Forme libre 15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7" name="Triangle rect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" name="Connecteur droit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DEFF52-AB98-3D49-B9D5-FF0B012F8536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6F5CF-F7C4-D34B-80B3-108A86AAEE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30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027" name="Forme libre 11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15" name="Connecteur droit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p3d prstMaterial="softEdge">
              <a:bevelT w="25400" h="25400"/>
            </a:sp3d>
          </a:bodyPr>
          <a:lstStyle/>
          <a:p>
            <a:pPr lvl="0"/>
            <a:r>
              <a:rPr lang="fr-FR"/>
              <a:t>Cliquez et modifiez le titre</a:t>
            </a:r>
            <a:endParaRPr lang="en-US"/>
          </a:p>
        </p:txBody>
      </p:sp>
      <p:sp>
        <p:nvSpPr>
          <p:cNvPr id="1033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Lucida Sans Unicode" charset="0"/>
              </a:defRPr>
            </a:lvl1pPr>
          </a:lstStyle>
          <a:p>
            <a:fld id="{0FDEFF52-AB98-3D49-B9D5-FF0B012F8536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charset="0"/>
              </a:defRPr>
            </a:lvl1pPr>
          </a:lstStyle>
          <a:p>
            <a:fld id="{C3B6F5CF-F7C4-D34B-80B3-108A86AAEE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23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charset="-128"/>
          <a:cs typeface="ＭＳ Ｐゴシック" charset="-128"/>
        </a:defRPr>
      </a:lvl9pPr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charset="0"/>
        <a:buChar char=""/>
        <a:defRPr sz="27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charset="0"/>
        <a:buChar char="◦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charset="0"/>
        <a:buChar char="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charset="0"/>
        <a:buChar char=""/>
        <a:defRPr sz="19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charset="0"/>
        <a:buChar char="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tiff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2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iff"/><Relationship Id="rId3" Type="http://schemas.openxmlformats.org/officeDocument/2006/relationships/image" Target="../media/image23.tiff"/><Relationship Id="rId7" Type="http://schemas.openxmlformats.org/officeDocument/2006/relationships/image" Target="../media/image27.tiff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tiff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691B9B-EFCE-2437-884E-EEA552EAAA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 Analyser et écrire la science multidisciplinaire,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7EA9FE-C524-E64C-D131-FA9DC1F84D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dans un réseau d’hypertextes sémantiques avec </a:t>
            </a:r>
            <a:r>
              <a:rPr lang="fr-FR" dirty="0" err="1"/>
              <a:t>Dilib</a:t>
            </a:r>
            <a:r>
              <a:rPr lang="fr-FR" dirty="0"/>
              <a:t> et </a:t>
            </a:r>
            <a:r>
              <a:rPr lang="fr-FR" dirty="0" err="1"/>
              <a:t>Wicri</a:t>
            </a:r>
            <a:endParaRPr lang="fr-F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60194D1-8BC4-B5DA-BBDF-F6FDBEAED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2703" y="5485830"/>
            <a:ext cx="2495758" cy="86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DE7BC2D2-53FD-DF6B-75E0-AA2E0613E4F3}"/>
              </a:ext>
            </a:extLst>
          </p:cNvPr>
          <p:cNvGrpSpPr/>
          <p:nvPr/>
        </p:nvGrpSpPr>
        <p:grpSpPr>
          <a:xfrm>
            <a:off x="353539" y="5454488"/>
            <a:ext cx="1537045" cy="1000549"/>
            <a:chOff x="2026508" y="355263"/>
            <a:chExt cx="1532238" cy="86788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D896658-99DA-3EDF-34D7-0DA5D12C88B1}"/>
                </a:ext>
              </a:extLst>
            </p:cNvPr>
            <p:cNvSpPr/>
            <p:nvPr/>
          </p:nvSpPr>
          <p:spPr>
            <a:xfrm>
              <a:off x="2026508" y="355263"/>
              <a:ext cx="1532238" cy="867883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8488E6D-8E67-187C-30FA-C12E833BC2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074" y="417048"/>
              <a:ext cx="1286388" cy="750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C3ED2F40-A0D8-5153-259D-BB4D666C0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5954" y="5622891"/>
            <a:ext cx="1238078" cy="65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79D1B89-91A2-472D-2B4D-3BCF2992E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2584" y="4154594"/>
            <a:ext cx="1075016" cy="81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39BBE7C-E117-2F73-FC58-E15C8F54D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3560" y="5622891"/>
            <a:ext cx="1715873" cy="60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A85BD722-F6F3-7229-AABC-39A58B282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5767" y="5622891"/>
            <a:ext cx="1752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B7E01E23-AC13-96DA-6CB9-F5925F74B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460" y="5622891"/>
            <a:ext cx="1031617" cy="7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20">
            <a:extLst>
              <a:ext uri="{FF2B5EF4-FFF2-40B4-BE49-F238E27FC236}">
                <a16:creationId xmlns:a16="http://schemas.microsoft.com/office/drawing/2014/main" id="{2DCA579E-340A-0EB5-D7DA-C317673EFE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6883" y="4222088"/>
            <a:ext cx="1405099" cy="47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23AAC0B4-3A94-773E-2A00-2585F6798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93" y="189068"/>
            <a:ext cx="4312221" cy="161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736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69F5C4B-691B-344E-5DEE-4248C0C2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511" y="2237730"/>
            <a:ext cx="9770076" cy="3609846"/>
          </a:xfrm>
        </p:spPr>
        <p:txBody>
          <a:bodyPr>
            <a:normAutofit lnSpcReduction="10000"/>
          </a:bodyPr>
          <a:lstStyle/>
          <a:p>
            <a:r>
              <a:rPr lang="fr-FR" dirty="0"/>
              <a:t>« </a:t>
            </a:r>
            <a:r>
              <a:rPr lang="fr-FR" i="1" dirty="0"/>
              <a:t>L’ingénieur, le physicien se trouvent souvent devant les problèmes que les mathématiciens classiques n’ont pas pu résoudre. </a:t>
            </a:r>
            <a:r>
              <a:rPr lang="fr-FR" dirty="0"/>
              <a:t>[…] </a:t>
            </a:r>
            <a:r>
              <a:rPr lang="fr-FR" i="1" dirty="0"/>
              <a:t>Il est alors indispensable que l’ingénieur, le physicien et tous ceux qui s’occupent de mathématiques appliquées, soient capables </a:t>
            </a:r>
            <a:r>
              <a:rPr lang="fr-FR" b="1" i="1" dirty="0">
                <a:highlight>
                  <a:srgbClr val="FFFF00"/>
                </a:highlight>
              </a:rPr>
              <a:t>de se dégager du complexe inhibitif de rigueur que leur a imposé leur éducation</a:t>
            </a:r>
            <a:r>
              <a:rPr lang="fr-FR" i="1" dirty="0"/>
              <a:t>, et qu’ils osent se lancer à l’aventure : la vérification expérimentale sera là pour leur crier casse-cou le cas échéant.</a:t>
            </a:r>
            <a:r>
              <a:rPr lang="fr-FR" dirty="0"/>
              <a:t> »</a:t>
            </a:r>
          </a:p>
        </p:txBody>
      </p:sp>
      <p:pic>
        <p:nvPicPr>
          <p:cNvPr id="2050" name="Picture 2" descr="Jean Legras">
            <a:extLst>
              <a:ext uri="{FF2B5EF4-FFF2-40B4-BE49-F238E27FC236}">
                <a16:creationId xmlns:a16="http://schemas.microsoft.com/office/drawing/2014/main" id="{D43EC8F6-9314-5909-4E6A-E9D37EA5C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897" y="2493583"/>
            <a:ext cx="1433384" cy="174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thalie Dusoulier aux 20 ans de l'INIST">
            <a:extLst>
              <a:ext uri="{FF2B5EF4-FFF2-40B4-BE49-F238E27FC236}">
                <a16:creationId xmlns:a16="http://schemas.microsoft.com/office/drawing/2014/main" id="{D831BED9-492E-D48A-5BA9-03D683D91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413" y="452139"/>
            <a:ext cx="1480055" cy="144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206758A4-0C79-D828-7007-3AABD94B0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1559" y="398025"/>
            <a:ext cx="2032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D5E9B0D1-9D31-D2B3-7FE7-D8968F27F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2220" y="507929"/>
            <a:ext cx="1433384" cy="142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2572C4B-7E9B-ADFA-621C-32EED8D51297}"/>
              </a:ext>
            </a:extLst>
          </p:cNvPr>
          <p:cNvSpPr txBox="1"/>
          <p:nvPr/>
        </p:nvSpPr>
        <p:spPr>
          <a:xfrm>
            <a:off x="4015604" y="452139"/>
            <a:ext cx="1170513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1977</a:t>
            </a:r>
          </a:p>
          <a:p>
            <a:r>
              <a:rPr lang="fr-FR" dirty="0"/>
              <a:t>Pascal</a:t>
            </a:r>
          </a:p>
          <a:p>
            <a:r>
              <a:rPr lang="fr-FR" dirty="0"/>
              <a:t>Mistral</a:t>
            </a:r>
          </a:p>
          <a:p>
            <a:r>
              <a:rPr lang="fr-FR" dirty="0"/>
              <a:t>Iris 80</a:t>
            </a:r>
          </a:p>
          <a:p>
            <a:r>
              <a:rPr lang="fr-FR" dirty="0"/>
              <a:t>Cyclades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E4F461E0-9CAB-B8E0-CAA0-38A213CCE352}"/>
              </a:ext>
            </a:extLst>
          </p:cNvPr>
          <p:cNvGrpSpPr/>
          <p:nvPr/>
        </p:nvGrpSpPr>
        <p:grpSpPr>
          <a:xfrm>
            <a:off x="9323514" y="218303"/>
            <a:ext cx="2032000" cy="1295930"/>
            <a:chOff x="2026508" y="355263"/>
            <a:chExt cx="1532238" cy="8678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347BA3E-E1DA-8FE1-65E6-0D6C7BD146F6}"/>
                </a:ext>
              </a:extLst>
            </p:cNvPr>
            <p:cNvSpPr/>
            <p:nvPr/>
          </p:nvSpPr>
          <p:spPr>
            <a:xfrm>
              <a:off x="2026508" y="355263"/>
              <a:ext cx="1532238" cy="867883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6ADAB875-C1B2-0D7E-3A0B-1C51550857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074" y="417048"/>
              <a:ext cx="1286388" cy="750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FD726773-C4F0-2B96-3257-0A3B0427CDFF}"/>
              </a:ext>
            </a:extLst>
          </p:cNvPr>
          <p:cNvSpPr txBox="1"/>
          <p:nvPr/>
        </p:nvSpPr>
        <p:spPr>
          <a:xfrm>
            <a:off x="8784440" y="1655486"/>
            <a:ext cx="3110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1991 Pascal en SGML/Xml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F462610-EA30-2EE0-3590-9FCC0219C6B5}"/>
              </a:ext>
            </a:extLst>
          </p:cNvPr>
          <p:cNvSpPr/>
          <p:nvPr/>
        </p:nvSpPr>
        <p:spPr>
          <a:xfrm>
            <a:off x="1334530" y="5847576"/>
            <a:ext cx="9858815" cy="7509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C’est la même chose avec la science basée sur l’exploration des connaissances </a:t>
            </a:r>
          </a:p>
        </p:txBody>
      </p:sp>
    </p:spTree>
    <p:extLst>
      <p:ext uri="{BB962C8B-B14F-4D97-AF65-F5344CB8AC3E}">
        <p14:creationId xmlns:p14="http://schemas.microsoft.com/office/powerpoint/2010/main" val="3190233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A33C5AD-9A95-5FCB-B95A-EDF40AD72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>
                <a:highlight>
                  <a:srgbClr val="FFFF00"/>
                </a:highlight>
              </a:rPr>
              <a:t>1665 - Journal des </a:t>
            </a:r>
            <a:r>
              <a:rPr lang="fr-FR" dirty="0" err="1">
                <a:highlight>
                  <a:srgbClr val="FFFF00"/>
                </a:highlight>
              </a:rPr>
              <a:t>Sçavants</a:t>
            </a:r>
            <a:endParaRPr lang="fr-FR" dirty="0">
              <a:highlight>
                <a:srgbClr val="FFFF00"/>
              </a:highlight>
            </a:endParaRPr>
          </a:p>
          <a:p>
            <a:r>
              <a:rPr lang="fr-FR" dirty="0">
                <a:highlight>
                  <a:srgbClr val="FFFF00"/>
                </a:highlight>
              </a:rPr>
              <a:t>1746 – Encyclopédie Diderot et d’Alembert</a:t>
            </a:r>
          </a:p>
          <a:p>
            <a:pPr lvl="1"/>
            <a:r>
              <a:rPr lang="fr-FR" dirty="0"/>
              <a:t>150 collaborateurs, 35 volumes</a:t>
            </a:r>
          </a:p>
          <a:p>
            <a:r>
              <a:rPr lang="fr-FR" dirty="0">
                <a:highlight>
                  <a:srgbClr val="FFFF00"/>
                </a:highlight>
              </a:rPr>
              <a:t>1750 – Histoire naturelle Buffon</a:t>
            </a:r>
          </a:p>
          <a:p>
            <a:pPr lvl="1"/>
            <a:r>
              <a:rPr lang="fr-FR" dirty="0"/>
              <a:t>20 principaux collaborateurs; 44 volumes (dont post-mortem)</a:t>
            </a:r>
          </a:p>
          <a:p>
            <a:pPr lvl="1"/>
            <a:r>
              <a:rPr lang="fr-FR" dirty="0"/>
              <a:t>Œuvre composite (inventaire, articles de synthèse, comparaisons anatomiques…)</a:t>
            </a:r>
          </a:p>
          <a:p>
            <a:pPr lvl="1"/>
            <a:endParaRPr lang="fr-FR" dirty="0"/>
          </a:p>
          <a:p>
            <a:r>
              <a:rPr lang="fr-FR" dirty="0">
                <a:solidFill>
                  <a:srgbClr val="FFFF00"/>
                </a:solidFill>
                <a:highlight>
                  <a:srgbClr val="800080"/>
                </a:highlight>
              </a:rPr>
              <a:t>1960 – le Trésor de la Langue Française,</a:t>
            </a:r>
          </a:p>
          <a:p>
            <a:pPr lvl="1"/>
            <a:r>
              <a:rPr lang="fr-FR" dirty="0"/>
              <a:t>Dictionnaire réalisé avec des mécanismes d’Intelligence Artificielle  (groupes binaires)</a:t>
            </a:r>
          </a:p>
          <a:p>
            <a:pPr lvl="1"/>
            <a:r>
              <a:rPr lang="fr-FR" dirty="0"/>
              <a:t>80 ingénieurs sur 40 ans</a:t>
            </a:r>
            <a:endParaRPr lang="fr-FR" dirty="0">
              <a:highlight>
                <a:srgbClr val="800080"/>
              </a:highlight>
            </a:endParaRPr>
          </a:p>
          <a:p>
            <a:r>
              <a:rPr lang="fr-FR" dirty="0">
                <a:highlight>
                  <a:srgbClr val="FFFF00"/>
                </a:highlight>
              </a:rPr>
              <a:t>1971 – Pascal =&gt; Pascaline </a:t>
            </a:r>
            <a:r>
              <a:rPr lang="fr-FR" dirty="0"/>
              <a:t>500.000 références par an =&gt; Cyclades/Mistral</a:t>
            </a:r>
          </a:p>
          <a:p>
            <a:pPr lvl="1"/>
            <a:r>
              <a:rPr lang="fr-FR" dirty="0"/>
              <a:t>1988 : CDST + CDSH =&gt; </a:t>
            </a:r>
            <a:r>
              <a:rPr lang="fr-FR" dirty="0" err="1">
                <a:highlight>
                  <a:srgbClr val="FFFF00"/>
                </a:highlight>
              </a:rPr>
              <a:t>Inist</a:t>
            </a:r>
            <a:r>
              <a:rPr lang="fr-FR" dirty="0"/>
              <a:t> + coopérations : plus de 500 agents</a:t>
            </a:r>
          </a:p>
          <a:p>
            <a:pPr lvl="1"/>
            <a:r>
              <a:rPr lang="fr-FR" dirty="0"/>
              <a:t>1993 -&gt; 2015 démantèlement progressif (</a:t>
            </a:r>
            <a:r>
              <a:rPr lang="fr-FR" dirty="0" err="1"/>
              <a:t>TLF+Pascal+Francis</a:t>
            </a:r>
            <a:r>
              <a:rPr lang="fr-FR" dirty="0"/>
              <a:t>)</a:t>
            </a:r>
          </a:p>
          <a:p>
            <a:r>
              <a:rPr lang="fr-FR" dirty="0"/>
              <a:t>2024 - Personnels affectés à la production d’information scientifique pour l’IA : </a:t>
            </a:r>
          </a:p>
          <a:p>
            <a:pPr lvl="1"/>
            <a:r>
              <a:rPr lang="fr-FR" sz="4200" b="1" dirty="0"/>
              <a:t>ZERO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9CEC051-3D20-F8BE-C013-9480F336C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L’information scientifique en France</a:t>
            </a:r>
          </a:p>
        </p:txBody>
      </p:sp>
    </p:spTree>
    <p:extLst>
      <p:ext uri="{BB962C8B-B14F-4D97-AF65-F5344CB8AC3E}">
        <p14:creationId xmlns:p14="http://schemas.microsoft.com/office/powerpoint/2010/main" val="1149292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F8314A4-E410-172B-0CC8-D298D0299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USA</a:t>
            </a:r>
            <a:r>
              <a:rPr lang="fr-FR" dirty="0"/>
              <a:t> : </a:t>
            </a:r>
            <a:r>
              <a:rPr lang="fr-FR" dirty="0">
                <a:highlight>
                  <a:srgbClr val="FFFF00"/>
                </a:highlight>
              </a:rPr>
              <a:t>National Library of </a:t>
            </a:r>
            <a:r>
              <a:rPr lang="fr-FR" dirty="0" err="1">
                <a:highlight>
                  <a:srgbClr val="FFFF00"/>
                </a:highlight>
              </a:rPr>
              <a:t>Medicine</a:t>
            </a:r>
            <a:endParaRPr lang="fr-FR" dirty="0">
              <a:highlight>
                <a:srgbClr val="FFFF00"/>
              </a:highlight>
            </a:endParaRPr>
          </a:p>
          <a:p>
            <a:pPr lvl="1"/>
            <a:r>
              <a:rPr lang="fr-FR" dirty="0"/>
              <a:t>1990 - même profil que l’INIST : 500.000 analyses /an (</a:t>
            </a:r>
            <a:r>
              <a:rPr lang="fr-FR" dirty="0">
                <a:highlight>
                  <a:srgbClr val="FFFF00"/>
                </a:highlight>
              </a:rPr>
              <a:t>400</a:t>
            </a:r>
            <a:r>
              <a:rPr lang="fr-FR" dirty="0"/>
              <a:t> personnes)</a:t>
            </a:r>
          </a:p>
          <a:p>
            <a:pPr lvl="1"/>
            <a:r>
              <a:rPr lang="fr-FR" dirty="0"/>
              <a:t>2024 – </a:t>
            </a:r>
            <a:r>
              <a:rPr lang="fr-FR" dirty="0">
                <a:highlight>
                  <a:srgbClr val="FFFF00"/>
                </a:highlight>
              </a:rPr>
              <a:t>750</a:t>
            </a:r>
            <a:r>
              <a:rPr lang="fr-FR" dirty="0"/>
              <a:t> personnes , 4000 contacts, 1.000.000 analyses par an !!!</a:t>
            </a:r>
          </a:p>
          <a:p>
            <a:pPr lvl="2"/>
            <a:r>
              <a:rPr lang="fr-FR" dirty="0"/>
              <a:t>Chaque notice = indexation assistée + 3 interventions humaines</a:t>
            </a:r>
          </a:p>
          <a:p>
            <a:r>
              <a:rPr lang="fr-FR" dirty="0">
                <a:solidFill>
                  <a:srgbClr val="7030A0"/>
                </a:solidFill>
              </a:rPr>
              <a:t>USA</a:t>
            </a:r>
            <a:r>
              <a:rPr lang="fr-FR" dirty="0"/>
              <a:t> : </a:t>
            </a:r>
            <a:r>
              <a:rPr lang="fr-FR" dirty="0" err="1">
                <a:highlight>
                  <a:srgbClr val="FFFF00"/>
                </a:highlight>
              </a:rPr>
              <a:t>Wikimedia</a:t>
            </a:r>
            <a:r>
              <a:rPr lang="fr-FR" dirty="0">
                <a:highlight>
                  <a:srgbClr val="FFFF00"/>
                </a:highlight>
              </a:rPr>
              <a:t> </a:t>
            </a:r>
            <a:r>
              <a:rPr lang="fr-FR" dirty="0" err="1">
                <a:highlight>
                  <a:srgbClr val="FFFF00"/>
                </a:highlight>
              </a:rPr>
              <a:t>Foundation</a:t>
            </a:r>
            <a:r>
              <a:rPr lang="fr-FR" dirty="0">
                <a:highlight>
                  <a:srgbClr val="FFFF00"/>
                </a:highlight>
              </a:rPr>
              <a:t> </a:t>
            </a:r>
            <a:r>
              <a:rPr lang="fr-FR" dirty="0"/>
              <a:t>(Wikipédia + …)</a:t>
            </a:r>
          </a:p>
          <a:p>
            <a:pPr lvl="1"/>
            <a:r>
              <a:rPr lang="fr-FR" dirty="0">
                <a:highlight>
                  <a:srgbClr val="FFFF00"/>
                </a:highlight>
              </a:rPr>
              <a:t>750</a:t>
            </a:r>
            <a:r>
              <a:rPr lang="fr-FR" dirty="0"/>
              <a:t> permanents à San Francisco, CA : 225 millions de dollars</a:t>
            </a:r>
          </a:p>
          <a:p>
            <a:pPr lvl="1"/>
            <a:r>
              <a:rPr lang="fr-FR" dirty="0"/>
              <a:t> filiale commerciale =&gt; Google</a:t>
            </a:r>
          </a:p>
          <a:p>
            <a:r>
              <a:rPr lang="fr-FR" dirty="0">
                <a:solidFill>
                  <a:srgbClr val="7030A0"/>
                </a:solidFill>
              </a:rPr>
              <a:t>USA</a:t>
            </a:r>
            <a:r>
              <a:rPr lang="fr-FR" dirty="0"/>
              <a:t> : </a:t>
            </a:r>
          </a:p>
          <a:p>
            <a:pPr lvl="1"/>
            <a:r>
              <a:rPr lang="fr-FR" dirty="0">
                <a:highlight>
                  <a:srgbClr val="FFFF00"/>
                </a:highlight>
              </a:rPr>
              <a:t>OCLC</a:t>
            </a:r>
            <a:r>
              <a:rPr lang="fr-FR" dirty="0"/>
              <a:t> (</a:t>
            </a:r>
            <a:r>
              <a:rPr lang="fr-FR" dirty="0" err="1"/>
              <a:t>WorldCat</a:t>
            </a:r>
            <a:r>
              <a:rPr lang="fr-FR" dirty="0"/>
              <a:t>) :</a:t>
            </a:r>
            <a:r>
              <a:rPr lang="fr-FR" dirty="0">
                <a:highlight>
                  <a:srgbClr val="FFFF00"/>
                </a:highlight>
              </a:rPr>
              <a:t>1.200</a:t>
            </a:r>
            <a:r>
              <a:rPr lang="fr-FR" dirty="0"/>
              <a:t> p. </a:t>
            </a:r>
          </a:p>
          <a:p>
            <a:pPr lvl="1"/>
            <a:r>
              <a:rPr lang="fr-FR" dirty="0">
                <a:highlight>
                  <a:srgbClr val="FFFF00"/>
                </a:highlight>
              </a:rPr>
              <a:t>ACS</a:t>
            </a:r>
            <a:r>
              <a:rPr lang="fr-FR" dirty="0"/>
              <a:t> (American Chemical Society) : </a:t>
            </a:r>
            <a:r>
              <a:rPr lang="fr-FR" dirty="0">
                <a:highlight>
                  <a:srgbClr val="FFFF00"/>
                </a:highlight>
              </a:rPr>
              <a:t>2.000</a:t>
            </a:r>
            <a:r>
              <a:rPr lang="fr-FR" dirty="0"/>
              <a:t> p. // </a:t>
            </a:r>
            <a:r>
              <a:rPr lang="fr-FR" dirty="0">
                <a:highlight>
                  <a:srgbClr val="FFFF00"/>
                </a:highlight>
              </a:rPr>
              <a:t>ACM</a:t>
            </a:r>
            <a:r>
              <a:rPr lang="fr-FR" dirty="0"/>
              <a:t> ? // </a:t>
            </a:r>
            <a:r>
              <a:rPr lang="fr-FR" dirty="0">
                <a:highlight>
                  <a:srgbClr val="FFFF00"/>
                </a:highlight>
              </a:rPr>
              <a:t>IEEE 1.000</a:t>
            </a:r>
          </a:p>
          <a:p>
            <a:pPr lvl="1"/>
            <a:r>
              <a:rPr lang="fr-FR" dirty="0" err="1">
                <a:highlight>
                  <a:srgbClr val="FFFF00"/>
                </a:highlight>
              </a:rPr>
              <a:t>Clarivate</a:t>
            </a:r>
            <a:r>
              <a:rPr lang="fr-FR" dirty="0"/>
              <a:t> (</a:t>
            </a:r>
            <a:r>
              <a:rPr lang="fr-FR" dirty="0" err="1"/>
              <a:t>WoS</a:t>
            </a:r>
            <a:r>
              <a:rPr lang="fr-FR" dirty="0"/>
              <a:t>) </a:t>
            </a:r>
            <a:r>
              <a:rPr lang="fr-FR" dirty="0">
                <a:highlight>
                  <a:srgbClr val="FFFF00"/>
                </a:highlight>
              </a:rPr>
              <a:t>11.600</a:t>
            </a:r>
            <a:r>
              <a:rPr lang="fr-FR" dirty="0"/>
              <a:t> p. </a:t>
            </a:r>
          </a:p>
          <a:p>
            <a:pPr lvl="1"/>
            <a:r>
              <a:rPr lang="fr-FR" sz="2600" b="1" dirty="0">
                <a:highlight>
                  <a:srgbClr val="FFFF00"/>
                </a:highlight>
              </a:rPr>
              <a:t>Total entre 15.000 p. et 25.000 p.</a:t>
            </a:r>
          </a:p>
          <a:p>
            <a:r>
              <a:rPr lang="fr-FR" b="1" dirty="0">
                <a:solidFill>
                  <a:srgbClr val="7030A0"/>
                </a:solidFill>
              </a:rPr>
              <a:t>Allemagne</a:t>
            </a:r>
            <a:r>
              <a:rPr lang="fr-FR" dirty="0"/>
              <a:t> : FIZ : 330 personnes + ???</a:t>
            </a:r>
          </a:p>
          <a:p>
            <a:r>
              <a:rPr lang="fr-FR" b="1" dirty="0">
                <a:solidFill>
                  <a:srgbClr val="7030A0"/>
                </a:solidFill>
              </a:rPr>
              <a:t>Russie</a:t>
            </a:r>
            <a:r>
              <a:rPr lang="fr-FR" dirty="0"/>
              <a:t> : VINITI : 800 personnes, 12.000.000 analyses par/an…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CE44CC3-617E-62BE-4E5B-00DF87638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Dans le Monde (chiffres très très partiels)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A17A94D-5FEE-73BF-D989-C9C1E77E4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2504" y="4782950"/>
            <a:ext cx="1324123" cy="159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831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0DDC1BB-A229-693D-DD1D-3B0C214C4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700" dirty="0">
                <a:solidFill>
                  <a:srgbClr val="FF0000"/>
                </a:solidFill>
              </a:rPr>
              <a:t>Démonstrateur </a:t>
            </a:r>
            <a:r>
              <a:rPr lang="fr-FR" sz="2700" dirty="0" err="1">
                <a:solidFill>
                  <a:srgbClr val="FF0000"/>
                </a:solidFill>
              </a:rPr>
              <a:t>Wicri</a:t>
            </a:r>
            <a:r>
              <a:rPr lang="fr-FR" sz="2700" dirty="0">
                <a:solidFill>
                  <a:srgbClr val="FF0000"/>
                </a:solidFill>
              </a:rPr>
              <a:t> : Ecrire la science vivante en numérique</a:t>
            </a:r>
            <a:br>
              <a:rPr lang="fr-FR" dirty="0"/>
            </a:br>
            <a:r>
              <a:rPr lang="fr-FR" dirty="0"/>
              <a:t>         </a:t>
            </a:r>
            <a:r>
              <a:rPr lang="fr-FR" sz="3100" i="1" dirty="0"/>
              <a:t>Chaque discipline peut développer son approche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F1498D5-2271-7460-3E8D-AF4832F11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921" y="1652710"/>
            <a:ext cx="3752118" cy="195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ignette pour la version du 23 novembre 2020 à 01:56">
            <a:extLst>
              <a:ext uri="{FF2B5EF4-FFF2-40B4-BE49-F238E27FC236}">
                <a16:creationId xmlns:a16="http://schemas.microsoft.com/office/drawing/2014/main" id="{004B51B1-E9A7-7BBD-EB1A-C5A6CCAD2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061" y="4030094"/>
            <a:ext cx="811052" cy="90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C9FEE72-4CFF-8B89-9D52-4548F6F80787}"/>
              </a:ext>
            </a:extLst>
          </p:cNvPr>
          <p:cNvSpPr txBox="1"/>
          <p:nvPr/>
        </p:nvSpPr>
        <p:spPr>
          <a:xfrm>
            <a:off x="1012060" y="3577021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Démonstrateur : 150 wikis</a:t>
            </a:r>
          </a:p>
        </p:txBody>
      </p:sp>
      <p:pic>
        <p:nvPicPr>
          <p:cNvPr id="4098" name="Picture 2" descr="Powered by Semantic MediaWiki">
            <a:extLst>
              <a:ext uri="{FF2B5EF4-FFF2-40B4-BE49-F238E27FC236}">
                <a16:creationId xmlns:a16="http://schemas.microsoft.com/office/drawing/2014/main" id="{81B3E250-4F5F-8F8C-3E83-18834D919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060" y="5550893"/>
            <a:ext cx="1888804" cy="66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42B4D25-9533-2B4C-EF3E-6026F45F2007}"/>
              </a:ext>
            </a:extLst>
          </p:cNvPr>
          <p:cNvSpPr txBox="1"/>
          <p:nvPr/>
        </p:nvSpPr>
        <p:spPr>
          <a:xfrm>
            <a:off x="1520810" y="4030094"/>
            <a:ext cx="3441968" cy="114300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normAutofit fontScale="92500" lnSpcReduction="20000"/>
          </a:bodyPr>
          <a:lstStyle/>
          <a:p>
            <a:r>
              <a:rPr lang="fr-FR" dirty="0"/>
              <a:t>Moteur de Wikipédia…</a:t>
            </a:r>
          </a:p>
          <a:p>
            <a:r>
              <a:rPr lang="fr-FR" dirty="0"/>
              <a:t>Commons 150.000.00 pages</a:t>
            </a:r>
          </a:p>
          <a:p>
            <a:r>
              <a:rPr lang="fr-FR" dirty="0"/>
              <a:t>Modèles, modules…</a:t>
            </a:r>
          </a:p>
          <a:p>
            <a:r>
              <a:rPr lang="fr-FR" dirty="0"/>
              <a:t>Catégories</a:t>
            </a:r>
          </a:p>
          <a:p>
            <a:r>
              <a:rPr lang="fr-FR" dirty="0"/>
              <a:t>API ouverte…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85E3C91-C124-5C5C-BE49-D79CB70D5982}"/>
              </a:ext>
            </a:extLst>
          </p:cNvPr>
          <p:cNvSpPr txBox="1"/>
          <p:nvPr/>
        </p:nvSpPr>
        <p:spPr>
          <a:xfrm>
            <a:off x="5424321" y="1652711"/>
            <a:ext cx="6301725" cy="3520384"/>
          </a:xfrm>
          <a:prstGeom prst="rect">
            <a:avLst/>
          </a:prstGeom>
          <a:noFill/>
        </p:spPr>
        <p:txBody>
          <a:bodyPr wrap="none" rtlCol="0">
            <a:normAutofit fontScale="92500" lnSpcReduction="20000"/>
          </a:bodyPr>
          <a:lstStyle/>
          <a:p>
            <a:r>
              <a:rPr lang="fr-FR" b="1" dirty="0"/>
              <a:t>Un wiki par grand sujet</a:t>
            </a:r>
          </a:p>
          <a:p>
            <a:endParaRPr lang="fr-FR" b="1" dirty="0"/>
          </a:p>
          <a:p>
            <a:r>
              <a:rPr lang="fr-FR" dirty="0">
                <a:highlight>
                  <a:srgbClr val="FFFF00"/>
                </a:highlight>
              </a:rPr>
              <a:t>Activité et édition scientifique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Contributions transparentes (pas d’anonymat)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Pilotage (ligne éditoriale) par comités scientifiques</a:t>
            </a:r>
          </a:p>
          <a:p>
            <a:r>
              <a:rPr lang="fr-FR" dirty="0">
                <a:highlight>
                  <a:srgbClr val="FFFF00"/>
                </a:highlight>
              </a:rPr>
              <a:t>Contenus diversifiées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Articles de recherche en hypertexte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Ouvrages anciens réédités en données de la recherche.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Extraits de dictionnaires, encyclopédie réédités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Articles encyclopédiques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Ontologies liées aux données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Références bibliographiques sélectionnées (Pascal..)</a:t>
            </a:r>
          </a:p>
          <a:p>
            <a:r>
              <a:rPr lang="fr-FR" dirty="0">
                <a:highlight>
                  <a:srgbClr val="FFFF00"/>
                </a:highlight>
              </a:rPr>
              <a:t>Un réseau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Mutualisation des modèles, modules, catégorie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Notion de wiki de référence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Maintenance assistée par des robots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4298DE0-9B7B-6A7C-C1CE-B6A4CA6EBE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893" y="5205289"/>
            <a:ext cx="1018096" cy="117764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2865CC6-51CC-75F7-15B6-67CE80139FFF}"/>
              </a:ext>
            </a:extLst>
          </p:cNvPr>
          <p:cNvSpPr txBox="1"/>
          <p:nvPr/>
        </p:nvSpPr>
        <p:spPr>
          <a:xfrm>
            <a:off x="7758953" y="5311588"/>
            <a:ext cx="35750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Démonstration </a:t>
            </a:r>
            <a:r>
              <a:rPr lang="fr-FR" dirty="0" err="1">
                <a:highlight>
                  <a:srgbClr val="FFFF00"/>
                </a:highlight>
              </a:rPr>
              <a:t>Wicri</a:t>
            </a:r>
            <a:r>
              <a:rPr lang="fr-FR" dirty="0">
                <a:highlight>
                  <a:srgbClr val="FFFF00"/>
                </a:highlight>
              </a:rPr>
              <a:t>/Musique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Partitions musicales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Interaction de dictionnaires</a:t>
            </a:r>
          </a:p>
        </p:txBody>
      </p:sp>
    </p:spTree>
    <p:extLst>
      <p:ext uri="{BB962C8B-B14F-4D97-AF65-F5344CB8AC3E}">
        <p14:creationId xmlns:p14="http://schemas.microsoft.com/office/powerpoint/2010/main" val="2619155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Structurer la connaissance avec des liens sémantiques dans les modèles…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Ontologies SHS, 03/2021, Ducloy, 2 sémantic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6733" y="1458450"/>
            <a:ext cx="5060197" cy="130186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686733" y="2859937"/>
            <a:ext cx="5125121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sur un livret de </a:t>
            </a:r>
          </a:p>
          <a:p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[[</a:t>
            </a:r>
            <a:r>
              <a:rPr lang="fr-FR" sz="1400" b="1" dirty="0">
                <a:solidFill>
                  <a:srgbClr val="0070C0"/>
                </a:solidFill>
                <a:latin typeface="Courier" charset="0"/>
                <a:ea typeface="Courier" charset="0"/>
                <a:cs typeface="Courier" charset="0"/>
              </a:rPr>
              <a:t>A pour auteur de livret</a:t>
            </a:r>
            <a:r>
              <a:rPr lang="fr-FR" sz="1400" b="1" dirty="0">
                <a:latin typeface="Courier" charset="0"/>
                <a:ea typeface="Courier" charset="0"/>
                <a:cs typeface="Courier" charset="0"/>
              </a:rPr>
              <a:t>::</a:t>
            </a:r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Lorenzo da Ponte]].</a:t>
            </a:r>
          </a:p>
        </p:txBody>
      </p:sp>
      <p:sp>
        <p:nvSpPr>
          <p:cNvPr id="12" name="Arc 11"/>
          <p:cNvSpPr/>
          <p:nvPr/>
        </p:nvSpPr>
        <p:spPr>
          <a:xfrm>
            <a:off x="4778644" y="1720312"/>
            <a:ext cx="4262034" cy="3316637"/>
          </a:xfrm>
          <a:prstGeom prst="arc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0" r="18657"/>
          <a:stretch/>
        </p:blipFill>
        <p:spPr>
          <a:xfrm>
            <a:off x="5520154" y="4896575"/>
            <a:ext cx="4955302" cy="115551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5211081" y="6149551"/>
            <a:ext cx="5339923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{{#</a:t>
            </a:r>
            <a:r>
              <a:rPr lang="fr-FR" sz="1400" dirty="0" err="1">
                <a:latin typeface="Courier" charset="0"/>
                <a:ea typeface="Courier" charset="0"/>
                <a:cs typeface="Courier" charset="0"/>
              </a:rPr>
              <a:t>ask</a:t>
            </a:r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:[[</a:t>
            </a:r>
            <a:r>
              <a:rPr lang="fr-FR" sz="1400" b="1" dirty="0">
                <a:solidFill>
                  <a:srgbClr val="0070C0"/>
                </a:solidFill>
                <a:latin typeface="Courier" charset="0"/>
                <a:ea typeface="Courier" charset="0"/>
                <a:cs typeface="Courier" charset="0"/>
              </a:rPr>
              <a:t>a pour auteur de livret</a:t>
            </a:r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::{{PAGENAME}}]]</a:t>
            </a:r>
          </a:p>
          <a:p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| format=</a:t>
            </a:r>
            <a:r>
              <a:rPr lang="fr-FR" sz="1400" dirty="0" err="1">
                <a:latin typeface="Courier" charset="0"/>
                <a:ea typeface="Courier" charset="0"/>
                <a:cs typeface="Courier" charset="0"/>
              </a:rPr>
              <a:t>ul</a:t>
            </a:r>
            <a:r>
              <a:rPr lang="fr-FR" sz="1400" dirty="0">
                <a:latin typeface="Courier" charset="0"/>
                <a:ea typeface="Courier" charset="0"/>
                <a:cs typeface="Courier" charset="0"/>
              </a:rPr>
              <a:t>| ?A pour compositeur=compositeur :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5099" y="3400506"/>
            <a:ext cx="2594675" cy="1457761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7382361" y="2138765"/>
            <a:ext cx="27238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A pour auteur de livret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27827" y="4396602"/>
            <a:ext cx="33025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Semantic </a:t>
            </a:r>
            <a:r>
              <a:rPr lang="fr-FR" b="1" dirty="0" err="1"/>
              <a:t>MediaWiki</a:t>
            </a:r>
            <a:r>
              <a:rPr lang="fr-FR" b="1" dirty="0"/>
              <a:t> </a:t>
            </a:r>
            <a:r>
              <a:rPr lang="fr-FR" dirty="0"/>
              <a:t>:</a:t>
            </a:r>
          </a:p>
          <a:p>
            <a:r>
              <a:rPr lang="fr-FR" dirty="0"/>
              <a:t>Constructions sémantiques</a:t>
            </a:r>
          </a:p>
          <a:p>
            <a:pPr lvl="1"/>
            <a:r>
              <a:rPr lang="fr-FR" dirty="0"/>
              <a:t>dans une approche RDF</a:t>
            </a:r>
          </a:p>
          <a:p>
            <a:r>
              <a:rPr lang="fr-FR" dirty="0"/>
              <a:t>Organisation SGBD</a:t>
            </a:r>
          </a:p>
          <a:p>
            <a:pPr lvl="1"/>
            <a:r>
              <a:rPr lang="fr-FR" dirty="0"/>
              <a:t>incrémentale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385416-1135-B549-9C02-473195BC1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0188-3F11-3C44-B876-E5E6F20D6CB6}" type="slidenum">
              <a:rPr lang="fr-FR" smtClean="0"/>
              <a:t>6</a:t>
            </a:fld>
            <a:endParaRPr lang="fr-FR"/>
          </a:p>
        </p:txBody>
      </p:sp>
      <p:pic>
        <p:nvPicPr>
          <p:cNvPr id="6" name="Picture 2" descr="Powered by Semantic MediaWiki">
            <a:extLst>
              <a:ext uri="{FF2B5EF4-FFF2-40B4-BE49-F238E27FC236}">
                <a16:creationId xmlns:a16="http://schemas.microsoft.com/office/drawing/2014/main" id="{049889A9-52E9-80E2-5383-C967B5468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7824" y="3580501"/>
            <a:ext cx="1888804" cy="66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545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EE37D8F-3C69-D44D-9188-CF72B14A6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DILIB - ISTEX – 150 serveurs d’exploration</a:t>
            </a:r>
          </a:p>
        </p:txBody>
      </p:sp>
      <p:pic>
        <p:nvPicPr>
          <p:cNvPr id="6" name="Image 20">
            <a:extLst>
              <a:ext uri="{FF2B5EF4-FFF2-40B4-BE49-F238E27FC236}">
                <a16:creationId xmlns:a16="http://schemas.microsoft.com/office/drawing/2014/main" id="{FF79925A-9BA5-514B-8F14-1AF099054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9098" y="2994910"/>
            <a:ext cx="1405099" cy="47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7845578-EC1F-2642-85BA-D25647694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533" y="3072763"/>
            <a:ext cx="940997" cy="1023653"/>
          </a:xfrm>
          <a:prstGeom prst="rect">
            <a:avLst/>
          </a:prstGeom>
        </p:spPr>
      </p:pic>
      <p:pic>
        <p:nvPicPr>
          <p:cNvPr id="8" name="Picture 6" descr="ttps://upload.wikimedia.org/wikipedia/commons/2/27/Nuvola_apps_personal.png">
            <a:extLst>
              <a:ext uri="{FF2B5EF4-FFF2-40B4-BE49-F238E27FC236}">
                <a16:creationId xmlns:a16="http://schemas.microsoft.com/office/drawing/2014/main" id="{1866ECC8-B2FD-4645-A0B8-76F1E3D6D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252" y="3152722"/>
            <a:ext cx="322456" cy="41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uvola apps laptop pcmcia.png">
            <a:extLst>
              <a:ext uri="{FF2B5EF4-FFF2-40B4-BE49-F238E27FC236}">
                <a16:creationId xmlns:a16="http://schemas.microsoft.com/office/drawing/2014/main" id="{02EDC3C9-AD54-774B-8551-C43A62D39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64655" y="3293964"/>
            <a:ext cx="718200" cy="71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ylindre 9">
            <a:extLst>
              <a:ext uri="{FF2B5EF4-FFF2-40B4-BE49-F238E27FC236}">
                <a16:creationId xmlns:a16="http://schemas.microsoft.com/office/drawing/2014/main" id="{219493CB-D5E0-7645-8B73-88519B108B10}"/>
              </a:ext>
            </a:extLst>
          </p:cNvPr>
          <p:cNvSpPr/>
          <p:nvPr/>
        </p:nvSpPr>
        <p:spPr>
          <a:xfrm>
            <a:off x="902497" y="1236899"/>
            <a:ext cx="984514" cy="435070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68">
            <a:extLst>
              <a:ext uri="{FF2B5EF4-FFF2-40B4-BE49-F238E27FC236}">
                <a16:creationId xmlns:a16="http://schemas.microsoft.com/office/drawing/2014/main" id="{8C2DEACA-5348-954B-AC30-F3C7C6E3FD2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105" y="1236900"/>
            <a:ext cx="1988834" cy="50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D3D7061-5A39-9743-BFF1-B19F8D3B69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6038" y="1478041"/>
            <a:ext cx="2463995" cy="58405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81D8661-F196-7D44-A97E-6F269E1FEDD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701" y="1904226"/>
            <a:ext cx="1917238" cy="475811"/>
          </a:xfrm>
          <a:prstGeom prst="rect">
            <a:avLst/>
          </a:prstGeom>
        </p:spPr>
      </p:pic>
      <p:pic>
        <p:nvPicPr>
          <p:cNvPr id="16" name="Image 6">
            <a:extLst>
              <a:ext uri="{FF2B5EF4-FFF2-40B4-BE49-F238E27FC236}">
                <a16:creationId xmlns:a16="http://schemas.microsoft.com/office/drawing/2014/main" id="{1C8BDB3F-498D-8E47-BD52-46827705E41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5471" y="2508339"/>
            <a:ext cx="2359771" cy="147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à coins arrondis 16">
            <a:extLst>
              <a:ext uri="{FF2B5EF4-FFF2-40B4-BE49-F238E27FC236}">
                <a16:creationId xmlns:a16="http://schemas.microsoft.com/office/drawing/2014/main" id="{FA7C9BD6-6A14-8540-A7BC-713B7D317F0B}"/>
              </a:ext>
            </a:extLst>
          </p:cNvPr>
          <p:cNvSpPr/>
          <p:nvPr/>
        </p:nvSpPr>
        <p:spPr>
          <a:xfrm>
            <a:off x="7432131" y="1680693"/>
            <a:ext cx="746449" cy="4097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PHP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07F7FAB-192D-F54B-BAB8-C8155F3373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801" y="2971421"/>
            <a:ext cx="802349" cy="87282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D55094A-C44E-4B4F-9895-DD897751DE0C}"/>
              </a:ext>
            </a:extLst>
          </p:cNvPr>
          <p:cNvSpPr/>
          <p:nvPr/>
        </p:nvSpPr>
        <p:spPr>
          <a:xfrm>
            <a:off x="2733293" y="4241230"/>
            <a:ext cx="5402423" cy="3077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1400" dirty="0"/>
              <a:t>{{</a:t>
            </a:r>
            <a:r>
              <a:rPr lang="fr-FR" sz="1400" dirty="0" err="1"/>
              <a:t>Explor</a:t>
            </a:r>
            <a:r>
              <a:rPr lang="fr-FR" sz="1400" dirty="0"/>
              <a:t> plateforme MozartV1/Carte </a:t>
            </a:r>
            <a:r>
              <a:rPr lang="fr-FR" sz="1400" dirty="0" err="1"/>
              <a:t>France|taille</a:t>
            </a:r>
            <a:r>
              <a:rPr lang="fr-FR" sz="1400" dirty="0"/>
              <a:t>=400}}</a:t>
            </a:r>
          </a:p>
        </p:txBody>
      </p:sp>
      <p:pic>
        <p:nvPicPr>
          <p:cNvPr id="20" name="Image 7">
            <a:extLst>
              <a:ext uri="{FF2B5EF4-FFF2-40B4-BE49-F238E27FC236}">
                <a16:creationId xmlns:a16="http://schemas.microsoft.com/office/drawing/2014/main" id="{167299DA-15F9-B846-A6FA-483FA9E1273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215" y="4882883"/>
            <a:ext cx="1717887" cy="15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2B7F28B-D7D7-574A-BBA2-7598AAF8B52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396" y="4845561"/>
            <a:ext cx="2536972" cy="1847807"/>
          </a:xfrm>
          <a:prstGeom prst="rect">
            <a:avLst/>
          </a:prstGeom>
        </p:spPr>
      </p:pic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E4512046-4F26-B846-ABF2-E43D462D2C39}"/>
              </a:ext>
            </a:extLst>
          </p:cNvPr>
          <p:cNvCxnSpPr>
            <a:cxnSpLocks/>
          </p:cNvCxnSpPr>
          <p:nvPr/>
        </p:nvCxnSpPr>
        <p:spPr>
          <a:xfrm flipV="1">
            <a:off x="2710651" y="3510931"/>
            <a:ext cx="940997" cy="33331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B36FBBBD-48DC-5845-9198-DD8D59A35B40}"/>
              </a:ext>
            </a:extLst>
          </p:cNvPr>
          <p:cNvCxnSpPr>
            <a:cxnSpLocks/>
          </p:cNvCxnSpPr>
          <p:nvPr/>
        </p:nvCxnSpPr>
        <p:spPr>
          <a:xfrm flipV="1">
            <a:off x="4099170" y="2206895"/>
            <a:ext cx="1039389" cy="71389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962C1D27-2BE0-D74C-907B-DB498DA0F2C1}"/>
              </a:ext>
            </a:extLst>
          </p:cNvPr>
          <p:cNvCxnSpPr>
            <a:cxnSpLocks/>
          </p:cNvCxnSpPr>
          <p:nvPr/>
        </p:nvCxnSpPr>
        <p:spPr>
          <a:xfrm flipV="1">
            <a:off x="4426830" y="2061103"/>
            <a:ext cx="2827933" cy="93143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7172640E-F56C-0E42-9A67-714A37220783}"/>
              </a:ext>
            </a:extLst>
          </p:cNvPr>
          <p:cNvCxnSpPr>
            <a:cxnSpLocks/>
            <a:stCxn id="6" idx="3"/>
            <a:endCxn id="18" idx="1"/>
          </p:cNvCxnSpPr>
          <p:nvPr/>
        </p:nvCxnSpPr>
        <p:spPr>
          <a:xfrm>
            <a:off x="4354196" y="3234260"/>
            <a:ext cx="813604" cy="17357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544B472F-2159-314F-80D0-AFC478095CE1}"/>
              </a:ext>
            </a:extLst>
          </p:cNvPr>
          <p:cNvCxnSpPr>
            <a:cxnSpLocks/>
          </p:cNvCxnSpPr>
          <p:nvPr/>
        </p:nvCxnSpPr>
        <p:spPr>
          <a:xfrm flipH="1" flipV="1">
            <a:off x="2326285" y="2444039"/>
            <a:ext cx="917967" cy="67868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8E6EF846-CF1D-1547-9521-68383D342FF5}"/>
              </a:ext>
            </a:extLst>
          </p:cNvPr>
          <p:cNvCxnSpPr>
            <a:cxnSpLocks/>
          </p:cNvCxnSpPr>
          <p:nvPr/>
        </p:nvCxnSpPr>
        <p:spPr>
          <a:xfrm>
            <a:off x="1988864" y="1465694"/>
            <a:ext cx="323108" cy="0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7C05383B-424B-AF4A-868A-DAE8E2208608}"/>
              </a:ext>
            </a:extLst>
          </p:cNvPr>
          <p:cNvCxnSpPr>
            <a:cxnSpLocks/>
          </p:cNvCxnSpPr>
          <p:nvPr/>
        </p:nvCxnSpPr>
        <p:spPr>
          <a:xfrm>
            <a:off x="1988865" y="2230805"/>
            <a:ext cx="323108" cy="0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598177DE-E922-8D4F-B40F-1BC59B6AB775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4280940" y="1488136"/>
            <a:ext cx="270379" cy="145507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D26C16B1-7C06-804C-BA2B-97454409EED2}"/>
              </a:ext>
            </a:extLst>
          </p:cNvPr>
          <p:cNvCxnSpPr>
            <a:cxnSpLocks/>
          </p:cNvCxnSpPr>
          <p:nvPr/>
        </p:nvCxnSpPr>
        <p:spPr>
          <a:xfrm flipV="1">
            <a:off x="4190891" y="1904226"/>
            <a:ext cx="427973" cy="214617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EDE4DC2F-C919-1345-99C9-74DE46F5D69A}"/>
              </a:ext>
            </a:extLst>
          </p:cNvPr>
          <p:cNvCxnSpPr>
            <a:cxnSpLocks/>
          </p:cNvCxnSpPr>
          <p:nvPr/>
        </p:nvCxnSpPr>
        <p:spPr>
          <a:xfrm>
            <a:off x="7027392" y="1801593"/>
            <a:ext cx="323108" cy="0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EE71E414-C446-F840-8AF2-452BF8CCA936}"/>
              </a:ext>
            </a:extLst>
          </p:cNvPr>
          <p:cNvCxnSpPr>
            <a:cxnSpLocks/>
          </p:cNvCxnSpPr>
          <p:nvPr/>
        </p:nvCxnSpPr>
        <p:spPr>
          <a:xfrm flipH="1">
            <a:off x="5748035" y="2011533"/>
            <a:ext cx="846267" cy="909258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1FCFF312-857C-574B-AC25-DE71F4861691}"/>
              </a:ext>
            </a:extLst>
          </p:cNvPr>
          <p:cNvCxnSpPr>
            <a:cxnSpLocks/>
          </p:cNvCxnSpPr>
          <p:nvPr/>
        </p:nvCxnSpPr>
        <p:spPr>
          <a:xfrm>
            <a:off x="5568975" y="3799303"/>
            <a:ext cx="271821" cy="378572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17B44E37-7A7F-5447-8AC2-53CDE83DB333}"/>
              </a:ext>
            </a:extLst>
          </p:cNvPr>
          <p:cNvCxnSpPr>
            <a:cxnSpLocks/>
          </p:cNvCxnSpPr>
          <p:nvPr/>
        </p:nvCxnSpPr>
        <p:spPr>
          <a:xfrm>
            <a:off x="7774109" y="2141570"/>
            <a:ext cx="271821" cy="378572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>
            <a:extLst>
              <a:ext uri="{FF2B5EF4-FFF2-40B4-BE49-F238E27FC236}">
                <a16:creationId xmlns:a16="http://schemas.microsoft.com/office/drawing/2014/main" id="{642D57A8-6BE7-6D48-9FA7-4B76186103BD}"/>
              </a:ext>
            </a:extLst>
          </p:cNvPr>
          <p:cNvSpPr txBox="1"/>
          <p:nvPr/>
        </p:nvSpPr>
        <p:spPr>
          <a:xfrm>
            <a:off x="1831498" y="1739371"/>
            <a:ext cx="801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XML/TEI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5AA6ED-8E02-500C-3B6D-10E716C06EB5}"/>
              </a:ext>
            </a:extLst>
          </p:cNvPr>
          <p:cNvSpPr txBox="1"/>
          <p:nvPr/>
        </p:nvSpPr>
        <p:spPr>
          <a:xfrm>
            <a:off x="9711913" y="2450612"/>
            <a:ext cx="2331040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>
                <a:latin typeface="Courier" pitchFamily="2" charset="0"/>
              </a:rPr>
              <a:t>&lt;</a:t>
            </a:r>
            <a:r>
              <a:rPr lang="fr-FR" sz="1400" dirty="0" err="1">
                <a:latin typeface="Courier" pitchFamily="2" charset="0"/>
              </a:rPr>
              <a:t>idx</a:t>
            </a:r>
            <a:r>
              <a:rPr lang="fr-FR" sz="1400" dirty="0">
                <a:latin typeface="Courier" pitchFamily="2" charset="0"/>
              </a:rPr>
              <a:t>&gt;</a:t>
            </a:r>
          </a:p>
          <a:p>
            <a:r>
              <a:rPr lang="fr-FR" sz="1400" dirty="0">
                <a:latin typeface="Courier" pitchFamily="2" charset="0"/>
              </a:rPr>
              <a:t>  &lt;k&gt;Salieri&lt;/k&gt;</a:t>
            </a:r>
          </a:p>
          <a:p>
            <a:r>
              <a:rPr lang="fr-FR" sz="1400" dirty="0">
                <a:latin typeface="Courier" pitchFamily="2" charset="0"/>
              </a:rPr>
              <a:t>  &lt;f&gt;2&lt;/f&gt;       </a:t>
            </a:r>
          </a:p>
          <a:p>
            <a:r>
              <a:rPr lang="fr-FR" sz="1400" dirty="0">
                <a:latin typeface="Courier" pitchFamily="2" charset="0"/>
              </a:rPr>
              <a:t>  &lt;l&gt;</a:t>
            </a:r>
          </a:p>
          <a:p>
            <a:r>
              <a:rPr lang="fr-FR" sz="1400" dirty="0">
                <a:latin typeface="Courier" pitchFamily="2" charset="0"/>
              </a:rPr>
              <a:t>     &lt;e&gt;001230&lt;/e&gt;</a:t>
            </a:r>
          </a:p>
          <a:p>
            <a:r>
              <a:rPr lang="fr-FR" sz="1400" dirty="0">
                <a:latin typeface="Courier" pitchFamily="2" charset="0"/>
              </a:rPr>
              <a:t>     &lt;e&gt;002345&lt;/e&gt;</a:t>
            </a:r>
          </a:p>
          <a:p>
            <a:r>
              <a:rPr lang="fr-FR" sz="1400" dirty="0">
                <a:latin typeface="Courier" pitchFamily="2" charset="0"/>
              </a:rPr>
              <a:t>  &lt;/l&gt;</a:t>
            </a:r>
          </a:p>
          <a:p>
            <a:r>
              <a:rPr lang="fr-FR" sz="1400" dirty="0">
                <a:latin typeface="Courier" pitchFamily="2" charset="0"/>
              </a:rPr>
              <a:t>&lt;/</a:t>
            </a:r>
            <a:r>
              <a:rPr lang="fr-FR" sz="1400" dirty="0" err="1">
                <a:latin typeface="Courier" pitchFamily="2" charset="0"/>
              </a:rPr>
              <a:t>idx</a:t>
            </a:r>
            <a:r>
              <a:rPr lang="fr-FR" sz="1400" dirty="0">
                <a:latin typeface="Courier" pitchFamily="2" charset="0"/>
              </a:rPr>
              <a:t>&gt;</a:t>
            </a:r>
          </a:p>
        </p:txBody>
      </p:sp>
      <p:pic>
        <p:nvPicPr>
          <p:cNvPr id="36" name="Image 20">
            <a:extLst>
              <a:ext uri="{FF2B5EF4-FFF2-40B4-BE49-F238E27FC236}">
                <a16:creationId xmlns:a16="http://schemas.microsoft.com/office/drawing/2014/main" id="{3636009A-8656-8ACB-7D2B-657739E9B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0363" y="1602593"/>
            <a:ext cx="1405099" cy="47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1F3F97E-0698-6156-48A6-561666DA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Humanités numérique Nancy 2002</a:t>
            </a:r>
          </a:p>
        </p:txBody>
      </p:sp>
      <p:pic>
        <p:nvPicPr>
          <p:cNvPr id="4" name="Picture 2" descr="Vignette pour la version du 23 novembre 2020 à 01:56">
            <a:extLst>
              <a:ext uri="{FF2B5EF4-FFF2-40B4-BE49-F238E27FC236}">
                <a16:creationId xmlns:a16="http://schemas.microsoft.com/office/drawing/2014/main" id="{B08C639C-27D9-75F6-7D9A-088F2EE95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750" y="4012164"/>
            <a:ext cx="1066292" cy="118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ylindre 4">
            <a:extLst>
              <a:ext uri="{FF2B5EF4-FFF2-40B4-BE49-F238E27FC236}">
                <a16:creationId xmlns:a16="http://schemas.microsoft.com/office/drawing/2014/main" id="{3DB228C5-2D90-0F85-D061-A6F70E689AC3}"/>
              </a:ext>
            </a:extLst>
          </p:cNvPr>
          <p:cNvSpPr/>
          <p:nvPr/>
        </p:nvSpPr>
        <p:spPr>
          <a:xfrm>
            <a:off x="309812" y="2315431"/>
            <a:ext cx="1256894" cy="435070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TEI, Pascal</a:t>
            </a:r>
          </a:p>
        </p:txBody>
      </p:sp>
      <p:sp>
        <p:nvSpPr>
          <p:cNvPr id="11" name="Cylindre 10">
            <a:extLst>
              <a:ext uri="{FF2B5EF4-FFF2-40B4-BE49-F238E27FC236}">
                <a16:creationId xmlns:a16="http://schemas.microsoft.com/office/drawing/2014/main" id="{031C23FE-92F1-0348-B329-F6FDAD79EEF5}"/>
              </a:ext>
            </a:extLst>
          </p:cNvPr>
          <p:cNvSpPr/>
          <p:nvPr/>
        </p:nvSpPr>
        <p:spPr>
          <a:xfrm>
            <a:off x="919288" y="1993702"/>
            <a:ext cx="984514" cy="435070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B0FDECD6-D7BB-3EA3-11DD-5562AAB06441}"/>
              </a:ext>
            </a:extLst>
          </p:cNvPr>
          <p:cNvCxnSpPr>
            <a:cxnSpLocks/>
          </p:cNvCxnSpPr>
          <p:nvPr/>
        </p:nvCxnSpPr>
        <p:spPr>
          <a:xfrm flipV="1">
            <a:off x="1582855" y="2611966"/>
            <a:ext cx="458387" cy="4010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77DD905F-7758-170D-AF88-0A9993F325BB}"/>
              </a:ext>
            </a:extLst>
          </p:cNvPr>
          <p:cNvSpPr txBox="1"/>
          <p:nvPr/>
        </p:nvSpPr>
        <p:spPr>
          <a:xfrm>
            <a:off x="8045930" y="5036024"/>
            <a:ext cx="37705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Démonstration COVID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25 serveurs d’exploration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Procédure rapide sur PubMed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7971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0BD4E97-FA45-8A4F-AEB1-E1BBD4BF1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Chanson de Roland</a:t>
            </a:r>
            <a:br>
              <a:rPr lang="fr-FR" dirty="0"/>
            </a:br>
            <a:r>
              <a:rPr lang="fr-FR" dirty="0"/>
              <a:t>un gigantesque hypertexte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E3D94F-4576-7542-A641-6642950A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8008" y="6503990"/>
            <a:ext cx="3134783" cy="365125"/>
          </a:xfrm>
        </p:spPr>
        <p:txBody>
          <a:bodyPr/>
          <a:lstStyle/>
          <a:p>
            <a:r>
              <a:rPr lang="fr-FR"/>
              <a:t>HIS.7 2022, Ducloy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CD68340-FBD4-3944-A6B6-4A531498A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C75FB-B7E9-4E40-8F09-EE1090C847DD}" type="slidenum">
              <a:rPr lang="fr-FR" smtClean="0"/>
              <a:t>8</a:t>
            </a:fld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14B2239F-7232-694F-800E-7A8EF866B21C}"/>
              </a:ext>
            </a:extLst>
          </p:cNvPr>
          <p:cNvGrpSpPr/>
          <p:nvPr/>
        </p:nvGrpSpPr>
        <p:grpSpPr>
          <a:xfrm>
            <a:off x="1490868" y="1590895"/>
            <a:ext cx="1431234" cy="1143000"/>
            <a:chOff x="4929809" y="1948069"/>
            <a:chExt cx="1811223" cy="147761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6DF427-31F8-5D41-9FC0-7EAAD347A8E3}"/>
                </a:ext>
              </a:extLst>
            </p:cNvPr>
            <p:cNvSpPr/>
            <p:nvPr/>
          </p:nvSpPr>
          <p:spPr>
            <a:xfrm>
              <a:off x="4929809" y="1948069"/>
              <a:ext cx="1506423" cy="117281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8CBF5E-C090-0748-81F4-CE7FFCC486B7}"/>
                </a:ext>
              </a:extLst>
            </p:cNvPr>
            <p:cNvSpPr/>
            <p:nvPr/>
          </p:nvSpPr>
          <p:spPr>
            <a:xfrm>
              <a:off x="5082209" y="2100469"/>
              <a:ext cx="1506423" cy="117281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46A35FE-E05E-7F48-A02D-AF37F1F286C7}"/>
                </a:ext>
              </a:extLst>
            </p:cNvPr>
            <p:cNvSpPr/>
            <p:nvPr/>
          </p:nvSpPr>
          <p:spPr>
            <a:xfrm>
              <a:off x="5234609" y="2252869"/>
              <a:ext cx="1506423" cy="117281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Feuillets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E899BE2C-A52C-E84F-BEBE-97F7933543F7}"/>
              </a:ext>
            </a:extLst>
          </p:cNvPr>
          <p:cNvGrpSpPr/>
          <p:nvPr/>
        </p:nvGrpSpPr>
        <p:grpSpPr>
          <a:xfrm>
            <a:off x="1524000" y="2872571"/>
            <a:ext cx="1431234" cy="1143000"/>
            <a:chOff x="4929809" y="1948069"/>
            <a:chExt cx="1811223" cy="147761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E3379A-EDAB-7C48-8A09-2CB0BBF00AE9}"/>
                </a:ext>
              </a:extLst>
            </p:cNvPr>
            <p:cNvSpPr/>
            <p:nvPr/>
          </p:nvSpPr>
          <p:spPr>
            <a:xfrm>
              <a:off x="4929809" y="1948069"/>
              <a:ext cx="1506423" cy="117281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47856A-F308-FD48-BF24-26D73F3623E9}"/>
                </a:ext>
              </a:extLst>
            </p:cNvPr>
            <p:cNvSpPr/>
            <p:nvPr/>
          </p:nvSpPr>
          <p:spPr>
            <a:xfrm>
              <a:off x="5082209" y="2100469"/>
              <a:ext cx="1506423" cy="117281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9FDDBA8-BE33-484D-A7B5-954412C17757}"/>
                </a:ext>
              </a:extLst>
            </p:cNvPr>
            <p:cNvSpPr/>
            <p:nvPr/>
          </p:nvSpPr>
          <p:spPr>
            <a:xfrm>
              <a:off x="5234609" y="2252869"/>
              <a:ext cx="1506423" cy="117281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Laisses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1EF6131-0726-3647-A567-AE30186E0883}"/>
              </a:ext>
            </a:extLst>
          </p:cNvPr>
          <p:cNvGrpSpPr/>
          <p:nvPr/>
        </p:nvGrpSpPr>
        <p:grpSpPr>
          <a:xfrm>
            <a:off x="1524000" y="4187695"/>
            <a:ext cx="1431234" cy="1143000"/>
            <a:chOff x="4929809" y="1948069"/>
            <a:chExt cx="1811223" cy="147761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492B1D8-85AC-BD46-B111-5DC74A374C8D}"/>
                </a:ext>
              </a:extLst>
            </p:cNvPr>
            <p:cNvSpPr/>
            <p:nvPr/>
          </p:nvSpPr>
          <p:spPr>
            <a:xfrm>
              <a:off x="4929809" y="1948069"/>
              <a:ext cx="1506423" cy="117281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49A6973-0CA5-3745-ABE1-5AE8EE9F9C75}"/>
                </a:ext>
              </a:extLst>
            </p:cNvPr>
            <p:cNvSpPr/>
            <p:nvPr/>
          </p:nvSpPr>
          <p:spPr>
            <a:xfrm>
              <a:off x="5082209" y="2100469"/>
              <a:ext cx="1506423" cy="117281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0401DEF-6105-C74F-9403-8BB8B8CA72AB}"/>
                </a:ext>
              </a:extLst>
            </p:cNvPr>
            <p:cNvSpPr/>
            <p:nvPr/>
          </p:nvSpPr>
          <p:spPr>
            <a:xfrm>
              <a:off x="5234609" y="2252869"/>
              <a:ext cx="1506423" cy="117281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Vers</a:t>
              </a:r>
            </a:p>
          </p:txBody>
        </p:sp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23165D49-DB51-DE43-9818-B4E60D146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936" y="1657193"/>
            <a:ext cx="866774" cy="11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5F7975D8-8968-E944-A017-E91E90111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8359" y="1583746"/>
            <a:ext cx="909876" cy="126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A1D8E104-B073-FD41-ACA8-7B312650770F}"/>
              </a:ext>
            </a:extLst>
          </p:cNvPr>
          <p:cNvGrpSpPr/>
          <p:nvPr/>
        </p:nvGrpSpPr>
        <p:grpSpPr>
          <a:xfrm>
            <a:off x="3432311" y="3074507"/>
            <a:ext cx="817538" cy="672547"/>
            <a:chOff x="4929809" y="1948069"/>
            <a:chExt cx="1811223" cy="147761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689B4EF-6A33-3945-8007-78500FFEBAFB}"/>
                </a:ext>
              </a:extLst>
            </p:cNvPr>
            <p:cNvSpPr/>
            <p:nvPr/>
          </p:nvSpPr>
          <p:spPr>
            <a:xfrm>
              <a:off x="4929809" y="1948069"/>
              <a:ext cx="1506423" cy="1172817"/>
            </a:xfrm>
            <a:prstGeom prst="rect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3E742A5-843B-D640-BDF9-2D92BD405834}"/>
                </a:ext>
              </a:extLst>
            </p:cNvPr>
            <p:cNvSpPr/>
            <p:nvPr/>
          </p:nvSpPr>
          <p:spPr>
            <a:xfrm>
              <a:off x="5082209" y="2100469"/>
              <a:ext cx="1506423" cy="1172817"/>
            </a:xfrm>
            <a:prstGeom prst="rect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A179A25-518A-8248-B877-38C193C975B9}"/>
                </a:ext>
              </a:extLst>
            </p:cNvPr>
            <p:cNvSpPr/>
            <p:nvPr/>
          </p:nvSpPr>
          <p:spPr>
            <a:xfrm>
              <a:off x="5234609" y="2252869"/>
              <a:ext cx="1506423" cy="1172817"/>
            </a:xfrm>
            <a:prstGeom prst="rect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F.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DA704DA8-14D3-174D-B6E6-85A5B0E0739E}"/>
              </a:ext>
            </a:extLst>
          </p:cNvPr>
          <p:cNvGrpSpPr/>
          <p:nvPr/>
        </p:nvGrpSpPr>
        <p:grpSpPr>
          <a:xfrm>
            <a:off x="3425687" y="3863012"/>
            <a:ext cx="817538" cy="672547"/>
            <a:chOff x="4929809" y="1948069"/>
            <a:chExt cx="1811223" cy="147761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F97DC21-4A56-C64D-9B69-207FB4FC4C37}"/>
                </a:ext>
              </a:extLst>
            </p:cNvPr>
            <p:cNvSpPr/>
            <p:nvPr/>
          </p:nvSpPr>
          <p:spPr>
            <a:xfrm>
              <a:off x="4929809" y="1948069"/>
              <a:ext cx="1506423" cy="1172817"/>
            </a:xfrm>
            <a:prstGeom prst="rect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C93BEBB-AB63-1F42-B779-F6C1E406E8BE}"/>
                </a:ext>
              </a:extLst>
            </p:cNvPr>
            <p:cNvSpPr/>
            <p:nvPr/>
          </p:nvSpPr>
          <p:spPr>
            <a:xfrm>
              <a:off x="5082209" y="2100469"/>
              <a:ext cx="1506423" cy="1172817"/>
            </a:xfrm>
            <a:prstGeom prst="rect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9DF3BBF-99BF-6446-BD62-8288229EFC72}"/>
                </a:ext>
              </a:extLst>
            </p:cNvPr>
            <p:cNvSpPr/>
            <p:nvPr/>
          </p:nvSpPr>
          <p:spPr>
            <a:xfrm>
              <a:off x="5234609" y="2252869"/>
              <a:ext cx="1506423" cy="1172817"/>
            </a:xfrm>
            <a:prstGeom prst="rect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L.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7CD3A81C-AD8D-F744-803A-0AAD7A4BF364}"/>
              </a:ext>
            </a:extLst>
          </p:cNvPr>
          <p:cNvGrpSpPr/>
          <p:nvPr/>
        </p:nvGrpSpPr>
        <p:grpSpPr>
          <a:xfrm>
            <a:off x="3438941" y="4683704"/>
            <a:ext cx="817538" cy="672547"/>
            <a:chOff x="4929809" y="1948069"/>
            <a:chExt cx="1811223" cy="147761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81B7C8F-6BE8-C842-95CB-AE70AD4C3197}"/>
                </a:ext>
              </a:extLst>
            </p:cNvPr>
            <p:cNvSpPr/>
            <p:nvPr/>
          </p:nvSpPr>
          <p:spPr>
            <a:xfrm>
              <a:off x="4929809" y="1948069"/>
              <a:ext cx="1506423" cy="1172817"/>
            </a:xfrm>
            <a:prstGeom prst="rect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AD82E7C-CC4B-B543-A322-8ED31B737BBE}"/>
                </a:ext>
              </a:extLst>
            </p:cNvPr>
            <p:cNvSpPr/>
            <p:nvPr/>
          </p:nvSpPr>
          <p:spPr>
            <a:xfrm>
              <a:off x="5082209" y="2100469"/>
              <a:ext cx="1506423" cy="1172817"/>
            </a:xfrm>
            <a:prstGeom prst="rect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DCA80F7-4E3C-C846-A36F-2797A6DAB642}"/>
                </a:ext>
              </a:extLst>
            </p:cNvPr>
            <p:cNvSpPr/>
            <p:nvPr/>
          </p:nvSpPr>
          <p:spPr>
            <a:xfrm>
              <a:off x="5234609" y="2252869"/>
              <a:ext cx="1506423" cy="1172817"/>
            </a:xfrm>
            <a:prstGeom prst="rect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V.</a:t>
              </a: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BA755374-36F0-074A-83C6-F222B827F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9111" y="1599101"/>
            <a:ext cx="909877" cy="12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0B6FEA10-CFA9-4046-9502-4A6511E9F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49" y="3042505"/>
            <a:ext cx="1190380" cy="98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e 33">
            <a:extLst>
              <a:ext uri="{FF2B5EF4-FFF2-40B4-BE49-F238E27FC236}">
                <a16:creationId xmlns:a16="http://schemas.microsoft.com/office/drawing/2014/main" id="{F6870ED6-7846-4548-92FD-C2AD5C307A8E}"/>
              </a:ext>
            </a:extLst>
          </p:cNvPr>
          <p:cNvGrpSpPr/>
          <p:nvPr/>
        </p:nvGrpSpPr>
        <p:grpSpPr>
          <a:xfrm>
            <a:off x="5976732" y="1782422"/>
            <a:ext cx="1769266" cy="1143000"/>
            <a:chOff x="4929809" y="1948069"/>
            <a:chExt cx="1811223" cy="147761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1A51D18-8172-304C-B892-4328B0B46775}"/>
                </a:ext>
              </a:extLst>
            </p:cNvPr>
            <p:cNvSpPr/>
            <p:nvPr/>
          </p:nvSpPr>
          <p:spPr>
            <a:xfrm>
              <a:off x="4929809" y="1948069"/>
              <a:ext cx="1506423" cy="1172817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9DD3A3B-D463-4E45-94D8-374691CE0A85}"/>
                </a:ext>
              </a:extLst>
            </p:cNvPr>
            <p:cNvSpPr/>
            <p:nvPr/>
          </p:nvSpPr>
          <p:spPr>
            <a:xfrm>
              <a:off x="5082209" y="2100469"/>
              <a:ext cx="1506423" cy="1172817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5ACF68A-74E9-A743-9949-0C1D1B455FB8}"/>
                </a:ext>
              </a:extLst>
            </p:cNvPr>
            <p:cNvSpPr/>
            <p:nvPr/>
          </p:nvSpPr>
          <p:spPr>
            <a:xfrm>
              <a:off x="5234609" y="2252869"/>
              <a:ext cx="1506423" cy="1172817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Chapitres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60F0F6D7-B6E0-2141-8BB1-39C5058AFC98}"/>
              </a:ext>
            </a:extLst>
          </p:cNvPr>
          <p:cNvGrpSpPr/>
          <p:nvPr/>
        </p:nvGrpSpPr>
        <p:grpSpPr>
          <a:xfrm>
            <a:off x="6069498" y="3067882"/>
            <a:ext cx="1769266" cy="1143000"/>
            <a:chOff x="4929809" y="1948069"/>
            <a:chExt cx="1811223" cy="1477617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EE9604B-EC96-DD49-915E-F72CE3FCAACF}"/>
                </a:ext>
              </a:extLst>
            </p:cNvPr>
            <p:cNvSpPr/>
            <p:nvPr/>
          </p:nvSpPr>
          <p:spPr>
            <a:xfrm>
              <a:off x="4929809" y="1948069"/>
              <a:ext cx="1506423" cy="1172817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3F00589-3105-C94E-855E-AD6B70C26A2D}"/>
                </a:ext>
              </a:extLst>
            </p:cNvPr>
            <p:cNvSpPr/>
            <p:nvPr/>
          </p:nvSpPr>
          <p:spPr>
            <a:xfrm>
              <a:off x="5082209" y="2100469"/>
              <a:ext cx="1506423" cy="1172817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CF4AA55-3845-A04B-9C7C-410618987714}"/>
                </a:ext>
              </a:extLst>
            </p:cNvPr>
            <p:cNvSpPr/>
            <p:nvPr/>
          </p:nvSpPr>
          <p:spPr>
            <a:xfrm>
              <a:off x="5234609" y="2252869"/>
              <a:ext cx="1506423" cy="1172817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Pages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67116842-D234-0B4E-BE27-6D2A4F60AE05}"/>
              </a:ext>
            </a:extLst>
          </p:cNvPr>
          <p:cNvGrpSpPr/>
          <p:nvPr/>
        </p:nvGrpSpPr>
        <p:grpSpPr>
          <a:xfrm>
            <a:off x="4952215" y="4108176"/>
            <a:ext cx="817538" cy="672547"/>
            <a:chOff x="4929809" y="1948069"/>
            <a:chExt cx="1811223" cy="147761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11CF6F6-FE1B-494B-A0D9-17EC98B816A8}"/>
                </a:ext>
              </a:extLst>
            </p:cNvPr>
            <p:cNvSpPr/>
            <p:nvPr/>
          </p:nvSpPr>
          <p:spPr>
            <a:xfrm>
              <a:off x="4929809" y="1948069"/>
              <a:ext cx="1506423" cy="1172817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1FF4291-0904-164C-814E-E146D7F00A00}"/>
                </a:ext>
              </a:extLst>
            </p:cNvPr>
            <p:cNvSpPr/>
            <p:nvPr/>
          </p:nvSpPr>
          <p:spPr>
            <a:xfrm>
              <a:off x="5082209" y="2100469"/>
              <a:ext cx="1506423" cy="1172817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95B13C2-FC9D-ED4E-BEF4-B44C3CF7E939}"/>
                </a:ext>
              </a:extLst>
            </p:cNvPr>
            <p:cNvSpPr/>
            <p:nvPr/>
          </p:nvSpPr>
          <p:spPr>
            <a:xfrm>
              <a:off x="5234609" y="2252869"/>
              <a:ext cx="1506423" cy="1172817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L.</a:t>
              </a:r>
            </a:p>
          </p:txBody>
        </p: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E15402D4-63CD-9942-B4B3-F26DA6BB5EBB}"/>
              </a:ext>
            </a:extLst>
          </p:cNvPr>
          <p:cNvGrpSpPr/>
          <p:nvPr/>
        </p:nvGrpSpPr>
        <p:grpSpPr>
          <a:xfrm>
            <a:off x="4965466" y="4943381"/>
            <a:ext cx="817538" cy="672547"/>
            <a:chOff x="4929809" y="1948069"/>
            <a:chExt cx="1811223" cy="147761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166A20E-D98D-C64C-8BF7-3532E939385F}"/>
                </a:ext>
              </a:extLst>
            </p:cNvPr>
            <p:cNvSpPr/>
            <p:nvPr/>
          </p:nvSpPr>
          <p:spPr>
            <a:xfrm>
              <a:off x="4929809" y="1948069"/>
              <a:ext cx="1506423" cy="1172817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B46E8DD-089D-664B-B5B1-68B746BBE162}"/>
                </a:ext>
              </a:extLst>
            </p:cNvPr>
            <p:cNvSpPr/>
            <p:nvPr/>
          </p:nvSpPr>
          <p:spPr>
            <a:xfrm>
              <a:off x="5082209" y="2100469"/>
              <a:ext cx="1506423" cy="1172817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C5020C8-BC0C-B44D-94C9-182386D2AE3B}"/>
                </a:ext>
              </a:extLst>
            </p:cNvPr>
            <p:cNvSpPr/>
            <p:nvPr/>
          </p:nvSpPr>
          <p:spPr>
            <a:xfrm>
              <a:off x="5234609" y="2252869"/>
              <a:ext cx="1506423" cy="1172817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V.</a:t>
              </a:r>
            </a:p>
          </p:txBody>
        </p: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24AF367D-AA84-8A41-ABAA-67DFA8979E96}"/>
              </a:ext>
            </a:extLst>
          </p:cNvPr>
          <p:cNvGrpSpPr/>
          <p:nvPr/>
        </p:nvGrpSpPr>
        <p:grpSpPr>
          <a:xfrm>
            <a:off x="6221898" y="4393100"/>
            <a:ext cx="1769266" cy="1143000"/>
            <a:chOff x="4929809" y="1948069"/>
            <a:chExt cx="1811223" cy="1477617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BF7D8EC-5A43-C747-8831-87A9A2406B22}"/>
                </a:ext>
              </a:extLst>
            </p:cNvPr>
            <p:cNvSpPr/>
            <p:nvPr/>
          </p:nvSpPr>
          <p:spPr>
            <a:xfrm>
              <a:off x="4929809" y="1948069"/>
              <a:ext cx="1506423" cy="1172817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A1B22B2-2356-584F-9996-39FBB7FD9DBE}"/>
                </a:ext>
              </a:extLst>
            </p:cNvPr>
            <p:cNvSpPr/>
            <p:nvPr/>
          </p:nvSpPr>
          <p:spPr>
            <a:xfrm>
              <a:off x="5082209" y="2100469"/>
              <a:ext cx="1506423" cy="1172817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44E6A50-0538-3E45-9A63-B16CB089D558}"/>
                </a:ext>
              </a:extLst>
            </p:cNvPr>
            <p:cNvSpPr/>
            <p:nvPr/>
          </p:nvSpPr>
          <p:spPr>
            <a:xfrm>
              <a:off x="5234609" y="2252869"/>
              <a:ext cx="1506423" cy="1172817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Notes</a:t>
              </a:r>
            </a:p>
          </p:txBody>
        </p:sp>
      </p:grpSp>
      <p:pic>
        <p:nvPicPr>
          <p:cNvPr id="54" name="Picture 2">
            <a:extLst>
              <a:ext uri="{FF2B5EF4-FFF2-40B4-BE49-F238E27FC236}">
                <a16:creationId xmlns:a16="http://schemas.microsoft.com/office/drawing/2014/main" id="{243DC813-43D2-9B4C-8D2E-6B426D4DB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6242" y="394050"/>
            <a:ext cx="1114471" cy="144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e 54">
            <a:extLst>
              <a:ext uri="{FF2B5EF4-FFF2-40B4-BE49-F238E27FC236}">
                <a16:creationId xmlns:a16="http://schemas.microsoft.com/office/drawing/2014/main" id="{EC6EF423-5BDB-8A4A-8D7F-A545A9CD2709}"/>
              </a:ext>
            </a:extLst>
          </p:cNvPr>
          <p:cNvGrpSpPr/>
          <p:nvPr/>
        </p:nvGrpSpPr>
        <p:grpSpPr>
          <a:xfrm>
            <a:off x="9985518" y="404196"/>
            <a:ext cx="2030680" cy="1143000"/>
            <a:chOff x="4929809" y="1948069"/>
            <a:chExt cx="2078836" cy="1477617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17F7EBC-4F42-0C4A-9359-F0820B73518E}"/>
                </a:ext>
              </a:extLst>
            </p:cNvPr>
            <p:cNvSpPr/>
            <p:nvPr/>
          </p:nvSpPr>
          <p:spPr>
            <a:xfrm>
              <a:off x="4929809" y="1948069"/>
              <a:ext cx="1506423" cy="1172817"/>
            </a:xfrm>
            <a:prstGeom prst="rect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8602A3C-BD42-574A-BF0B-D5185564125A}"/>
                </a:ext>
              </a:extLst>
            </p:cNvPr>
            <p:cNvSpPr/>
            <p:nvPr/>
          </p:nvSpPr>
          <p:spPr>
            <a:xfrm>
              <a:off x="5082209" y="2100469"/>
              <a:ext cx="1506423" cy="1172817"/>
            </a:xfrm>
            <a:prstGeom prst="rect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73E3910-6A33-6444-8808-E8A3F5647F9C}"/>
                </a:ext>
              </a:extLst>
            </p:cNvPr>
            <p:cNvSpPr/>
            <p:nvPr/>
          </p:nvSpPr>
          <p:spPr>
            <a:xfrm>
              <a:off x="5234609" y="2252869"/>
              <a:ext cx="1774036" cy="1172817"/>
            </a:xfrm>
            <a:prstGeom prst="rect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Mouvements</a:t>
              </a: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83E08762-96CD-1448-B7D7-EB12401509D6}"/>
              </a:ext>
            </a:extLst>
          </p:cNvPr>
          <p:cNvGrpSpPr/>
          <p:nvPr/>
        </p:nvGrpSpPr>
        <p:grpSpPr>
          <a:xfrm>
            <a:off x="8766317" y="1908317"/>
            <a:ext cx="2030680" cy="1143000"/>
            <a:chOff x="4929809" y="1948069"/>
            <a:chExt cx="2078836" cy="1477617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028AEC3-5EE0-5049-BB68-956DD7CBD64B}"/>
                </a:ext>
              </a:extLst>
            </p:cNvPr>
            <p:cNvSpPr/>
            <p:nvPr/>
          </p:nvSpPr>
          <p:spPr>
            <a:xfrm>
              <a:off x="4929809" y="1948069"/>
              <a:ext cx="1506423" cy="1172817"/>
            </a:xfrm>
            <a:prstGeom prst="rect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4F94690-C8E7-0741-B50D-780849358D3D}"/>
                </a:ext>
              </a:extLst>
            </p:cNvPr>
            <p:cNvSpPr/>
            <p:nvPr/>
          </p:nvSpPr>
          <p:spPr>
            <a:xfrm>
              <a:off x="5082209" y="2100469"/>
              <a:ext cx="1506423" cy="1172817"/>
            </a:xfrm>
            <a:prstGeom prst="rect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950627C-09D6-AB47-9A16-B57FCA9AAEA5}"/>
                </a:ext>
              </a:extLst>
            </p:cNvPr>
            <p:cNvSpPr/>
            <p:nvPr/>
          </p:nvSpPr>
          <p:spPr>
            <a:xfrm>
              <a:off x="5234609" y="2252869"/>
              <a:ext cx="1774036" cy="1172817"/>
            </a:xfrm>
            <a:prstGeom prst="rect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Partitions</a:t>
              </a:r>
            </a:p>
            <a:p>
              <a:pPr algn="ctr"/>
              <a:r>
                <a:rPr lang="fr-FR" dirty="0"/>
                <a:t>musicales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F2979F9D-3378-4648-89EC-45DCA74AAF69}"/>
              </a:ext>
            </a:extLst>
          </p:cNvPr>
          <p:cNvGrpSpPr/>
          <p:nvPr/>
        </p:nvGrpSpPr>
        <p:grpSpPr>
          <a:xfrm>
            <a:off x="11025819" y="1921567"/>
            <a:ext cx="817538" cy="672547"/>
            <a:chOff x="4929809" y="1948069"/>
            <a:chExt cx="1811223" cy="1477617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DDFCE3F-322A-F74D-9662-FB71503A80C5}"/>
                </a:ext>
              </a:extLst>
            </p:cNvPr>
            <p:cNvSpPr/>
            <p:nvPr/>
          </p:nvSpPr>
          <p:spPr>
            <a:xfrm>
              <a:off x="4929809" y="1948069"/>
              <a:ext cx="1506423" cy="1172817"/>
            </a:xfrm>
            <a:prstGeom prst="rect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840B8FC-B2BC-F642-A6CE-D35570798639}"/>
                </a:ext>
              </a:extLst>
            </p:cNvPr>
            <p:cNvSpPr/>
            <p:nvPr/>
          </p:nvSpPr>
          <p:spPr>
            <a:xfrm>
              <a:off x="5082209" y="2100469"/>
              <a:ext cx="1506423" cy="1172817"/>
            </a:xfrm>
            <a:prstGeom prst="rect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E6FA022-D5D1-6D41-81B8-BDF8CEC76ED7}"/>
                </a:ext>
              </a:extLst>
            </p:cNvPr>
            <p:cNvSpPr/>
            <p:nvPr/>
          </p:nvSpPr>
          <p:spPr>
            <a:xfrm>
              <a:off x="5234609" y="2252869"/>
              <a:ext cx="1506423" cy="1172817"/>
            </a:xfrm>
            <a:prstGeom prst="rect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V.</a:t>
              </a:r>
            </a:p>
          </p:txBody>
        </p:sp>
      </p:grpSp>
      <p:pic>
        <p:nvPicPr>
          <p:cNvPr id="67" name="Picture 2">
            <a:extLst>
              <a:ext uri="{FF2B5EF4-FFF2-40B4-BE49-F238E27FC236}">
                <a16:creationId xmlns:a16="http://schemas.microsoft.com/office/drawing/2014/main" id="{48F0CA80-F25F-6844-8D4F-D083D18ED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3046" y="3466133"/>
            <a:ext cx="1381220" cy="95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Groupe 67">
            <a:extLst>
              <a:ext uri="{FF2B5EF4-FFF2-40B4-BE49-F238E27FC236}">
                <a16:creationId xmlns:a16="http://schemas.microsoft.com/office/drawing/2014/main" id="{6A4721C8-400C-B944-9B7D-28364158C919}"/>
              </a:ext>
            </a:extLst>
          </p:cNvPr>
          <p:cNvGrpSpPr/>
          <p:nvPr/>
        </p:nvGrpSpPr>
        <p:grpSpPr>
          <a:xfrm>
            <a:off x="10349953" y="3412442"/>
            <a:ext cx="1471527" cy="1110283"/>
            <a:chOff x="4929809" y="1948069"/>
            <a:chExt cx="1811225" cy="1477617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6F091CC-2D07-4345-ABDB-B2FC422F3CEF}"/>
                </a:ext>
              </a:extLst>
            </p:cNvPr>
            <p:cNvSpPr/>
            <p:nvPr/>
          </p:nvSpPr>
          <p:spPr>
            <a:xfrm>
              <a:off x="4929809" y="1948069"/>
              <a:ext cx="1506423" cy="1172817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FBCE1A2-3FC4-2344-96E6-9DBE5908B962}"/>
                </a:ext>
              </a:extLst>
            </p:cNvPr>
            <p:cNvSpPr/>
            <p:nvPr/>
          </p:nvSpPr>
          <p:spPr>
            <a:xfrm>
              <a:off x="5082209" y="2100469"/>
              <a:ext cx="1506423" cy="1172817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CF8B63B-0EC8-5949-B49F-BDAE4F719337}"/>
                </a:ext>
              </a:extLst>
            </p:cNvPr>
            <p:cNvSpPr/>
            <p:nvPr/>
          </p:nvSpPr>
          <p:spPr>
            <a:xfrm>
              <a:off x="5234610" y="2252869"/>
              <a:ext cx="1506424" cy="1172817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Mots</a:t>
              </a:r>
            </a:p>
          </p:txBody>
        </p:sp>
      </p:grpSp>
      <p:sp>
        <p:nvSpPr>
          <p:cNvPr id="72" name="Cylindre 71">
            <a:extLst>
              <a:ext uri="{FF2B5EF4-FFF2-40B4-BE49-F238E27FC236}">
                <a16:creationId xmlns:a16="http://schemas.microsoft.com/office/drawing/2014/main" id="{527B5ED3-991B-0F4F-B2CF-CF8696315B6A}"/>
              </a:ext>
            </a:extLst>
          </p:cNvPr>
          <p:cNvSpPr/>
          <p:nvPr/>
        </p:nvSpPr>
        <p:spPr>
          <a:xfrm>
            <a:off x="8822791" y="4946792"/>
            <a:ext cx="2634254" cy="1431102"/>
          </a:xfrm>
          <a:prstGeom prst="ca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Encyclopédie</a:t>
            </a:r>
          </a:p>
          <a:p>
            <a:pPr algn="ctr"/>
            <a:r>
              <a:rPr lang="fr-FR" dirty="0"/>
              <a:t>De la Chanson de Roland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7E3C3E40-0D2E-2D73-93EB-6C0D507A8676}"/>
              </a:ext>
            </a:extLst>
          </p:cNvPr>
          <p:cNvGrpSpPr/>
          <p:nvPr/>
        </p:nvGrpSpPr>
        <p:grpSpPr>
          <a:xfrm>
            <a:off x="1560288" y="5457693"/>
            <a:ext cx="1431234" cy="1143000"/>
            <a:chOff x="4929809" y="1948069"/>
            <a:chExt cx="1811223" cy="147761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906F055-7BE3-3926-501E-B1BD5086E529}"/>
                </a:ext>
              </a:extLst>
            </p:cNvPr>
            <p:cNvSpPr/>
            <p:nvPr/>
          </p:nvSpPr>
          <p:spPr>
            <a:xfrm>
              <a:off x="4929809" y="1948069"/>
              <a:ext cx="1506423" cy="117281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35B4F97-0D1F-205F-D863-FB80684E168E}"/>
                </a:ext>
              </a:extLst>
            </p:cNvPr>
            <p:cNvSpPr/>
            <p:nvPr/>
          </p:nvSpPr>
          <p:spPr>
            <a:xfrm>
              <a:off x="5082209" y="2100469"/>
              <a:ext cx="1506423" cy="117281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F6C23D3-2806-75FA-7985-20498D3ED985}"/>
                </a:ext>
              </a:extLst>
            </p:cNvPr>
            <p:cNvSpPr/>
            <p:nvPr/>
          </p:nvSpPr>
          <p:spPr>
            <a:xfrm>
              <a:off x="5234609" y="2252869"/>
              <a:ext cx="1506423" cy="117281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Termes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8A446917-EF1E-AA65-B891-039A28BAAECB}"/>
              </a:ext>
            </a:extLst>
          </p:cNvPr>
          <p:cNvGrpSpPr/>
          <p:nvPr/>
        </p:nvGrpSpPr>
        <p:grpSpPr>
          <a:xfrm>
            <a:off x="3438941" y="5525530"/>
            <a:ext cx="817538" cy="672547"/>
            <a:chOff x="4929809" y="1948069"/>
            <a:chExt cx="1811223" cy="147761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4745DCF-BBDF-ABEB-03F5-12618A89E2A1}"/>
                </a:ext>
              </a:extLst>
            </p:cNvPr>
            <p:cNvSpPr/>
            <p:nvPr/>
          </p:nvSpPr>
          <p:spPr>
            <a:xfrm>
              <a:off x="4929809" y="1948069"/>
              <a:ext cx="1506423" cy="1172817"/>
            </a:xfrm>
            <a:prstGeom prst="rect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594B240-071E-8651-A121-8DDA177CB0D3}"/>
                </a:ext>
              </a:extLst>
            </p:cNvPr>
            <p:cNvSpPr/>
            <p:nvPr/>
          </p:nvSpPr>
          <p:spPr>
            <a:xfrm>
              <a:off x="5082209" y="2100469"/>
              <a:ext cx="1506423" cy="1172817"/>
            </a:xfrm>
            <a:prstGeom prst="rect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8F8866F-61F4-E3F6-3DA4-19E99FDE18B3}"/>
                </a:ext>
              </a:extLst>
            </p:cNvPr>
            <p:cNvSpPr/>
            <p:nvPr/>
          </p:nvSpPr>
          <p:spPr>
            <a:xfrm>
              <a:off x="5234609" y="2252869"/>
              <a:ext cx="1506423" cy="1172817"/>
            </a:xfrm>
            <a:prstGeom prst="rect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676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FCE3F57-C4C8-F090-9BD6-6978074CC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314" y="1417638"/>
            <a:ext cx="10145486" cy="4525962"/>
          </a:xfrm>
        </p:spPr>
        <p:txBody>
          <a:bodyPr>
            <a:normAutofit fontScale="77500" lnSpcReduction="20000"/>
          </a:bodyPr>
          <a:lstStyle/>
          <a:p>
            <a:r>
              <a:rPr lang="fr-FR" dirty="0">
                <a:highlight>
                  <a:srgbClr val="FFFF00"/>
                </a:highlight>
              </a:rPr>
              <a:t>Buffon : une Histoire naturelle aux multiples aspects</a:t>
            </a:r>
          </a:p>
          <a:p>
            <a:pPr lvl="1"/>
            <a:r>
              <a:rPr lang="fr-FR" dirty="0"/>
              <a:t>Données de la recherche : Inventaire du Cabinet du Roi</a:t>
            </a:r>
          </a:p>
          <a:p>
            <a:pPr lvl="1"/>
            <a:r>
              <a:rPr lang="fr-FR" dirty="0"/>
              <a:t>Articles anatomiques de Daubenton</a:t>
            </a:r>
          </a:p>
          <a:p>
            <a:pPr lvl="1"/>
            <a:r>
              <a:rPr lang="fr-FR" dirty="0"/>
              <a:t>Articles descriptifs et scientifiques =&gt; pour le Roi (et ses sujets)</a:t>
            </a:r>
          </a:p>
          <a:p>
            <a:pPr lvl="1"/>
            <a:r>
              <a:rPr lang="fr-FR" dirty="0"/>
              <a:t>Articles de synthèse (épistémologie…)</a:t>
            </a:r>
          </a:p>
          <a:p>
            <a:pPr lvl="1"/>
            <a:r>
              <a:rPr lang="fr-FR" dirty="0"/>
              <a:t>Un homme des lumières : de Newton à Archimède via Pline l’Ancien</a:t>
            </a:r>
          </a:p>
          <a:p>
            <a:r>
              <a:rPr lang="fr-FR" dirty="0" err="1">
                <a:highlight>
                  <a:srgbClr val="FFFF00"/>
                </a:highlight>
              </a:rPr>
              <a:t>Wicri</a:t>
            </a:r>
            <a:r>
              <a:rPr lang="fr-FR" dirty="0">
                <a:highlight>
                  <a:srgbClr val="FFFF00"/>
                </a:highlight>
              </a:rPr>
              <a:t> </a:t>
            </a:r>
            <a:r>
              <a:rPr lang="fr-FR" dirty="0"/>
              <a:t>: 150 wikis gérés par un seul ETP permanent </a:t>
            </a:r>
          </a:p>
          <a:p>
            <a:pPr lvl="1"/>
            <a:r>
              <a:rPr lang="fr-FR" dirty="0"/>
              <a:t>41.000/210.000 pages, 610.000 interventions…</a:t>
            </a:r>
          </a:p>
          <a:p>
            <a:r>
              <a:rPr lang="fr-FR" dirty="0">
                <a:highlight>
                  <a:srgbClr val="FFFF00"/>
                </a:highlight>
              </a:rPr>
              <a:t>Objectif stratégique : refaire de la France un acteur mondial : </a:t>
            </a:r>
          </a:p>
          <a:p>
            <a:pPr lvl="1"/>
            <a:r>
              <a:rPr lang="fr-FR" dirty="0"/>
              <a:t>500 ingénieurs, profil siècle des lumières (excellence thématique et numérique IA)</a:t>
            </a:r>
          </a:p>
          <a:p>
            <a:pPr lvl="1"/>
            <a:r>
              <a:rPr lang="fr-FR" dirty="0"/>
              <a:t>X fois 1000 wikis ???</a:t>
            </a:r>
          </a:p>
          <a:p>
            <a:r>
              <a:rPr lang="fr-FR" dirty="0">
                <a:highlight>
                  <a:srgbClr val="FFFF00"/>
                </a:highlight>
              </a:rPr>
              <a:t>Retombées multiples dans les SHS ou sciences guidées par l’observation </a:t>
            </a:r>
          </a:p>
          <a:p>
            <a:pPr lvl="1"/>
            <a:r>
              <a:rPr lang="fr-FR" dirty="0"/>
              <a:t>Exemple : les Histoires naturelles en réseau hypertexte</a:t>
            </a:r>
          </a:p>
          <a:p>
            <a:pPr lvl="1"/>
            <a:r>
              <a:rPr lang="fr-FR" dirty="0"/>
              <a:t>Voir les démonstrations</a:t>
            </a:r>
          </a:p>
          <a:p>
            <a:r>
              <a:rPr lang="fr-FR" dirty="0">
                <a:highlight>
                  <a:srgbClr val="FFFF00"/>
                </a:highlight>
              </a:rPr>
              <a:t>Merci aux équipes de l’INIST pour leur soutien logistique</a:t>
            </a:r>
          </a:p>
          <a:p>
            <a:r>
              <a:rPr lang="fr-FR" dirty="0">
                <a:highlight>
                  <a:srgbClr val="FFFF00"/>
                </a:highlight>
              </a:rPr>
              <a:t>Merci pour votre écoute, vos questions, vos visites…</a:t>
            </a: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BE81238-92A4-FE1F-25A0-234A7A162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 inspirée par Buffon…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8993D5B-C3B0-CBD8-FC00-A2A7339B3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6" y="1417638"/>
            <a:ext cx="1224643" cy="181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>
            <a:extLst>
              <a:ext uri="{FF2B5EF4-FFF2-40B4-BE49-F238E27FC236}">
                <a16:creationId xmlns:a16="http://schemas.microsoft.com/office/drawing/2014/main" id="{7D85C959-90DE-4B6C-94EA-A4277EB4D0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58" name="Picture 14">
            <a:extLst>
              <a:ext uri="{FF2B5EF4-FFF2-40B4-BE49-F238E27FC236}">
                <a16:creationId xmlns:a16="http://schemas.microsoft.com/office/drawing/2014/main" id="{22329F76-2649-1A40-CEDD-A7BDE362D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199" y="1194481"/>
            <a:ext cx="1494039" cy="203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1285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stex Réseau">
  <a:themeElements>
    <a:clrScheme name="Rassemblement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assemblement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assemble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S7 Tutoriel matin" id="{5388C8B6-E072-0B41-B4F8-AD8CBE1AEEEE}" vid="{47EB6AD3-FDE0-4645-9E0A-77FD32369AA9}"/>
    </a:ext>
  </a:extLst>
</a:theme>
</file>

<file path=ppt/theme/themeOverride1.xml><?xml version="1.0" encoding="utf-8"?>
<a:themeOverride xmlns:a="http://schemas.openxmlformats.org/drawingml/2006/main">
  <a:clrScheme name="Rassemblement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Rassemblement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Rassemblement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Rassemblement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ModèleWicru</Template>
  <TotalTime>4376</TotalTime>
  <Words>856</Words>
  <Application>Microsoft Macintosh PowerPoint</Application>
  <PresentationFormat>Grand écran</PresentationFormat>
  <Paragraphs>138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Courier</vt:lpstr>
      <vt:lpstr>Lucida Sans Unicode</vt:lpstr>
      <vt:lpstr>Verdana</vt:lpstr>
      <vt:lpstr>Wingdings 2</vt:lpstr>
      <vt:lpstr>Wingdings 3</vt:lpstr>
      <vt:lpstr>Istex Réseau</vt:lpstr>
      <vt:lpstr> Analyser et écrire la science multidisciplinaire,</vt:lpstr>
      <vt:lpstr>Présentation PowerPoint</vt:lpstr>
      <vt:lpstr>L’information scientifique en France</vt:lpstr>
      <vt:lpstr>Dans le Monde (chiffres très très partiels)</vt:lpstr>
      <vt:lpstr>Démonstrateur Wicri : Ecrire la science vivante en numérique          Chaque discipline peut développer son approche</vt:lpstr>
      <vt:lpstr>Structurer la connaissance avec des liens sémantiques dans les modèles…</vt:lpstr>
      <vt:lpstr>DILIB - ISTEX – 150 serveurs d’exploration</vt:lpstr>
      <vt:lpstr>La Chanson de Roland un gigantesque hypertexte</vt:lpstr>
      <vt:lpstr>Conclusion inspirée par Buffon…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Analyser et écrire la science multidisciplinaire,</dc:title>
  <dc:creator>jacques Ducloy</dc:creator>
  <cp:lastModifiedBy>jacques Ducloy</cp:lastModifiedBy>
  <cp:revision>33</cp:revision>
  <dcterms:created xsi:type="dcterms:W3CDTF">2024-05-22T08:50:57Z</dcterms:created>
  <dcterms:modified xsi:type="dcterms:W3CDTF">2024-05-29T12:23:57Z</dcterms:modified>
</cp:coreProperties>
</file>