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361" r:id="rId3"/>
    <p:sldId id="257" r:id="rId4"/>
    <p:sldId id="352" r:id="rId5"/>
    <p:sldId id="356" r:id="rId6"/>
    <p:sldId id="355" r:id="rId7"/>
    <p:sldId id="359" r:id="rId8"/>
    <p:sldId id="35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74"/>
    <p:restoredTop sz="95890"/>
  </p:normalViewPr>
  <p:slideViewPr>
    <p:cSldViewPr snapToGrid="0" snapToObjects="1">
      <p:cViewPr varScale="1">
        <p:scale>
          <a:sx n="115" d="100"/>
          <a:sy n="115" d="100"/>
        </p:scale>
        <p:origin x="240" y="5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A716F-C2FF-4147-902C-A4F108DBFE55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1CA95-C887-C24A-9600-B994F8CAB6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086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F1CA95-C887-C24A-9600-B994F8CAB63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894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F1CA95-C887-C24A-9600-B994F8CAB63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29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Grouper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Forme lib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orme lib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Connecteur droit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C7BFEE-AA3F-7748-BD7C-57B1C8678A10}" type="datetime1">
              <a:rPr lang="fr-FR" smtClean="0"/>
              <a:t>09/03/2021</a:t>
            </a:fld>
            <a:endParaRPr lang="fr-FR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45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710FF8-F66C-3648-8118-E942D35E519F}" type="datetime1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0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0E9CE-3779-9A46-8C62-7FACF084257B}" type="datetime1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89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4868AA-6B63-104F-B6F3-408223A845B3}" type="datetime1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54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Chevron 4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2AB58D-4424-194A-89EF-E67DAAEA32EB}" type="datetime1">
              <a:rPr lang="fr-FR" smtClean="0"/>
              <a:t>09/03/2021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671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74DED6-2AFE-7B42-A2BF-6E65005388D8}" type="datetime1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766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AE0E9-1EBF-1349-BF8D-630A7D4111FD}" type="datetime1">
              <a:rPr lang="fr-FR" smtClean="0"/>
              <a:t>09/03/2021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995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2372CA-FD3A-1648-8947-CC04DFC7578F}" type="datetime1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341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3BBC5D-2229-134D-8914-79738941D7A3}" type="datetime1">
              <a:rPr lang="fr-FR" smtClean="0"/>
              <a:t>09/03/2021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81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2B24F8-C941-3842-8C82-88257E1A3638}" type="datetime1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94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6" name="Forme libre 15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7" name="Triangle rectangle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Connecteur droit 7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Chevron 9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5040C-8717-1842-B115-42AD62F6226E}" type="datetime1">
              <a:rPr lang="fr-FR" smtClean="0"/>
              <a:t>09/03/2021</a:t>
            </a:fld>
            <a:endParaRPr lang="fr-FR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947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1027" name="Forme libre 11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Connecteur droit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  <a:sp3d prstMaterial="softEdge">
              <a:bevelT w="25400" h="25400"/>
            </a:sp3d>
          </a:bodyPr>
          <a:lstStyle/>
          <a:p>
            <a:pPr lvl="0"/>
            <a:r>
              <a:rPr lang="fr-FR"/>
              <a:t>Cliquez et modifiez le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Lucida Sans Unicode" charset="0"/>
              </a:defRPr>
            </a:lvl1pPr>
          </a:lstStyle>
          <a:p>
            <a:fld id="{79EB741C-94D7-DA45-8499-CE5D536919DC}" type="datetime1">
              <a:rPr lang="fr-FR" smtClean="0"/>
              <a:t>09/03/2021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Ontologies SHS, mars 2021, Ducloy, Intro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charset="0"/>
              </a:defRPr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55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9pPr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0"/>
        <a:buChar char=""/>
        <a:defRPr sz="27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0"/>
        <a:buChar char="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charset="0"/>
        <a:buChar char=""/>
        <a:defRPr sz="19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charset="0"/>
        <a:buChar char="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tiff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43163F-4BE8-304D-94F6-89A8D68F8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284" y="1327182"/>
            <a:ext cx="10363200" cy="1829761"/>
          </a:xfrm>
        </p:spPr>
        <p:txBody>
          <a:bodyPr>
            <a:normAutofit fontScale="90000"/>
          </a:bodyPr>
          <a:lstStyle/>
          <a:p>
            <a:r>
              <a:rPr lang="fr-FR" sz="4000" dirty="0"/>
              <a:t> </a:t>
            </a:r>
            <a:br>
              <a:rPr lang="fr-FR" sz="4000" dirty="0"/>
            </a:br>
            <a:r>
              <a:rPr lang="fr-FR" sz="4000" dirty="0"/>
              <a:t>Autour des ontologies dans un réseau de bibliothèques encyclopédiques </a:t>
            </a:r>
            <a:endParaRPr lang="fr-FR" sz="3600" i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751E6E-A563-4642-A1F0-F5AC1C593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10363200" cy="1199704"/>
          </a:xfrm>
        </p:spPr>
        <p:txBody>
          <a:bodyPr/>
          <a:lstStyle/>
          <a:p>
            <a:r>
              <a:rPr lang="fr-FR" sz="4000" dirty="0"/>
              <a:t>Introduction</a:t>
            </a:r>
          </a:p>
          <a:p>
            <a:endParaRPr lang="fr-FR" dirty="0"/>
          </a:p>
          <a:p>
            <a:r>
              <a:rPr lang="fr-FR" sz="2800" i="1" dirty="0"/>
              <a:t>De la musicologie à la santé</a:t>
            </a:r>
            <a:r>
              <a:rPr lang="fr-FR" dirty="0"/>
              <a:t>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4CA8A5-46CC-204A-A4D7-B9943CAF8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Ontologies SHS, mars 2021, Ducloy, Intro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C6DB85-C603-FC42-80CB-08C69FE5D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1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0EB10A-CDC5-E94E-A2FB-5FF3EB6453D9}"/>
              </a:ext>
            </a:extLst>
          </p:cNvPr>
          <p:cNvSpPr/>
          <p:nvPr/>
        </p:nvSpPr>
        <p:spPr>
          <a:xfrm>
            <a:off x="572765" y="2955118"/>
            <a:ext cx="3117272" cy="9477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i="1" dirty="0" err="1"/>
              <a:t>WicriExplore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116928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807395E6-ED71-1E40-A6F1-BEC4458B0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Octobre </a:t>
            </a:r>
            <a:r>
              <a:rPr lang="fr-FR" dirty="0">
                <a:highlight>
                  <a:srgbClr val="FFFF00"/>
                </a:highlight>
              </a:rPr>
              <a:t>1967</a:t>
            </a:r>
            <a:r>
              <a:rPr lang="fr-FR" dirty="0"/>
              <a:t>… de la </a:t>
            </a:r>
            <a:r>
              <a:rPr lang="fr-FR" dirty="0">
                <a:highlight>
                  <a:srgbClr val="FFFF00"/>
                </a:highlight>
              </a:rPr>
              <a:t>règle à calcul aux cartes perforées </a:t>
            </a:r>
          </a:p>
          <a:p>
            <a:pPr lvl="1"/>
            <a:r>
              <a:rPr lang="fr-FR" dirty="0"/>
              <a:t>sur un ordinateur à 16 K mots de 18 bits…</a:t>
            </a:r>
          </a:p>
          <a:p>
            <a:r>
              <a:rPr lang="fr-FR" dirty="0"/>
              <a:t>1973 : ingénieur système : un Iris 80 pour la Lorraine</a:t>
            </a:r>
          </a:p>
          <a:p>
            <a:pPr lvl="1"/>
            <a:r>
              <a:rPr lang="fr-FR" dirty="0"/>
              <a:t>100 Méga octets pour toute l’université…</a:t>
            </a:r>
          </a:p>
          <a:p>
            <a:pPr lvl="1"/>
            <a:r>
              <a:rPr lang="fr-FR" dirty="0">
                <a:highlight>
                  <a:srgbClr val="FFFF00"/>
                </a:highlight>
              </a:rPr>
              <a:t>Trésor de la Langue française </a:t>
            </a:r>
            <a:r>
              <a:rPr lang="fr-FR" dirty="0"/>
              <a:t>(TLF) </a:t>
            </a:r>
          </a:p>
          <a:p>
            <a:pPr lvl="2"/>
            <a:r>
              <a:rPr lang="fr-FR" dirty="0"/>
              <a:t>1000 textes, un mois pour une analyse statistique</a:t>
            </a:r>
          </a:p>
          <a:p>
            <a:r>
              <a:rPr lang="fr-FR" dirty="0"/>
              <a:t>1980 : création d’un GS valorisation de logiciels (Génie Logiciel - IA)</a:t>
            </a:r>
          </a:p>
          <a:p>
            <a:r>
              <a:rPr lang="fr-FR" dirty="0"/>
              <a:t>1988 : </a:t>
            </a:r>
            <a:r>
              <a:rPr lang="fr-FR" dirty="0">
                <a:highlight>
                  <a:srgbClr val="FFFF00"/>
                </a:highlight>
              </a:rPr>
              <a:t>directeur informatique de l’INIST</a:t>
            </a:r>
          </a:p>
          <a:p>
            <a:pPr lvl="1"/>
            <a:r>
              <a:rPr lang="fr-FR" dirty="0"/>
              <a:t>CNRS : 400 personnes pour 500.000 analyses d’articles par an</a:t>
            </a:r>
          </a:p>
          <a:p>
            <a:r>
              <a:rPr lang="fr-FR" dirty="0"/>
              <a:t>1992 : Recherche appliquée (INIST, INRIA)</a:t>
            </a:r>
          </a:p>
          <a:p>
            <a:pPr lvl="1"/>
            <a:r>
              <a:rPr lang="fr-FR" dirty="0"/>
              <a:t> </a:t>
            </a:r>
            <a:r>
              <a:rPr lang="fr-FR" dirty="0">
                <a:highlight>
                  <a:srgbClr val="FFFF00"/>
                </a:highlight>
              </a:rPr>
              <a:t>XML et l’analyse de corpus</a:t>
            </a:r>
          </a:p>
          <a:p>
            <a:r>
              <a:rPr lang="fr-FR" dirty="0"/>
              <a:t>2000 : Directeur Produits et Services à l’INIST</a:t>
            </a:r>
          </a:p>
          <a:p>
            <a:r>
              <a:rPr lang="fr-FR" dirty="0"/>
              <a:t>2005 : Lancement d’une </a:t>
            </a:r>
            <a:r>
              <a:rPr lang="fr-FR" dirty="0">
                <a:highlight>
                  <a:srgbClr val="FFFF00"/>
                </a:highlight>
              </a:rPr>
              <a:t>revue numérique (AMETIST</a:t>
            </a:r>
            <a:r>
              <a:rPr lang="fr-FR" dirty="0"/>
              <a:t>)</a:t>
            </a:r>
          </a:p>
          <a:p>
            <a:r>
              <a:rPr lang="fr-FR" dirty="0"/>
              <a:t>2007 : DRRT Lorraine, lancement </a:t>
            </a:r>
            <a:r>
              <a:rPr lang="fr-FR" dirty="0">
                <a:highlight>
                  <a:srgbClr val="FFFF00"/>
                </a:highlight>
              </a:rPr>
              <a:t>WICRI</a:t>
            </a:r>
          </a:p>
          <a:p>
            <a:r>
              <a:rPr lang="fr-FR" dirty="0"/>
              <a:t>2020 : Projet </a:t>
            </a:r>
            <a:r>
              <a:rPr lang="fr-FR" dirty="0" err="1"/>
              <a:t>WicriExplore</a:t>
            </a:r>
            <a:r>
              <a:rPr lang="fr-FR" dirty="0"/>
              <a:t> -&gt; Paragraphe Paris 8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AEEEAE6-E372-CA40-8158-005CC6C08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Bonjour, je m’appelle Jacques </a:t>
            </a:r>
            <a:r>
              <a:rPr lang="fr-FR" dirty="0" err="1"/>
              <a:t>Ducloy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D33969-EECF-1E4B-B7D9-F554B1EA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Ontologies SHS, mars 2021, Ducloy, Intro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73E2EB-2862-F74C-8533-2858F41BF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5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76C1380-7DB0-9E42-B7C4-45F4BF329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>
                <a:highlight>
                  <a:srgbClr val="FFFF00"/>
                </a:highlight>
              </a:rPr>
              <a:t>Dilib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/>
              <a:t>(INIST / </a:t>
            </a:r>
            <a:r>
              <a:rPr lang="fr-FR" dirty="0" err="1"/>
              <a:t>Loria</a:t>
            </a:r>
            <a:r>
              <a:rPr lang="fr-FR" dirty="0"/>
              <a:t> 1992 - …) </a:t>
            </a:r>
          </a:p>
          <a:p>
            <a:pPr lvl="1"/>
            <a:r>
              <a:rPr lang="fr-FR" dirty="0"/>
              <a:t>Une </a:t>
            </a:r>
            <a:r>
              <a:rPr lang="fr-FR" b="1" dirty="0"/>
              <a:t>boîte à outils XML </a:t>
            </a:r>
            <a:r>
              <a:rPr lang="fr-FR" i="1" dirty="0"/>
              <a:t>(Document &amp; Information Library)</a:t>
            </a:r>
          </a:p>
          <a:p>
            <a:pPr lvl="1"/>
            <a:r>
              <a:rPr lang="fr-FR" dirty="0"/>
              <a:t>Un lego pour construire un système de recherche d’information </a:t>
            </a:r>
          </a:p>
          <a:p>
            <a:pPr lvl="1"/>
            <a:r>
              <a:rPr lang="fr-FR" dirty="0"/>
              <a:t>Avec ISTEX (22.000.000 articles)150 analyses de corpus</a:t>
            </a:r>
          </a:p>
          <a:p>
            <a:r>
              <a:rPr lang="fr-FR" dirty="0" err="1">
                <a:highlight>
                  <a:srgbClr val="FFFF00"/>
                </a:highlight>
              </a:rPr>
              <a:t>Wicri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/>
              <a:t>(</a:t>
            </a:r>
            <a:r>
              <a:rPr lang="fr-FR" dirty="0" err="1"/>
              <a:t>Univ</a:t>
            </a:r>
            <a:r>
              <a:rPr lang="fr-FR" dirty="0"/>
              <a:t>. Lorraine 2008 - …)</a:t>
            </a:r>
          </a:p>
          <a:p>
            <a:pPr lvl="1"/>
            <a:r>
              <a:rPr lang="fr-FR" dirty="0"/>
              <a:t>Un réseau de </a:t>
            </a:r>
            <a:r>
              <a:rPr lang="fr-FR" b="1" dirty="0"/>
              <a:t>wikis sémantiques </a:t>
            </a:r>
            <a:endParaRPr lang="fr-FR" dirty="0"/>
          </a:p>
          <a:p>
            <a:pPr lvl="1"/>
            <a:r>
              <a:rPr lang="fr-FR" dirty="0" err="1"/>
              <a:t>WIkis</a:t>
            </a:r>
            <a:r>
              <a:rPr lang="fr-FR" dirty="0"/>
              <a:t> des Communautés de la Recherche et de l’Innovation</a:t>
            </a:r>
          </a:p>
          <a:p>
            <a:r>
              <a:rPr lang="fr-FR" dirty="0"/>
              <a:t>Et maintenant  </a:t>
            </a:r>
            <a:r>
              <a:rPr lang="fr-FR" dirty="0" err="1">
                <a:highlight>
                  <a:srgbClr val="FFFF00"/>
                </a:highlight>
              </a:rPr>
              <a:t>WicriExplore</a:t>
            </a:r>
            <a:r>
              <a:rPr lang="fr-FR" dirty="0"/>
              <a:t> (Paragraphe 2020)</a:t>
            </a:r>
          </a:p>
          <a:p>
            <a:pPr lvl="1"/>
            <a:r>
              <a:rPr lang="fr-FR" dirty="0"/>
              <a:t>Applications de l’ensemble</a:t>
            </a:r>
          </a:p>
          <a:p>
            <a:pPr lvl="2"/>
            <a:r>
              <a:rPr lang="fr-FR" dirty="0"/>
              <a:t>avec un point fort dans les humanités (musicologie)</a:t>
            </a:r>
          </a:p>
          <a:p>
            <a:pPr lvl="2"/>
            <a:r>
              <a:rPr lang="fr-FR" dirty="0"/>
              <a:t>Et aussi sur la Santé (SHS) et les interactions arbres micro organismes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ADD478-2208-3E49-9892-0F9C89B3E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Dilib</a:t>
            </a:r>
            <a:r>
              <a:rPr lang="fr-FR" dirty="0"/>
              <a:t> / </a:t>
            </a:r>
            <a:r>
              <a:rPr lang="fr-FR" dirty="0" err="1"/>
              <a:t>Wicri</a:t>
            </a:r>
            <a:r>
              <a:rPr lang="fr-FR" dirty="0"/>
              <a:t> / </a:t>
            </a:r>
            <a:r>
              <a:rPr lang="fr-FR" dirty="0" err="1"/>
              <a:t>WicriExplore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9457D5C-21F4-284D-B29F-7F94E7BE3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2877" y="2454286"/>
            <a:ext cx="1089523" cy="824925"/>
          </a:xfrm>
          <a:prstGeom prst="rect">
            <a:avLst/>
          </a:prstGeom>
        </p:spPr>
      </p:pic>
      <p:pic>
        <p:nvPicPr>
          <p:cNvPr id="5" name="Image 20">
            <a:extLst>
              <a:ext uri="{FF2B5EF4-FFF2-40B4-BE49-F238E27FC236}">
                <a16:creationId xmlns:a16="http://schemas.microsoft.com/office/drawing/2014/main" id="{D388F8E6-0076-2640-8731-92DED122C6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1200" y="1635974"/>
            <a:ext cx="1405099" cy="478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D6BEFA-2D91-F646-A299-DDDD9EFED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Ontologies SHS, mars 2021, Ducloy, Intro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F4690A-5911-0C4A-9DEE-F9082EB8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24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EF8F32-D94D-3245-9C82-0E10AFEA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570" y="354759"/>
            <a:ext cx="10364451" cy="1596177"/>
          </a:xfrm>
        </p:spPr>
        <p:txBody>
          <a:bodyPr/>
          <a:lstStyle/>
          <a:p>
            <a:r>
              <a:rPr lang="fr-FR" cap="none" dirty="0"/>
              <a:t>Changements de paradigmes </a:t>
            </a:r>
            <a:br>
              <a:rPr lang="fr-FR" cap="none" dirty="0"/>
            </a:br>
            <a:r>
              <a:rPr lang="fr-FR" cap="none" dirty="0"/>
              <a:t>pour les documents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F9AEEB-0D40-0642-8343-C15BDFCF9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570" y="1978072"/>
            <a:ext cx="10364452" cy="4422612"/>
          </a:xfrm>
        </p:spPr>
        <p:txBody>
          <a:bodyPr>
            <a:normAutofit fontScale="92500" lnSpcReduction="20000"/>
          </a:bodyPr>
          <a:lstStyle/>
          <a:p>
            <a:r>
              <a:rPr lang="fr-FR" sz="2800" cap="none" dirty="0">
                <a:latin typeface="Helvetica" pitchFamily="2" charset="0"/>
              </a:rPr>
              <a:t>7000 av. J.-C. : jetons</a:t>
            </a:r>
          </a:p>
          <a:p>
            <a:r>
              <a:rPr lang="fr-FR" sz="2800" cap="none" dirty="0">
                <a:latin typeface="Helvetica" pitchFamily="2" charset="0"/>
              </a:rPr>
              <a:t>3000 av. J.-C. : tablettes, papyrus, papyrus en rouleau</a:t>
            </a:r>
          </a:p>
          <a:p>
            <a:pPr marL="0" indent="0">
              <a:buNone/>
            </a:pPr>
            <a:endParaRPr lang="fr-FR" sz="3300" cap="none" dirty="0">
              <a:latin typeface="Helvetica" pitchFamily="2" charset="0"/>
            </a:endParaRPr>
          </a:p>
          <a:p>
            <a:r>
              <a:rPr lang="fr-FR" sz="2800" cap="none" dirty="0">
                <a:latin typeface="Helvetica" pitchFamily="2" charset="0"/>
              </a:rPr>
              <a:t>300 av. J.C. : Codex manuscrit</a:t>
            </a:r>
          </a:p>
          <a:p>
            <a:r>
              <a:rPr lang="fr-FR" sz="2800" cap="none" dirty="0">
                <a:latin typeface="Helvetica" pitchFamily="2" charset="0"/>
              </a:rPr>
              <a:t>1455 : Livre imprimé ; 1750 : Encyclopédie </a:t>
            </a:r>
          </a:p>
          <a:p>
            <a:r>
              <a:rPr lang="fr-FR" sz="2800" cap="none" dirty="0">
                <a:latin typeface="Helvetica" pitchFamily="2" charset="0"/>
              </a:rPr>
              <a:t>1956 : </a:t>
            </a:r>
            <a:r>
              <a:rPr lang="fr-FR" sz="2800" cap="none" dirty="0" err="1">
                <a:latin typeface="Helvetica" pitchFamily="2" charset="0"/>
              </a:rPr>
              <a:t>Fieldata</a:t>
            </a:r>
            <a:r>
              <a:rPr lang="fr-FR" sz="2800" cap="none" dirty="0">
                <a:latin typeface="Helvetica" pitchFamily="2" charset="0"/>
              </a:rPr>
              <a:t> ; 1973 </a:t>
            </a:r>
            <a:r>
              <a:rPr lang="fr-FR" sz="2800" dirty="0">
                <a:latin typeface="Helvetica" pitchFamily="2" charset="0"/>
              </a:rPr>
              <a:t>(</a:t>
            </a:r>
            <a:r>
              <a:rPr lang="fr-FR" sz="2800" cap="none" dirty="0">
                <a:latin typeface="Helvetica" pitchFamily="2" charset="0"/>
              </a:rPr>
              <a:t>Xerox Alto) ; 1984 : </a:t>
            </a:r>
            <a:r>
              <a:rPr lang="fr-FR" sz="2800" cap="none" dirty="0" err="1">
                <a:latin typeface="Helvetica" pitchFamily="2" charset="0"/>
              </a:rPr>
              <a:t>MacWrite</a:t>
            </a:r>
            <a:r>
              <a:rPr lang="fr-FR" sz="2800" cap="none" dirty="0">
                <a:latin typeface="Helvetica" pitchFamily="2" charset="0"/>
              </a:rPr>
              <a:t> ; </a:t>
            </a:r>
          </a:p>
          <a:p>
            <a:r>
              <a:rPr lang="fr-FR" sz="2800" cap="none" dirty="0">
                <a:latin typeface="Helvetica" pitchFamily="2" charset="0"/>
              </a:rPr>
              <a:t>1992 : PDF</a:t>
            </a:r>
          </a:p>
          <a:p>
            <a:pPr marL="0" indent="0">
              <a:buNone/>
            </a:pPr>
            <a:endParaRPr lang="fr-FR" sz="3300" cap="none" dirty="0">
              <a:latin typeface="Helvetica" pitchFamily="2" charset="0"/>
            </a:endParaRPr>
          </a:p>
          <a:p>
            <a:r>
              <a:rPr lang="fr-FR" sz="2600" cap="none" dirty="0">
                <a:latin typeface="Helvetica" pitchFamily="2" charset="0"/>
              </a:rPr>
              <a:t>1963 : </a:t>
            </a:r>
            <a:r>
              <a:rPr lang="fr-FR" sz="2600" cap="none" dirty="0" err="1">
                <a:latin typeface="Helvetica" pitchFamily="2" charset="0"/>
              </a:rPr>
              <a:t>Hypertext</a:t>
            </a:r>
            <a:r>
              <a:rPr lang="fr-FR" sz="2600" cap="none" dirty="0">
                <a:latin typeface="Helvetica" pitchFamily="2" charset="0"/>
              </a:rPr>
              <a:t> ; 1987 : </a:t>
            </a:r>
            <a:r>
              <a:rPr lang="fr-FR" sz="2600" cap="none" dirty="0" err="1">
                <a:latin typeface="Helvetica" pitchFamily="2" charset="0"/>
              </a:rPr>
              <a:t>Hypercard</a:t>
            </a:r>
            <a:r>
              <a:rPr lang="fr-FR" sz="2600" cap="none" dirty="0">
                <a:latin typeface="Helvetica" pitchFamily="2" charset="0"/>
              </a:rPr>
              <a:t> ; </a:t>
            </a:r>
          </a:p>
          <a:p>
            <a:r>
              <a:rPr lang="fr-FR" sz="2600" cap="none" dirty="0">
                <a:latin typeface="Helvetica" pitchFamily="2" charset="0"/>
              </a:rPr>
              <a:t>1989 : Html</a:t>
            </a:r>
          </a:p>
          <a:p>
            <a:r>
              <a:rPr lang="fr-FR" sz="2600" cap="none" dirty="0">
                <a:latin typeface="Helvetica" pitchFamily="2" charset="0"/>
              </a:rPr>
              <a:t>2001 : Wikipédia (collectif)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1030" name="Picture 6" descr="https://upload.wikimedia.org/wikipedia/commons/4/41/Sistema_hipertextual.jpg">
            <a:extLst>
              <a:ext uri="{FF2B5EF4-FFF2-40B4-BE49-F238E27FC236}">
                <a16:creationId xmlns:a16="http://schemas.microsoft.com/office/drawing/2014/main" id="{6C3CF81F-2E4D-0945-9082-D389D673C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336" y="5096646"/>
            <a:ext cx="1981978" cy="130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9279C6F-B953-724B-AA0C-E9761A15D984}"/>
              </a:ext>
            </a:extLst>
          </p:cNvPr>
          <p:cNvCxnSpPr/>
          <p:nvPr/>
        </p:nvCxnSpPr>
        <p:spPr>
          <a:xfrm>
            <a:off x="286871" y="2952949"/>
            <a:ext cx="1138517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637059C-B7AA-824B-AB97-5E1F9476869B}"/>
              </a:ext>
            </a:extLst>
          </p:cNvPr>
          <p:cNvCxnSpPr/>
          <p:nvPr/>
        </p:nvCxnSpPr>
        <p:spPr>
          <a:xfrm>
            <a:off x="415208" y="4830292"/>
            <a:ext cx="1138517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File:Conjugation of the verb 'to stand' in both Sumerian and Akkadian - Oriental Institute Museum, University of Chicago - DSC07133.JPG">
            <a:extLst>
              <a:ext uri="{FF2B5EF4-FFF2-40B4-BE49-F238E27FC236}">
                <a16:creationId xmlns:a16="http://schemas.microsoft.com/office/drawing/2014/main" id="{D52F2FF2-BE5F-7249-89A6-118A07F7E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7829" y="968136"/>
            <a:ext cx="1652555" cy="171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orexplor.istex.fr/Wicri/Musique/fr/images/thumb/8/8a/CodMusicalHuelgasBig.jpg/300px-CodMusicalHuelgasBig.jpg">
            <a:extLst>
              <a:ext uri="{FF2B5EF4-FFF2-40B4-BE49-F238E27FC236}">
                <a16:creationId xmlns:a16="http://schemas.microsoft.com/office/drawing/2014/main" id="{2AA46A1C-634C-4A43-9BBD-7B920B6F1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332" y="3208861"/>
            <a:ext cx="1538966" cy="153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5B22496-3E1A-024C-9EAC-406C94EABDC4}"/>
              </a:ext>
            </a:extLst>
          </p:cNvPr>
          <p:cNvSpPr txBox="1"/>
          <p:nvPr/>
        </p:nvSpPr>
        <p:spPr>
          <a:xfrm>
            <a:off x="8229602" y="1685168"/>
            <a:ext cx="69313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PAGE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15ACF42-C11B-0049-AD6A-4F8A0C824B86}"/>
              </a:ext>
            </a:extLst>
          </p:cNvPr>
          <p:cNvSpPr txBox="1"/>
          <p:nvPr/>
        </p:nvSpPr>
        <p:spPr>
          <a:xfrm>
            <a:off x="8576171" y="3311504"/>
            <a:ext cx="86914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CODEX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7584B52-1925-6141-8CED-6A18FF31830C}"/>
              </a:ext>
            </a:extLst>
          </p:cNvPr>
          <p:cNvSpPr txBox="1"/>
          <p:nvPr/>
        </p:nvSpPr>
        <p:spPr>
          <a:xfrm>
            <a:off x="6734012" y="5663820"/>
            <a:ext cx="162109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HTPERTEXTE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1ABA5F-BF8B-0244-AEDF-11A7BD078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Ontologies SHS, mars 2021, Ducloy, Intro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35F4D0-0E91-DA4E-930C-7F674B7C9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50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9AD072-FFA6-4447-BB82-848F75AB5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141804"/>
            <a:ext cx="10364451" cy="1596177"/>
          </a:xfrm>
        </p:spPr>
        <p:txBody>
          <a:bodyPr>
            <a:normAutofit/>
          </a:bodyPr>
          <a:lstStyle/>
          <a:p>
            <a:r>
              <a:rPr lang="fr-FR" cap="none" dirty="0"/>
              <a:t>Changements de paradigme dans les bibliothèques </a:t>
            </a:r>
          </a:p>
        </p:txBody>
      </p:sp>
      <p:pic>
        <p:nvPicPr>
          <p:cNvPr id="3074" name="Picture 2" descr="Celsus Library.jpg">
            <a:extLst>
              <a:ext uri="{FF2B5EF4-FFF2-40B4-BE49-F238E27FC236}">
                <a16:creationId xmlns:a16="http://schemas.microsoft.com/office/drawing/2014/main" id="{C32DDCAC-6C2F-634E-9D77-607F411C6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34" y="1610783"/>
            <a:ext cx="3361268" cy="2520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EC1E959E-433B-DC4C-95E6-A0A7F61CD8F0}"/>
              </a:ext>
            </a:extLst>
          </p:cNvPr>
          <p:cNvCxnSpPr/>
          <p:nvPr/>
        </p:nvCxnSpPr>
        <p:spPr>
          <a:xfrm>
            <a:off x="286871" y="4451521"/>
            <a:ext cx="1138517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6634963D-AE2A-E948-B470-76ADB8F4578F}"/>
              </a:ext>
            </a:extLst>
          </p:cNvPr>
          <p:cNvSpPr txBox="1"/>
          <p:nvPr/>
        </p:nvSpPr>
        <p:spPr>
          <a:xfrm>
            <a:off x="576875" y="5554133"/>
            <a:ext cx="3003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https://</a:t>
            </a:r>
            <a:r>
              <a:rPr lang="fr-FR" dirty="0" err="1"/>
              <a:t>lorexplor.istex.fr</a:t>
            </a:r>
            <a:r>
              <a:rPr lang="fr-FR" dirty="0"/>
              <a:t>/Wicri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1A448D6-B991-3740-A724-29B32817B05E}"/>
              </a:ext>
            </a:extLst>
          </p:cNvPr>
          <p:cNvSpPr txBox="1"/>
          <p:nvPr/>
        </p:nvSpPr>
        <p:spPr>
          <a:xfrm>
            <a:off x="575735" y="5232400"/>
            <a:ext cx="1988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http://</a:t>
            </a:r>
            <a:r>
              <a:rPr lang="fr-FR" dirty="0" err="1"/>
              <a:t>gallica.bnf.fr</a:t>
            </a:r>
            <a:endParaRPr lang="fr-FR" dirty="0"/>
          </a:p>
        </p:txBody>
      </p:sp>
      <p:pic>
        <p:nvPicPr>
          <p:cNvPr id="3076" name="Picture 4" descr="File:Books on a library shelf.jpg">
            <a:extLst>
              <a:ext uri="{FF2B5EF4-FFF2-40B4-BE49-F238E27FC236}">
                <a16:creationId xmlns:a16="http://schemas.microsoft.com/office/drawing/2014/main" id="{7FBB1C72-E6EC-8F4D-ADC9-5860645A5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132" y="1593849"/>
            <a:ext cx="3132667" cy="2339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s://upload.wikimedia.org/wikipedia/commons/4/41/Sistema_hipertextual.jpg">
            <a:extLst>
              <a:ext uri="{FF2B5EF4-FFF2-40B4-BE49-F238E27FC236}">
                <a16:creationId xmlns:a16="http://schemas.microsoft.com/office/drawing/2014/main" id="{E1274443-F197-824A-B9BD-FD17F16AA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876" y="5086780"/>
            <a:ext cx="1981978" cy="130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14952AC-29C6-564F-8BF9-926B14CA23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4203" y="5232400"/>
            <a:ext cx="2595797" cy="1347186"/>
          </a:xfrm>
          <a:prstGeom prst="rect">
            <a:avLst/>
          </a:prstGeom>
        </p:spPr>
      </p:pic>
      <p:pic>
        <p:nvPicPr>
          <p:cNvPr id="3078" name="Picture 6" descr="https://upload.wikimedia.org/wikipedia/commons/thumb/5/55/Bibliotheque_Sainte-Barbe_2010-06-16_n15.jpg/320px-Bibliotheque_Sainte-Barbe_2010-06-16_n15.jpg">
            <a:extLst>
              <a:ext uri="{FF2B5EF4-FFF2-40B4-BE49-F238E27FC236}">
                <a16:creationId xmlns:a16="http://schemas.microsoft.com/office/drawing/2014/main" id="{96AD9141-2AE3-9848-ACBE-DB75380E2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792" y="1629656"/>
            <a:ext cx="3461265" cy="230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127C805-7C5A-6446-8087-00DDD7F0E1B4}"/>
              </a:ext>
            </a:extLst>
          </p:cNvPr>
          <p:cNvSpPr txBox="1"/>
          <p:nvPr/>
        </p:nvSpPr>
        <p:spPr>
          <a:xfrm>
            <a:off x="490023" y="4676589"/>
            <a:ext cx="349030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Une bibliothèque =&gt; Une URL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EFC6532-9903-9449-A353-B547CA56F14C}"/>
              </a:ext>
            </a:extLst>
          </p:cNvPr>
          <p:cNvSpPr txBox="1"/>
          <p:nvPr/>
        </p:nvSpPr>
        <p:spPr>
          <a:xfrm>
            <a:off x="4977352" y="4710458"/>
            <a:ext cx="316260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Wicri : un rayon =&gt; un wiki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EA7D1DE-C125-434F-A8E6-8E1971BE9516}"/>
              </a:ext>
            </a:extLst>
          </p:cNvPr>
          <p:cNvSpPr txBox="1"/>
          <p:nvPr/>
        </p:nvSpPr>
        <p:spPr>
          <a:xfrm>
            <a:off x="8236264" y="4677120"/>
            <a:ext cx="3826689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sz="1600" dirty="0"/>
              <a:t>Des livres juxtaposés =&gt; hypertexte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A18EA83-9912-6844-BD0A-892521A9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Ontologies SHS, mars 2021, Ducloy, Intro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C7CD3CA2-991A-9A46-A3D8-2848DD8F7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472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687667-7E6D-C545-BEF8-1D4825535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285" y="147819"/>
            <a:ext cx="10364451" cy="1596177"/>
          </a:xfrm>
        </p:spPr>
        <p:txBody>
          <a:bodyPr/>
          <a:lstStyle/>
          <a:p>
            <a:r>
              <a:rPr lang="fr-FR" dirty="0"/>
              <a:t>ISTEX </a:t>
            </a:r>
            <a:br>
              <a:rPr lang="fr-FR" cap="none" dirty="0"/>
            </a:br>
            <a:r>
              <a:rPr lang="fr-FR" cap="none" dirty="0"/>
              <a:t>des millions de documents à explorer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A47775-C478-CB4C-BE3B-E66C31ADBC2D}"/>
              </a:ext>
            </a:extLst>
          </p:cNvPr>
          <p:cNvSpPr/>
          <p:nvPr/>
        </p:nvSpPr>
        <p:spPr>
          <a:xfrm>
            <a:off x="4489053" y="2133961"/>
            <a:ext cx="3052774" cy="2136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2" descr="ttp://ticri.univ-lorraine.fr/wicri.pool/images//d/d4/LogoIstexSiteon0.png">
            <a:extLst>
              <a:ext uri="{FF2B5EF4-FFF2-40B4-BE49-F238E27FC236}">
                <a16:creationId xmlns:a16="http://schemas.microsoft.com/office/drawing/2014/main" id="{7F91D2ED-DB89-E744-B719-EDB667B0D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072" y="2336068"/>
            <a:ext cx="1998737" cy="703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A08F08-5406-C04D-AB7D-23DF24C63761}"/>
              </a:ext>
            </a:extLst>
          </p:cNvPr>
          <p:cNvSpPr/>
          <p:nvPr/>
        </p:nvSpPr>
        <p:spPr>
          <a:xfrm>
            <a:off x="5253387" y="3830072"/>
            <a:ext cx="1524106" cy="4113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API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186EDC-2BFE-0E40-A936-F3F610DFB517}"/>
              </a:ext>
            </a:extLst>
          </p:cNvPr>
          <p:cNvSpPr txBox="1"/>
          <p:nvPr/>
        </p:nvSpPr>
        <p:spPr>
          <a:xfrm>
            <a:off x="2604270" y="4680860"/>
            <a:ext cx="85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Mozart</a:t>
            </a:r>
          </a:p>
        </p:txBody>
      </p:sp>
      <p:sp>
        <p:nvSpPr>
          <p:cNvPr id="8" name="Cylindre 7">
            <a:extLst>
              <a:ext uri="{FF2B5EF4-FFF2-40B4-BE49-F238E27FC236}">
                <a16:creationId xmlns:a16="http://schemas.microsoft.com/office/drawing/2014/main" id="{E2B534B5-9274-D348-9C4A-6BF4D713EE23}"/>
              </a:ext>
            </a:extLst>
          </p:cNvPr>
          <p:cNvSpPr/>
          <p:nvPr/>
        </p:nvSpPr>
        <p:spPr>
          <a:xfrm>
            <a:off x="2355842" y="5240697"/>
            <a:ext cx="1723870" cy="963257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22.183 docs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C3BEA28-F93F-4749-9262-DA626AF82625}"/>
              </a:ext>
            </a:extLst>
          </p:cNvPr>
          <p:cNvSpPr txBox="1"/>
          <p:nvPr/>
        </p:nvSpPr>
        <p:spPr>
          <a:xfrm>
            <a:off x="4833789" y="4865526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Thulium</a:t>
            </a:r>
          </a:p>
        </p:txBody>
      </p:sp>
      <p:sp>
        <p:nvSpPr>
          <p:cNvPr id="10" name="Cylindre 9">
            <a:extLst>
              <a:ext uri="{FF2B5EF4-FFF2-40B4-BE49-F238E27FC236}">
                <a16:creationId xmlns:a16="http://schemas.microsoft.com/office/drawing/2014/main" id="{2B833E9D-0DDA-F64B-B755-E7799049481B}"/>
              </a:ext>
            </a:extLst>
          </p:cNvPr>
          <p:cNvSpPr/>
          <p:nvPr/>
        </p:nvSpPr>
        <p:spPr>
          <a:xfrm>
            <a:off x="5232780" y="5243809"/>
            <a:ext cx="1723870" cy="963257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7.064 docs</a:t>
            </a:r>
          </a:p>
        </p:txBody>
      </p:sp>
      <p:sp>
        <p:nvSpPr>
          <p:cNvPr id="11" name="Cylindre 10">
            <a:extLst>
              <a:ext uri="{FF2B5EF4-FFF2-40B4-BE49-F238E27FC236}">
                <a16:creationId xmlns:a16="http://schemas.microsoft.com/office/drawing/2014/main" id="{AF42D9C3-49FD-B749-AC5B-0E7F8A15AC68}"/>
              </a:ext>
            </a:extLst>
          </p:cNvPr>
          <p:cNvSpPr/>
          <p:nvPr/>
        </p:nvSpPr>
        <p:spPr>
          <a:xfrm>
            <a:off x="8086780" y="5156651"/>
            <a:ext cx="1723870" cy="963257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3.200 docs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27A1810-A0E6-D441-A89F-FA2213792D1C}"/>
              </a:ext>
            </a:extLst>
          </p:cNvPr>
          <p:cNvSpPr txBox="1"/>
          <p:nvPr/>
        </p:nvSpPr>
        <p:spPr>
          <a:xfrm>
            <a:off x="8746917" y="4646650"/>
            <a:ext cx="1640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Molière ou Lully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61D1A4D5-257F-1C40-9EC2-CB6EA7F3559A}"/>
              </a:ext>
            </a:extLst>
          </p:cNvPr>
          <p:cNvCxnSpPr/>
          <p:nvPr/>
        </p:nvCxnSpPr>
        <p:spPr>
          <a:xfrm flipV="1">
            <a:off x="3481088" y="4460818"/>
            <a:ext cx="1007965" cy="443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èche vers la droite 13">
            <a:extLst>
              <a:ext uri="{FF2B5EF4-FFF2-40B4-BE49-F238E27FC236}">
                <a16:creationId xmlns:a16="http://schemas.microsoft.com/office/drawing/2014/main" id="{2B455D5C-89D5-3A42-AB4D-746D6A0534AD}"/>
              </a:ext>
            </a:extLst>
          </p:cNvPr>
          <p:cNvSpPr/>
          <p:nvPr/>
        </p:nvSpPr>
        <p:spPr>
          <a:xfrm rot="7883245">
            <a:off x="3761540" y="4763742"/>
            <a:ext cx="1164420" cy="2550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a droite 14">
            <a:extLst>
              <a:ext uri="{FF2B5EF4-FFF2-40B4-BE49-F238E27FC236}">
                <a16:creationId xmlns:a16="http://schemas.microsoft.com/office/drawing/2014/main" id="{7BA02EB6-BE40-4041-8AFE-18AB1FF6D59B}"/>
              </a:ext>
            </a:extLst>
          </p:cNvPr>
          <p:cNvSpPr/>
          <p:nvPr/>
        </p:nvSpPr>
        <p:spPr>
          <a:xfrm rot="5400000">
            <a:off x="5927128" y="4623365"/>
            <a:ext cx="844767" cy="3383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a droite 15">
            <a:extLst>
              <a:ext uri="{FF2B5EF4-FFF2-40B4-BE49-F238E27FC236}">
                <a16:creationId xmlns:a16="http://schemas.microsoft.com/office/drawing/2014/main" id="{30C33004-0772-C943-94A1-42071074E019}"/>
              </a:ext>
            </a:extLst>
          </p:cNvPr>
          <p:cNvSpPr/>
          <p:nvPr/>
        </p:nvSpPr>
        <p:spPr>
          <a:xfrm rot="3248436">
            <a:off x="7379832" y="4599963"/>
            <a:ext cx="933247" cy="228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6ED38B76-DA2A-1F45-A4C5-1139109E5F50}"/>
              </a:ext>
            </a:extLst>
          </p:cNvPr>
          <p:cNvCxnSpPr/>
          <p:nvPr/>
        </p:nvCxnSpPr>
        <p:spPr>
          <a:xfrm flipV="1">
            <a:off x="5418205" y="4354225"/>
            <a:ext cx="676510" cy="439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98B17C21-32AB-F94B-8A0A-95C1DA90DF91}"/>
              </a:ext>
            </a:extLst>
          </p:cNvPr>
          <p:cNvCxnSpPr/>
          <p:nvPr/>
        </p:nvCxnSpPr>
        <p:spPr>
          <a:xfrm flipH="1" flipV="1">
            <a:off x="7541827" y="4085479"/>
            <a:ext cx="1425118" cy="506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2FC4A6B-9F50-7243-99C6-A25CAEE6A4FB}"/>
              </a:ext>
            </a:extLst>
          </p:cNvPr>
          <p:cNvSpPr/>
          <p:nvPr/>
        </p:nvSpPr>
        <p:spPr>
          <a:xfrm>
            <a:off x="5231173" y="3210923"/>
            <a:ext cx="1568535" cy="5225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22.000.000</a:t>
            </a:r>
          </a:p>
        </p:txBody>
      </p:sp>
      <p:pic>
        <p:nvPicPr>
          <p:cNvPr id="20" name="Image 6">
            <a:extLst>
              <a:ext uri="{FF2B5EF4-FFF2-40B4-BE49-F238E27FC236}">
                <a16:creationId xmlns:a16="http://schemas.microsoft.com/office/drawing/2014/main" id="{5D5766F9-452B-5B44-A8F8-6DCBA80DB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180" y="1899174"/>
            <a:ext cx="2338953" cy="208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DE218B-9597-A34B-81C7-716BE5DB5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Ontologies SHS, mars 2021, Ducloy, Intro</a:t>
            </a:r>
          </a:p>
        </p:txBody>
      </p:sp>
      <p:sp>
        <p:nvSpPr>
          <p:cNvPr id="21" name="Espace réservé du numéro de diapositive 20">
            <a:extLst>
              <a:ext uri="{FF2B5EF4-FFF2-40B4-BE49-F238E27FC236}">
                <a16:creationId xmlns:a16="http://schemas.microsoft.com/office/drawing/2014/main" id="{6242977A-0435-874C-9772-AA58691E2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49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BD9ADB0-A639-4247-997B-69A621AEF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err="1">
                <a:highlight>
                  <a:srgbClr val="FFFF00"/>
                </a:highlight>
              </a:rPr>
              <a:t>Covid</a:t>
            </a:r>
            <a:endParaRPr lang="fr-FR" dirty="0">
              <a:highlight>
                <a:srgbClr val="FFFF00"/>
              </a:highlight>
            </a:endParaRPr>
          </a:p>
          <a:p>
            <a:pPr lvl="1"/>
            <a:r>
              <a:rPr lang="fr-FR" dirty="0"/>
              <a:t>Google :              6.230.000.000 pages</a:t>
            </a:r>
          </a:p>
          <a:p>
            <a:pPr lvl="1"/>
            <a:r>
              <a:rPr lang="fr-FR" dirty="0"/>
              <a:t>Google </a:t>
            </a:r>
            <a:r>
              <a:rPr lang="fr-FR" dirty="0" err="1"/>
              <a:t>Scolar</a:t>
            </a:r>
            <a:r>
              <a:rPr lang="fr-FR" dirty="0"/>
              <a:t> :           3.880.000 pages ou articles scientifiques</a:t>
            </a:r>
          </a:p>
          <a:p>
            <a:pPr lvl="1"/>
            <a:r>
              <a:rPr lang="fr-FR" dirty="0" err="1"/>
              <a:t>PubMed</a:t>
            </a:r>
            <a:r>
              <a:rPr lang="fr-FR" dirty="0"/>
              <a:t> :                       105.000  / 30.000.000</a:t>
            </a:r>
          </a:p>
          <a:p>
            <a:pPr lvl="1"/>
            <a:r>
              <a:rPr lang="fr-FR" dirty="0" err="1"/>
              <a:t>PubMed</a:t>
            </a:r>
            <a:r>
              <a:rPr lang="fr-FR" dirty="0"/>
              <a:t> Central :           108.000 </a:t>
            </a:r>
          </a:p>
          <a:p>
            <a:pPr lvl="1"/>
            <a:r>
              <a:rPr lang="fr-FR" dirty="0"/>
              <a:t>HAL :                                 2.500 </a:t>
            </a:r>
          </a:p>
          <a:p>
            <a:pPr lvl="1"/>
            <a:r>
              <a:rPr lang="fr-FR" dirty="0"/>
              <a:t>Wikipédia (</a:t>
            </a:r>
            <a:r>
              <a:rPr lang="fr-FR" dirty="0" err="1"/>
              <a:t>fr</a:t>
            </a:r>
            <a:r>
              <a:rPr lang="fr-FR" dirty="0"/>
              <a:t>) :                 11.000</a:t>
            </a:r>
          </a:p>
          <a:p>
            <a:r>
              <a:rPr lang="fr-FR" dirty="0" err="1">
                <a:highlight>
                  <a:srgbClr val="FFFF00"/>
                </a:highlight>
              </a:rPr>
              <a:t>Covid</a:t>
            </a:r>
            <a:r>
              <a:rPr lang="fr-FR" dirty="0">
                <a:highlight>
                  <a:srgbClr val="FFFF00"/>
                </a:highlight>
              </a:rPr>
              <a:t> AND </a:t>
            </a:r>
            <a:r>
              <a:rPr lang="fr-FR" dirty="0" err="1">
                <a:highlight>
                  <a:srgbClr val="FFFF00"/>
                </a:highlight>
              </a:rPr>
              <a:t>psychology</a:t>
            </a:r>
            <a:endParaRPr lang="fr-FR" dirty="0">
              <a:highlight>
                <a:srgbClr val="FFFF00"/>
              </a:highlight>
            </a:endParaRPr>
          </a:p>
          <a:p>
            <a:pPr lvl="1"/>
            <a:r>
              <a:rPr lang="fr-FR" dirty="0"/>
              <a:t>Google :                   261.000.000</a:t>
            </a:r>
          </a:p>
          <a:p>
            <a:pPr lvl="1"/>
            <a:r>
              <a:rPr lang="fr-FR" dirty="0"/>
              <a:t>Google </a:t>
            </a:r>
            <a:r>
              <a:rPr lang="fr-FR" dirty="0" err="1"/>
              <a:t>Scolar</a:t>
            </a:r>
            <a:r>
              <a:rPr lang="fr-FR" dirty="0"/>
              <a:t> :                476.000</a:t>
            </a:r>
          </a:p>
          <a:p>
            <a:pPr lvl="1"/>
            <a:r>
              <a:rPr lang="fr-FR" dirty="0" err="1"/>
              <a:t>PubMed</a:t>
            </a:r>
            <a:r>
              <a:rPr lang="fr-FR" dirty="0"/>
              <a:t> :                             7.600</a:t>
            </a:r>
          </a:p>
          <a:p>
            <a:pPr lvl="1"/>
            <a:r>
              <a:rPr lang="fr-FR" dirty="0" err="1"/>
              <a:t>PubMed</a:t>
            </a:r>
            <a:r>
              <a:rPr lang="fr-FR" dirty="0"/>
              <a:t> Central :                 6.700</a:t>
            </a:r>
          </a:p>
          <a:p>
            <a:r>
              <a:rPr lang="fr-FR" dirty="0"/>
              <a:t>Sur </a:t>
            </a:r>
            <a:r>
              <a:rPr lang="fr-FR" dirty="0" err="1">
                <a:highlight>
                  <a:srgbClr val="FFFF00"/>
                </a:highlight>
              </a:rPr>
              <a:t>WicriExplore</a:t>
            </a:r>
            <a:r>
              <a:rPr lang="fr-FR" dirty="0"/>
              <a:t> , thématique des épidémies grippales</a:t>
            </a:r>
          </a:p>
          <a:p>
            <a:pPr lvl="1"/>
            <a:r>
              <a:rPr lang="fr-FR" dirty="0"/>
              <a:t>24 serveurs d’exploration</a:t>
            </a:r>
          </a:p>
          <a:p>
            <a:pPr lvl="1"/>
            <a:r>
              <a:rPr lang="fr-FR" dirty="0"/>
              <a:t>70.000 documents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A4529841-D5F7-F249-B6FD-70C73B92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santé : volumétrie débordante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471673-9FE3-614C-811B-0AB84E5F2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Ontologies SHS, mars 2021, Ducloy, Intro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0EECA0-5EEC-FF42-A115-97DA7FE5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408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F53597A-B1A9-5E4A-A78B-C75EDB5AD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Introduction (fait)</a:t>
            </a:r>
          </a:p>
          <a:p>
            <a:pPr marL="109537" indent="0">
              <a:buNone/>
            </a:pPr>
            <a:endParaRPr lang="fr-FR" dirty="0"/>
          </a:p>
          <a:p>
            <a:pPr marL="623887" indent="-514350">
              <a:buFont typeface="+mj-lt"/>
              <a:buAutoNum type="arabicPeriod"/>
            </a:pPr>
            <a:r>
              <a:rPr lang="fr-FR" dirty="0"/>
              <a:t>Ecrire science et culture dans un wiki</a:t>
            </a:r>
          </a:p>
          <a:p>
            <a:pPr marL="623887" indent="-514350">
              <a:buFont typeface="+mj-lt"/>
              <a:buAutoNum type="arabicPeriod"/>
            </a:pPr>
            <a:r>
              <a:rPr lang="fr-FR" dirty="0"/>
              <a:t>Maitriser les ontologies avec les wikis sémantiques</a:t>
            </a:r>
          </a:p>
          <a:p>
            <a:pPr marL="623887" indent="-514350">
              <a:buFont typeface="+mj-lt"/>
              <a:buAutoNum type="arabicPeriod"/>
            </a:pPr>
            <a:r>
              <a:rPr lang="fr-FR" dirty="0"/>
              <a:t>Appropriation des développements avec les modèles</a:t>
            </a:r>
          </a:p>
          <a:p>
            <a:pPr marL="623887" indent="-514350">
              <a:buFont typeface="+mj-lt"/>
              <a:buAutoNum type="arabicPeriod"/>
            </a:pPr>
            <a:r>
              <a:rPr lang="fr-FR" dirty="0"/>
              <a:t>Coopérer, mutualiser avec les réseaux de wikis</a:t>
            </a:r>
          </a:p>
          <a:p>
            <a:pPr marL="623887" indent="-514350">
              <a:buFont typeface="+mj-lt"/>
              <a:buAutoNum type="arabicPeriod"/>
            </a:pPr>
            <a:r>
              <a:rPr lang="fr-FR" dirty="0"/>
              <a:t>Gérer la volumétrie avec l’ingénierie XML</a:t>
            </a:r>
          </a:p>
          <a:p>
            <a:pPr marL="623887" indent="-514350">
              <a:buFont typeface="+mj-lt"/>
              <a:buAutoNum type="arabicPeriod"/>
            </a:pPr>
            <a:r>
              <a:rPr lang="fr-FR" dirty="0"/>
              <a:t>Conclusion</a:t>
            </a:r>
          </a:p>
          <a:p>
            <a:pPr marL="623887" indent="-514350">
              <a:buFont typeface="+mj-lt"/>
              <a:buAutoNum type="arabicPeriod"/>
            </a:pP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94B162BB-4590-AF4A-ABE8-1D2BFBD7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ABCB75-D052-364D-8564-42BCDC52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Ontologies SHS, mars 2021, Ducloy, Intro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AC3F43-F76F-254E-9455-EAF93D78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844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stex Réseau">
  <a:themeElements>
    <a:clrScheme name="Rassemblement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assemblement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assemble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assemblement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assemblement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Rassemblement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Rassemblement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Istex Réseau</Template>
  <TotalTime>15160</TotalTime>
  <Words>591</Words>
  <Application>Microsoft Macintosh PowerPoint</Application>
  <PresentationFormat>Grand écran</PresentationFormat>
  <Paragraphs>106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Calibri</vt:lpstr>
      <vt:lpstr>Helvetica</vt:lpstr>
      <vt:lpstr>Lucida Sans Unicode</vt:lpstr>
      <vt:lpstr>Verdana</vt:lpstr>
      <vt:lpstr>Wingdings 2</vt:lpstr>
      <vt:lpstr>Wingdings 3</vt:lpstr>
      <vt:lpstr>Istex Réseau</vt:lpstr>
      <vt:lpstr>  Autour des ontologies dans un réseau de bibliothèques encyclopédiques </vt:lpstr>
      <vt:lpstr>Bonjour, je m’appelle Jacques Ducloy</vt:lpstr>
      <vt:lpstr>Dilib / Wicri / WicriExplore</vt:lpstr>
      <vt:lpstr>Changements de paradigmes  pour les documents </vt:lpstr>
      <vt:lpstr>Changements de paradigme dans les bibliothèques </vt:lpstr>
      <vt:lpstr>ISTEX  des millions de documents à explorer</vt:lpstr>
      <vt:lpstr>En santé : volumétrie débordante</vt:lpstr>
      <vt:lpstr>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Wikis sémantiques et ingénierie XML pour les humanités numériques</dc:title>
  <dc:creator>Microsoft Office User</dc:creator>
  <cp:lastModifiedBy>jacques Ducloy</cp:lastModifiedBy>
  <cp:revision>54</cp:revision>
  <dcterms:created xsi:type="dcterms:W3CDTF">2019-10-28T13:30:37Z</dcterms:created>
  <dcterms:modified xsi:type="dcterms:W3CDTF">2021-03-09T07:28:25Z</dcterms:modified>
</cp:coreProperties>
</file>