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63" r:id="rId3"/>
    <p:sldId id="257" r:id="rId4"/>
    <p:sldId id="364" r:id="rId5"/>
    <p:sldId id="317" r:id="rId6"/>
    <p:sldId id="258" r:id="rId7"/>
    <p:sldId id="286" r:id="rId8"/>
    <p:sldId id="366" r:id="rId9"/>
    <p:sldId id="283" r:id="rId10"/>
    <p:sldId id="267" r:id="rId11"/>
    <p:sldId id="3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479"/>
  </p:normalViewPr>
  <p:slideViewPr>
    <p:cSldViewPr snapToGrid="0" snapToObjects="1">
      <p:cViewPr varScale="1">
        <p:scale>
          <a:sx n="78" d="100"/>
          <a:sy n="78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63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15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57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3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56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0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8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5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85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7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D806A25A-E9F9-AC4C-B0F5-68E4B63303CD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D7DF2B2A-7CA5-574D-8C2A-569B5F23E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8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6.tiff"/><Relationship Id="rId7" Type="http://schemas.openxmlformats.org/officeDocument/2006/relationships/image" Target="../media/image9.tiff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tiff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741F0-5F8F-3844-92F6-012E9E99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Gérer la volumétrie avec l’ingénierie XML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5E54B0-96BD-B740-BF98-0966916F1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5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Lucida Sans Unicode" charset="0"/>
                <a:ea typeface="ＭＳ Ｐゴシック" charset="0"/>
                <a:cs typeface="ＭＳ Ｐゴシック" charset="0"/>
              </a:rPr>
              <a:t>Exemple : identifier les pays dans un contexte hétérogène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Curation des données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CIDE 2019 Djerba</a:t>
            </a:r>
          </a:p>
        </p:txBody>
      </p:sp>
      <p:pic>
        <p:nvPicPr>
          <p:cNvPr id="3072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2463800"/>
            <a:ext cx="39766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49" y="1954214"/>
            <a:ext cx="3816026" cy="35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ticri.univ-lorraine.fr/Wicri/Musique/corpus/MozartV1/Site/fr/PascalFrancis/Curation/Common/icons/Curation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44" y="345686"/>
            <a:ext cx="753061" cy="7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7B1436-FF94-7A4C-8337-7A2A07CAF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122084"/>
            <a:ext cx="3761456" cy="22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B657C5-7FC7-C74C-B348-BCFC7600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7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C30BE61-134C-934B-8245-8B268DD7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de curation des données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DD519F-47F3-CA47-BA73-87EED250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CIDE 2019 Djerba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02187-61F0-244D-B899-9DAD99A3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5E965E-8C8A-9242-8FAD-752318BB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074245"/>
            <a:ext cx="8572500" cy="1701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F46F6A-6D19-B74C-A960-C7395CF2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91" y="4815406"/>
            <a:ext cx="8498165" cy="15853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C8BB25-78FE-564D-8D19-2ED6E3B98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1" y="1238135"/>
            <a:ext cx="802349" cy="872827"/>
          </a:xfrm>
          <a:prstGeom prst="rect">
            <a:avLst/>
          </a:prstGeom>
        </p:spPr>
      </p:pic>
      <p:pic>
        <p:nvPicPr>
          <p:cNvPr id="10242" name="Picture 2" descr="LogoWicriAmeriqueJanvier2012Fr.png">
            <a:extLst>
              <a:ext uri="{FF2B5EF4-FFF2-40B4-BE49-F238E27FC236}">
                <a16:creationId xmlns:a16="http://schemas.microsoft.com/office/drawing/2014/main" id="{820CDCE5-3B7C-4E48-8FD3-E27D8E0A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91" y="3781006"/>
            <a:ext cx="788009" cy="9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84D246-42D4-F64E-854C-BA08B083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ISTEX – Serveurs d’exploration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1697AE-1214-4B47-9360-59186C30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CIDE 2019 Djerba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059250-39C3-8D40-A158-35441A7B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2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D4D1AD-3E17-7D4D-94F3-764114421C31}"/>
              </a:ext>
            </a:extLst>
          </p:cNvPr>
          <p:cNvGrpSpPr/>
          <p:nvPr/>
        </p:nvGrpSpPr>
        <p:grpSpPr>
          <a:xfrm>
            <a:off x="2243486" y="1477535"/>
            <a:ext cx="3236694" cy="2365956"/>
            <a:chOff x="4489053" y="2133961"/>
            <a:chExt cx="3052774" cy="21363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46B039-D7C4-FD4A-9111-33DD8AA687E5}"/>
                </a:ext>
              </a:extLst>
            </p:cNvPr>
            <p:cNvSpPr/>
            <p:nvPr/>
          </p:nvSpPr>
          <p:spPr>
            <a:xfrm>
              <a:off x="4489053" y="2133961"/>
              <a:ext cx="3052774" cy="2136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 descr="ttp://ticri.univ-lorraine.fr/wicri.pool/images//d/d4/LogoIstexSiteon0.png">
              <a:extLst>
                <a:ext uri="{FF2B5EF4-FFF2-40B4-BE49-F238E27FC236}">
                  <a16:creationId xmlns:a16="http://schemas.microsoft.com/office/drawing/2014/main" id="{6CC54C77-C374-004B-95A2-B4ED322DF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072" y="2336068"/>
              <a:ext cx="1998737" cy="703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C08C60-8093-7948-AFF8-5E5384139900}"/>
                </a:ext>
              </a:extLst>
            </p:cNvPr>
            <p:cNvSpPr/>
            <p:nvPr/>
          </p:nvSpPr>
          <p:spPr>
            <a:xfrm>
              <a:off x="5253387" y="3830072"/>
              <a:ext cx="1524106" cy="4113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API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683BA9-477D-574F-9D01-1C30F396BE36}"/>
                </a:ext>
              </a:extLst>
            </p:cNvPr>
            <p:cNvSpPr/>
            <p:nvPr/>
          </p:nvSpPr>
          <p:spPr>
            <a:xfrm>
              <a:off x="5231173" y="3210923"/>
              <a:ext cx="1568535" cy="5225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22.000.000</a:t>
              </a:r>
            </a:p>
          </p:txBody>
        </p:sp>
      </p:grpSp>
      <p:sp>
        <p:nvSpPr>
          <p:cNvPr id="12" name="Cylindre 11">
            <a:extLst>
              <a:ext uri="{FF2B5EF4-FFF2-40B4-BE49-F238E27FC236}">
                <a16:creationId xmlns:a16="http://schemas.microsoft.com/office/drawing/2014/main" id="{339EB35C-1FB6-D243-9B5A-7B8FBE297FF4}"/>
              </a:ext>
            </a:extLst>
          </p:cNvPr>
          <p:cNvSpPr/>
          <p:nvPr/>
        </p:nvSpPr>
        <p:spPr>
          <a:xfrm>
            <a:off x="7238862" y="2095310"/>
            <a:ext cx="1723870" cy="96325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22.183 docs</a:t>
            </a: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485F7EFB-3013-8247-835B-C7ED023D060F}"/>
              </a:ext>
            </a:extLst>
          </p:cNvPr>
          <p:cNvSpPr/>
          <p:nvPr/>
        </p:nvSpPr>
        <p:spPr>
          <a:xfrm>
            <a:off x="5596081" y="2522857"/>
            <a:ext cx="1526880" cy="518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4EB917C-81ED-CB42-A5E8-755C8AA08D3A}"/>
              </a:ext>
            </a:extLst>
          </p:cNvPr>
          <p:cNvCxnSpPr>
            <a:cxnSpLocks/>
          </p:cNvCxnSpPr>
          <p:nvPr/>
        </p:nvCxnSpPr>
        <p:spPr>
          <a:xfrm flipH="1">
            <a:off x="5627701" y="1803126"/>
            <a:ext cx="11997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C1440C4-EF53-D745-9457-60C154C6EF4C}"/>
              </a:ext>
            </a:extLst>
          </p:cNvPr>
          <p:cNvSpPr txBox="1"/>
          <p:nvPr/>
        </p:nvSpPr>
        <p:spPr>
          <a:xfrm>
            <a:off x="6735011" y="16827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Mozart</a:t>
            </a:r>
          </a:p>
        </p:txBody>
      </p:sp>
      <p:sp>
        <p:nvSpPr>
          <p:cNvPr id="17" name="Cylindre 16">
            <a:extLst>
              <a:ext uri="{FF2B5EF4-FFF2-40B4-BE49-F238E27FC236}">
                <a16:creationId xmlns:a16="http://schemas.microsoft.com/office/drawing/2014/main" id="{1CA665FF-9979-674E-AB03-BBB0EB070832}"/>
              </a:ext>
            </a:extLst>
          </p:cNvPr>
          <p:cNvSpPr/>
          <p:nvPr/>
        </p:nvSpPr>
        <p:spPr>
          <a:xfrm>
            <a:off x="1940321" y="4914057"/>
            <a:ext cx="1431140" cy="765105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2.479 docs</a:t>
            </a: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0F1A2C36-B50C-BD46-B683-2B2C2444DA5C}"/>
              </a:ext>
            </a:extLst>
          </p:cNvPr>
          <p:cNvSpPr/>
          <p:nvPr/>
        </p:nvSpPr>
        <p:spPr>
          <a:xfrm>
            <a:off x="3540175" y="4914057"/>
            <a:ext cx="1335971" cy="765105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7.064 docs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63A38C-36CA-9D4A-A76E-A93429663297}"/>
              </a:ext>
            </a:extLst>
          </p:cNvPr>
          <p:cNvSpPr txBox="1"/>
          <p:nvPr/>
        </p:nvSpPr>
        <p:spPr>
          <a:xfrm>
            <a:off x="1654630" y="427342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Aussois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43C4EB-EB4F-2A4B-B68F-A42D144C2F24}"/>
              </a:ext>
            </a:extLst>
          </p:cNvPr>
          <p:cNvSpPr txBox="1"/>
          <p:nvPr/>
        </p:nvSpPr>
        <p:spPr>
          <a:xfrm>
            <a:off x="4544064" y="43107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Thulium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83D6B5B8-BB6C-6F46-A349-0DD645E05C1E}"/>
              </a:ext>
            </a:extLst>
          </p:cNvPr>
          <p:cNvSpPr/>
          <p:nvPr/>
        </p:nvSpPr>
        <p:spPr>
          <a:xfrm rot="7988098">
            <a:off x="2525062" y="4274639"/>
            <a:ext cx="1078998" cy="291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C15B8A3A-DE15-7F4D-9629-FE0663DD3670}"/>
              </a:ext>
            </a:extLst>
          </p:cNvPr>
          <p:cNvSpPr/>
          <p:nvPr/>
        </p:nvSpPr>
        <p:spPr>
          <a:xfrm rot="3192446" flipV="1">
            <a:off x="3545399" y="4279167"/>
            <a:ext cx="1078998" cy="280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7F2D55D-A1C2-B64D-8064-DDC079B90D21}"/>
              </a:ext>
            </a:extLst>
          </p:cNvPr>
          <p:cNvCxnSpPr>
            <a:cxnSpLocks/>
          </p:cNvCxnSpPr>
          <p:nvPr/>
        </p:nvCxnSpPr>
        <p:spPr>
          <a:xfrm flipV="1">
            <a:off x="2435623" y="4036436"/>
            <a:ext cx="396187" cy="49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65DAD36-3602-5843-886E-391D060402FC}"/>
              </a:ext>
            </a:extLst>
          </p:cNvPr>
          <p:cNvCxnSpPr>
            <a:cxnSpLocks/>
          </p:cNvCxnSpPr>
          <p:nvPr/>
        </p:nvCxnSpPr>
        <p:spPr>
          <a:xfrm flipH="1" flipV="1">
            <a:off x="4127680" y="3920716"/>
            <a:ext cx="553998" cy="45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68">
            <a:extLst>
              <a:ext uri="{FF2B5EF4-FFF2-40B4-BE49-F238E27FC236}">
                <a16:creationId xmlns:a16="http://schemas.microsoft.com/office/drawing/2014/main" id="{EBFA90BE-D65C-8B4B-A7C4-939FE765F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09" y="3639723"/>
            <a:ext cx="3600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7">
            <a:extLst>
              <a:ext uri="{FF2B5EF4-FFF2-40B4-BE49-F238E27FC236}">
                <a16:creationId xmlns:a16="http://schemas.microsoft.com/office/drawing/2014/main" id="{433DB3F2-7574-3641-B8C5-30F44EFE2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46" y="4882883"/>
            <a:ext cx="1717887" cy="15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E80E3684-BB0A-6541-957F-119822BB605F}"/>
              </a:ext>
            </a:extLst>
          </p:cNvPr>
          <p:cNvSpPr/>
          <p:nvPr/>
        </p:nvSpPr>
        <p:spPr>
          <a:xfrm rot="5109309">
            <a:off x="7663436" y="3341774"/>
            <a:ext cx="685437" cy="11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D59D9E3-6707-3D47-8C08-F81964920910}"/>
              </a:ext>
            </a:extLst>
          </p:cNvPr>
          <p:cNvCxnSpPr>
            <a:cxnSpLocks/>
          </p:cNvCxnSpPr>
          <p:nvPr/>
        </p:nvCxnSpPr>
        <p:spPr>
          <a:xfrm flipH="1">
            <a:off x="8733332" y="4323960"/>
            <a:ext cx="792112" cy="48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5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DDC0FF-6CC4-F146-952A-41691A6B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Machine serveur - machine développement</a:t>
            </a:r>
            <a:br>
              <a:rPr lang="fr-FR" dirty="0"/>
            </a:br>
            <a:r>
              <a:rPr lang="fr-FR" dirty="0"/>
              <a:t>Unix, langage C, PHP, XML, JSON, etc…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7C91C-8C9E-D24A-9FEC-C17BD24A3CD5}"/>
              </a:ext>
            </a:extLst>
          </p:cNvPr>
          <p:cNvSpPr/>
          <p:nvPr/>
        </p:nvSpPr>
        <p:spPr>
          <a:xfrm>
            <a:off x="609600" y="4267218"/>
            <a:ext cx="4464424" cy="1129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Machine Unix Serveur</a:t>
            </a:r>
          </a:p>
          <a:p>
            <a:pPr algn="ctr"/>
            <a:r>
              <a:rPr lang="fr-FR" dirty="0"/>
              <a:t>https://</a:t>
            </a:r>
            <a:r>
              <a:rPr lang="fr-FR" dirty="0" err="1"/>
              <a:t>lorexplor.istex.fr</a:t>
            </a:r>
            <a:r>
              <a:rPr lang="fr-FR" dirty="0"/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C6C33-C56B-7B40-A326-45BD2A5724D7}"/>
              </a:ext>
            </a:extLst>
          </p:cNvPr>
          <p:cNvSpPr/>
          <p:nvPr/>
        </p:nvSpPr>
        <p:spPr>
          <a:xfrm>
            <a:off x="6606984" y="4276186"/>
            <a:ext cx="4464424" cy="1129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Machine Unix Développement</a:t>
            </a:r>
          </a:p>
          <a:p>
            <a:pPr algn="ctr"/>
            <a:r>
              <a:rPr lang="fr-FR" dirty="0"/>
              <a:t>Exemple MacBook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F2591-AC30-4646-959A-AFC95726909D}"/>
              </a:ext>
            </a:extLst>
          </p:cNvPr>
          <p:cNvSpPr/>
          <p:nvPr/>
        </p:nvSpPr>
        <p:spPr>
          <a:xfrm>
            <a:off x="609600" y="3675548"/>
            <a:ext cx="2348753" cy="5916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MySql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9C23A-F6E6-8448-9E39-43C80D943365}"/>
              </a:ext>
            </a:extLst>
          </p:cNvPr>
          <p:cNvSpPr/>
          <p:nvPr/>
        </p:nvSpPr>
        <p:spPr>
          <a:xfrm>
            <a:off x="609600" y="2886653"/>
            <a:ext cx="2348753" cy="788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Wikis</a:t>
            </a:r>
          </a:p>
          <a:p>
            <a:pPr algn="ctr"/>
            <a:r>
              <a:rPr lang="fr-FR" dirty="0"/>
              <a:t>(MediaWiki)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5CCFF-0E27-2942-BE69-72A4C07B8478}"/>
              </a:ext>
            </a:extLst>
          </p:cNvPr>
          <p:cNvSpPr/>
          <p:nvPr/>
        </p:nvSpPr>
        <p:spPr>
          <a:xfrm>
            <a:off x="609600" y="2348771"/>
            <a:ext cx="2348753" cy="537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Semantic MW</a:t>
            </a:r>
          </a:p>
        </p:txBody>
      </p:sp>
      <p:sp>
        <p:nvSpPr>
          <p:cNvPr id="10" name="Cylindre 9">
            <a:extLst>
              <a:ext uri="{FF2B5EF4-FFF2-40B4-BE49-F238E27FC236}">
                <a16:creationId xmlns:a16="http://schemas.microsoft.com/office/drawing/2014/main" id="{446B0168-92D2-7F4C-8AFC-93568DE7818C}"/>
              </a:ext>
            </a:extLst>
          </p:cNvPr>
          <p:cNvSpPr/>
          <p:nvPr/>
        </p:nvSpPr>
        <p:spPr>
          <a:xfrm>
            <a:off x="6606984" y="2823904"/>
            <a:ext cx="1658475" cy="986118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XML</a:t>
            </a:r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A49A69A3-5191-0541-9D8D-365779BD40CA}"/>
              </a:ext>
            </a:extLst>
          </p:cNvPr>
          <p:cNvSpPr/>
          <p:nvPr/>
        </p:nvSpPr>
        <p:spPr>
          <a:xfrm>
            <a:off x="3648631" y="2886653"/>
            <a:ext cx="1658475" cy="1281954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Corpus </a:t>
            </a:r>
          </a:p>
          <a:p>
            <a:pPr algn="ctr"/>
            <a:r>
              <a:rPr lang="fr-FR" dirty="0"/>
              <a:t>XML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31814-9E01-FC40-B725-217091B40B4F}"/>
              </a:ext>
            </a:extLst>
          </p:cNvPr>
          <p:cNvSpPr/>
          <p:nvPr/>
        </p:nvSpPr>
        <p:spPr>
          <a:xfrm>
            <a:off x="2958353" y="2348771"/>
            <a:ext cx="466165" cy="1918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  <a:p>
            <a:pPr algn="ctr"/>
            <a:r>
              <a:rPr lang="fr-FR" dirty="0"/>
              <a:t>H</a:t>
            </a:r>
          </a:p>
          <a:p>
            <a:pPr algn="ctr"/>
            <a:r>
              <a:rPr lang="fr-FR" dirty="0"/>
              <a:t>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3B554-EEE1-A149-A027-A759D19A6C6D}"/>
              </a:ext>
            </a:extLst>
          </p:cNvPr>
          <p:cNvSpPr/>
          <p:nvPr/>
        </p:nvSpPr>
        <p:spPr>
          <a:xfrm>
            <a:off x="3944471" y="2366702"/>
            <a:ext cx="968188" cy="519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PHP</a:t>
            </a:r>
          </a:p>
        </p:txBody>
      </p:sp>
      <p:sp>
        <p:nvSpPr>
          <p:cNvPr id="14" name="Cylindre 13">
            <a:extLst>
              <a:ext uri="{FF2B5EF4-FFF2-40B4-BE49-F238E27FC236}">
                <a16:creationId xmlns:a16="http://schemas.microsoft.com/office/drawing/2014/main" id="{A23E9806-B11C-3543-A648-53F14D055AE1}"/>
              </a:ext>
            </a:extLst>
          </p:cNvPr>
          <p:cNvSpPr/>
          <p:nvPr/>
        </p:nvSpPr>
        <p:spPr>
          <a:xfrm>
            <a:off x="9090212" y="2366702"/>
            <a:ext cx="1362635" cy="91439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corpus</a:t>
            </a:r>
          </a:p>
        </p:txBody>
      </p:sp>
      <p:sp>
        <p:nvSpPr>
          <p:cNvPr id="15" name="Cylindre 14">
            <a:extLst>
              <a:ext uri="{FF2B5EF4-FFF2-40B4-BE49-F238E27FC236}">
                <a16:creationId xmlns:a16="http://schemas.microsoft.com/office/drawing/2014/main" id="{C669D6A6-2496-0B48-8176-554FFA259C36}"/>
              </a:ext>
            </a:extLst>
          </p:cNvPr>
          <p:cNvSpPr/>
          <p:nvPr/>
        </p:nvSpPr>
        <p:spPr>
          <a:xfrm>
            <a:off x="9090212" y="3321444"/>
            <a:ext cx="1362635" cy="91439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corpus</a:t>
            </a:r>
          </a:p>
        </p:txBody>
      </p:sp>
      <p:sp>
        <p:nvSpPr>
          <p:cNvPr id="16" name="Flèche vers la gauche 15">
            <a:extLst>
              <a:ext uri="{FF2B5EF4-FFF2-40B4-BE49-F238E27FC236}">
                <a16:creationId xmlns:a16="http://schemas.microsoft.com/office/drawing/2014/main" id="{D5C27173-C999-5945-9217-026BE3CFDC50}"/>
              </a:ext>
            </a:extLst>
          </p:cNvPr>
          <p:cNvSpPr/>
          <p:nvPr/>
        </p:nvSpPr>
        <p:spPr>
          <a:xfrm>
            <a:off x="5522259" y="3316963"/>
            <a:ext cx="860612" cy="3585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>
            <a:extLst>
              <a:ext uri="{FF2B5EF4-FFF2-40B4-BE49-F238E27FC236}">
                <a16:creationId xmlns:a16="http://schemas.microsoft.com/office/drawing/2014/main" id="{E0ACDF36-4F04-9B4D-BCE3-EBA68C9850F3}"/>
              </a:ext>
            </a:extLst>
          </p:cNvPr>
          <p:cNvSpPr/>
          <p:nvPr/>
        </p:nvSpPr>
        <p:spPr>
          <a:xfrm>
            <a:off x="3424518" y="2617712"/>
            <a:ext cx="519953" cy="2061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F21B99C-17C2-5D4C-879C-E740A70522B5}"/>
              </a:ext>
            </a:extLst>
          </p:cNvPr>
          <p:cNvCxnSpPr/>
          <p:nvPr/>
        </p:nvCxnSpPr>
        <p:spPr>
          <a:xfrm flipH="1">
            <a:off x="8390965" y="2823901"/>
            <a:ext cx="448231" cy="313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D621322-C100-B748-A479-3AB1A695F2BE}"/>
              </a:ext>
            </a:extLst>
          </p:cNvPr>
          <p:cNvCxnSpPr/>
          <p:nvPr/>
        </p:nvCxnSpPr>
        <p:spPr>
          <a:xfrm flipH="1" flipV="1">
            <a:off x="8390965" y="3527630"/>
            <a:ext cx="448231" cy="251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E37D8F-3C69-D44D-9188-CF72B14A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ISTEX – Serveur - génération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D0E924-BC36-2641-9126-1F374724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CIDE 2019 Djerba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599FDE-3FD3-7D48-B402-D8E9C49E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FF79925A-9BA5-514B-8F14-1AF09905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70" y="2994910"/>
            <a:ext cx="1405099" cy="4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845578-EC1F-2642-85BA-D2564769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28" y="3039635"/>
            <a:ext cx="1127795" cy="1226859"/>
          </a:xfrm>
          <a:prstGeom prst="rect">
            <a:avLst/>
          </a:prstGeom>
        </p:spPr>
      </p:pic>
      <p:pic>
        <p:nvPicPr>
          <p:cNvPr id="8" name="Picture 6" descr="ttps://upload.wikimedia.org/wikipedia/commons/2/27/Nuvola_apps_personal.png">
            <a:extLst>
              <a:ext uri="{FF2B5EF4-FFF2-40B4-BE49-F238E27FC236}">
                <a16:creationId xmlns:a16="http://schemas.microsoft.com/office/drawing/2014/main" id="{1866ECC8-B2FD-4645-A0B8-76F1E3D6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24" y="3152722"/>
            <a:ext cx="322456" cy="4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vola apps laptop pcmcia.png">
            <a:extLst>
              <a:ext uri="{FF2B5EF4-FFF2-40B4-BE49-F238E27FC236}">
                <a16:creationId xmlns:a16="http://schemas.microsoft.com/office/drawing/2014/main" id="{02EDC3C9-AD54-774B-8551-C43A62D3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0527" y="3293964"/>
            <a:ext cx="718200" cy="7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ylindre 9">
            <a:extLst>
              <a:ext uri="{FF2B5EF4-FFF2-40B4-BE49-F238E27FC236}">
                <a16:creationId xmlns:a16="http://schemas.microsoft.com/office/drawing/2014/main" id="{219493CB-D5E0-7645-8B73-88519B108B10}"/>
              </a:ext>
            </a:extLst>
          </p:cNvPr>
          <p:cNvSpPr/>
          <p:nvPr/>
        </p:nvSpPr>
        <p:spPr>
          <a:xfrm>
            <a:off x="2088369" y="1236899"/>
            <a:ext cx="984514" cy="43507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031C23FE-92F1-0348-B329-F6FDAD79EEF5}"/>
              </a:ext>
            </a:extLst>
          </p:cNvPr>
          <p:cNvSpPr/>
          <p:nvPr/>
        </p:nvSpPr>
        <p:spPr>
          <a:xfrm>
            <a:off x="2091481" y="2061102"/>
            <a:ext cx="984514" cy="43507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68">
            <a:extLst>
              <a:ext uri="{FF2B5EF4-FFF2-40B4-BE49-F238E27FC236}">
                <a16:creationId xmlns:a16="http://schemas.microsoft.com/office/drawing/2014/main" id="{8C2DEACA-5348-954B-AC30-F3C7C6E3F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77" y="1236900"/>
            <a:ext cx="1988834" cy="50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3D7061-5A39-9743-BFF1-B19F8D3B6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910" y="1478041"/>
            <a:ext cx="2463995" cy="5840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1D8661-F196-7D44-A97E-6F269E1FE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573" y="1904226"/>
            <a:ext cx="1917238" cy="475811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1C8BDB3F-498D-8E47-BD52-46827705E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43" y="2508339"/>
            <a:ext cx="2359771" cy="14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A7C9BD6-6A14-8540-A7BC-713B7D317F0B}"/>
              </a:ext>
            </a:extLst>
          </p:cNvPr>
          <p:cNvSpPr/>
          <p:nvPr/>
        </p:nvSpPr>
        <p:spPr>
          <a:xfrm>
            <a:off x="8618003" y="1680693"/>
            <a:ext cx="746449" cy="4097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PHP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7F7FAB-192D-F54B-BAB8-C8155F33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73" y="2971421"/>
            <a:ext cx="802349" cy="8728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55094A-C44E-4B4F-9895-DD897751DE0C}"/>
              </a:ext>
            </a:extLst>
          </p:cNvPr>
          <p:cNvSpPr/>
          <p:nvPr/>
        </p:nvSpPr>
        <p:spPr>
          <a:xfrm>
            <a:off x="5078962" y="4281492"/>
            <a:ext cx="5402423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{{</a:t>
            </a:r>
            <a:r>
              <a:rPr lang="fr-FR" sz="1400" dirty="0" err="1"/>
              <a:t>Explor</a:t>
            </a:r>
            <a:r>
              <a:rPr lang="fr-FR" sz="1400" dirty="0"/>
              <a:t> plateforme MozartV1/Carte </a:t>
            </a:r>
            <a:r>
              <a:rPr lang="fr-FR" sz="1400" dirty="0" err="1"/>
              <a:t>France|taille</a:t>
            </a:r>
            <a:r>
              <a:rPr lang="fr-FR" sz="1400" dirty="0"/>
              <a:t>=400}}</a:t>
            </a:r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167299DA-15F9-B846-A6FA-483FA9E127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92" y="4882883"/>
            <a:ext cx="1717887" cy="15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2B7F28B-D7D7-574A-BBA2-7598AAF8B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6537" y="4845561"/>
            <a:ext cx="2536972" cy="1847807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4512046-4F26-B846-ABF2-E43D462D2C39}"/>
              </a:ext>
            </a:extLst>
          </p:cNvPr>
          <p:cNvCxnSpPr>
            <a:cxnSpLocks/>
          </p:cNvCxnSpPr>
          <p:nvPr/>
        </p:nvCxnSpPr>
        <p:spPr>
          <a:xfrm flipV="1">
            <a:off x="3896523" y="3510931"/>
            <a:ext cx="940997" cy="3333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36FBBBD-48DC-5845-9198-DD8D59A35B40}"/>
              </a:ext>
            </a:extLst>
          </p:cNvPr>
          <p:cNvCxnSpPr>
            <a:cxnSpLocks/>
          </p:cNvCxnSpPr>
          <p:nvPr/>
        </p:nvCxnSpPr>
        <p:spPr>
          <a:xfrm flipV="1">
            <a:off x="5285042" y="2206895"/>
            <a:ext cx="1039389" cy="7138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62C1D27-2BE0-D74C-907B-DB498DA0F2C1}"/>
              </a:ext>
            </a:extLst>
          </p:cNvPr>
          <p:cNvCxnSpPr>
            <a:cxnSpLocks/>
          </p:cNvCxnSpPr>
          <p:nvPr/>
        </p:nvCxnSpPr>
        <p:spPr>
          <a:xfrm flipV="1">
            <a:off x="5612702" y="2061103"/>
            <a:ext cx="2827933" cy="93143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172640E-F56C-0E42-9A67-714A37220783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5540068" y="3234260"/>
            <a:ext cx="813604" cy="1735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44B472F-2159-314F-80D0-AFC478095CE1}"/>
              </a:ext>
            </a:extLst>
          </p:cNvPr>
          <p:cNvCxnSpPr>
            <a:cxnSpLocks/>
          </p:cNvCxnSpPr>
          <p:nvPr/>
        </p:nvCxnSpPr>
        <p:spPr>
          <a:xfrm flipH="1" flipV="1">
            <a:off x="3512157" y="2444039"/>
            <a:ext cx="917967" cy="678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E6EF846-CF1D-1547-9521-68383D342FF5}"/>
              </a:ext>
            </a:extLst>
          </p:cNvPr>
          <p:cNvCxnSpPr>
            <a:cxnSpLocks/>
          </p:cNvCxnSpPr>
          <p:nvPr/>
        </p:nvCxnSpPr>
        <p:spPr>
          <a:xfrm>
            <a:off x="3174736" y="1465694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C05383B-424B-AF4A-868A-DAE8E2208608}"/>
              </a:ext>
            </a:extLst>
          </p:cNvPr>
          <p:cNvCxnSpPr>
            <a:cxnSpLocks/>
          </p:cNvCxnSpPr>
          <p:nvPr/>
        </p:nvCxnSpPr>
        <p:spPr>
          <a:xfrm>
            <a:off x="3174737" y="2230805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98177DE-E922-8D4F-B40F-1BC59B6AB77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466812" y="1488136"/>
            <a:ext cx="270379" cy="14550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26C16B1-7C06-804C-BA2B-97454409EED2}"/>
              </a:ext>
            </a:extLst>
          </p:cNvPr>
          <p:cNvCxnSpPr>
            <a:cxnSpLocks/>
          </p:cNvCxnSpPr>
          <p:nvPr/>
        </p:nvCxnSpPr>
        <p:spPr>
          <a:xfrm flipV="1">
            <a:off x="5376763" y="1904226"/>
            <a:ext cx="427973" cy="21461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DE4DC2F-C919-1345-99C9-74DE46F5D69A}"/>
              </a:ext>
            </a:extLst>
          </p:cNvPr>
          <p:cNvCxnSpPr>
            <a:cxnSpLocks/>
          </p:cNvCxnSpPr>
          <p:nvPr/>
        </p:nvCxnSpPr>
        <p:spPr>
          <a:xfrm>
            <a:off x="8213264" y="1801593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E71E414-C446-F840-8AF2-452BF8CCA936}"/>
              </a:ext>
            </a:extLst>
          </p:cNvPr>
          <p:cNvCxnSpPr>
            <a:cxnSpLocks/>
          </p:cNvCxnSpPr>
          <p:nvPr/>
        </p:nvCxnSpPr>
        <p:spPr>
          <a:xfrm flipH="1">
            <a:off x="6933907" y="2011533"/>
            <a:ext cx="846267" cy="90925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FCFF312-857C-574B-AC25-DE71F4861691}"/>
              </a:ext>
            </a:extLst>
          </p:cNvPr>
          <p:cNvCxnSpPr>
            <a:cxnSpLocks/>
          </p:cNvCxnSpPr>
          <p:nvPr/>
        </p:nvCxnSpPr>
        <p:spPr>
          <a:xfrm>
            <a:off x="6754847" y="3799303"/>
            <a:ext cx="271821" cy="378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B44E37-7A7F-5447-8AC2-53CDE83DB333}"/>
              </a:ext>
            </a:extLst>
          </p:cNvPr>
          <p:cNvCxnSpPr>
            <a:cxnSpLocks/>
          </p:cNvCxnSpPr>
          <p:nvPr/>
        </p:nvCxnSpPr>
        <p:spPr>
          <a:xfrm>
            <a:off x="8959981" y="2141570"/>
            <a:ext cx="271821" cy="378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Description de l'image MediaWiki.svg.">
            <a:extLst>
              <a:ext uri="{FF2B5EF4-FFF2-40B4-BE49-F238E27FC236}">
                <a16:creationId xmlns:a16="http://schemas.microsoft.com/office/drawing/2014/main" id="{AABE39F9-559D-D144-987A-BAE85819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22" y="4845560"/>
            <a:ext cx="1099900" cy="10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642D57A8-6BE7-6D48-9FA7-4B76186103BD}"/>
              </a:ext>
            </a:extLst>
          </p:cNvPr>
          <p:cNvSpPr txBox="1"/>
          <p:nvPr/>
        </p:nvSpPr>
        <p:spPr>
          <a:xfrm>
            <a:off x="3017370" y="1739371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XML/TEI</a:t>
            </a:r>
          </a:p>
        </p:txBody>
      </p:sp>
    </p:spTree>
    <p:extLst>
      <p:ext uri="{BB962C8B-B14F-4D97-AF65-F5344CB8AC3E}">
        <p14:creationId xmlns:p14="http://schemas.microsoft.com/office/powerpoint/2010/main" val="344797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Exemple : Mozart</a:t>
            </a:r>
          </a:p>
          <a:p>
            <a:pPr lvl="1"/>
            <a:r>
              <a:rPr lang="fr-FR" dirty="0"/>
              <a:t>15.000 documents (Musique + médecine)</a:t>
            </a:r>
          </a:p>
          <a:p>
            <a:pPr lvl="1"/>
            <a:r>
              <a:rPr lang="fr-FR" dirty="0"/>
              <a:t>Quelques problèmes de type « avenue Mozart »</a:t>
            </a:r>
          </a:p>
          <a:p>
            <a:pPr lvl="1"/>
            <a:r>
              <a:rPr lang="fr-FR" dirty="0"/>
              <a:t>Plus sérieux :</a:t>
            </a:r>
          </a:p>
          <a:p>
            <a:pPr lvl="2"/>
            <a:r>
              <a:rPr lang="fr-FR" dirty="0"/>
              <a:t>Musique : peu de signalement d’affiliations</a:t>
            </a:r>
          </a:p>
          <a:p>
            <a:pPr lvl="2"/>
            <a:r>
              <a:rPr lang="fr-FR" dirty="0"/>
              <a:t>Médecine : forte politique d’affiliations</a:t>
            </a:r>
          </a:p>
          <a:p>
            <a:pPr lvl="1"/>
            <a:r>
              <a:rPr lang="fr-FR" dirty="0"/>
              <a:t>Les statistiques se focalisent sur la médecine…</a:t>
            </a:r>
          </a:p>
          <a:p>
            <a:pPr lvl="1"/>
            <a:endParaRPr lang="fr-FR" dirty="0"/>
          </a:p>
          <a:p>
            <a:r>
              <a:rPr lang="fr-FR" dirty="0"/>
              <a:t>Exemple : Parkinson en France</a:t>
            </a:r>
          </a:p>
          <a:p>
            <a:pPr lvl="1"/>
            <a:r>
              <a:rPr lang="fr-FR" dirty="0"/>
              <a:t>Parkinson : 90.000 documents</a:t>
            </a:r>
          </a:p>
          <a:p>
            <a:pPr lvl="1"/>
            <a:r>
              <a:rPr lang="fr-FR" dirty="0"/>
              <a:t>Extrait de 4000 documents : </a:t>
            </a:r>
          </a:p>
          <a:p>
            <a:pPr lvl="2"/>
            <a:r>
              <a:rPr lang="fr-FR" dirty="0"/>
              <a:t>peu de bruit</a:t>
            </a:r>
          </a:p>
          <a:p>
            <a:pPr lvl="1"/>
            <a:r>
              <a:rPr lang="fr-FR" dirty="0"/>
              <a:t>Parkinson en France : </a:t>
            </a:r>
          </a:p>
          <a:p>
            <a:pPr lvl="2"/>
            <a:r>
              <a:rPr lang="fr-FR" dirty="0"/>
              <a:t>beaucoup de bruit.</a:t>
            </a:r>
          </a:p>
          <a:p>
            <a:pPr lvl="2"/>
            <a:endParaRPr lang="fr-FR" dirty="0"/>
          </a:p>
          <a:p>
            <a:r>
              <a:rPr lang="fr-FR" b="1" dirty="0"/>
              <a:t>Quelle formation donner à un bibliothécaire pour accompagner un chercheur dans une démarche de curation?</a:t>
            </a:r>
          </a:p>
          <a:p>
            <a:pPr lvl="1"/>
            <a:endParaRPr lang="fr-FR" dirty="0"/>
          </a:p>
          <a:p>
            <a:pPr lvl="2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Corpus : méfiance / curation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CIDE 2019 Djerba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467597" y="3266208"/>
            <a:ext cx="1576552" cy="5990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467608" y="4740343"/>
            <a:ext cx="1576552" cy="1974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467598" y="3967391"/>
            <a:ext cx="331079" cy="5990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93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50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1858DD-0DCC-1545-A9BA-119454FF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Manipulation du </a:t>
            </a:r>
            <a:r>
              <a:rPr lang="fr-FR" dirty="0" err="1"/>
              <a:t>wikitexte</a:t>
            </a:r>
            <a:r>
              <a:rPr lang="fr-FR" dirty="0"/>
              <a:t> et de </a:t>
            </a:r>
            <a:r>
              <a:rPr lang="fr-FR" dirty="0" err="1"/>
              <a:t>Lilypond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avec des analyseurs syntaxiques (</a:t>
            </a:r>
            <a:r>
              <a:rPr lang="fr-FR" dirty="0" err="1"/>
              <a:t>Lex</a:t>
            </a:r>
            <a:r>
              <a:rPr lang="fr-FR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3B971-0EA3-5542-B0B2-D3F15D38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9" y="1697319"/>
            <a:ext cx="5257800" cy="177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740A63-B7CD-254C-BC0A-11A813FF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4" y="4196976"/>
            <a:ext cx="6743700" cy="111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C6E90-AEB9-FB4E-A189-E6A22B3AF47A}"/>
              </a:ext>
            </a:extLst>
          </p:cNvPr>
          <p:cNvSpPr/>
          <p:nvPr/>
        </p:nvSpPr>
        <p:spPr>
          <a:xfrm>
            <a:off x="7404848" y="1417638"/>
            <a:ext cx="3675528" cy="3845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%%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("fis");</a:t>
            </a:r>
          </a:p>
          <a:p>
            <a:pPr>
              <a:defRPr/>
            </a:pP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bes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("g");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("a");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("b");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("cis");</a:t>
            </a:r>
          </a:p>
          <a:p>
            <a:pPr>
              <a:defRPr/>
            </a:pP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ees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("c");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("d");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      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("e");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%%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main()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fr-FR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yylex</a:t>
            </a: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();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AADE7B-8536-6A46-897A-5D95AB8D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683" y="5474073"/>
            <a:ext cx="6870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4575" y="1221115"/>
            <a:ext cx="7116417" cy="486489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SXML : XML lite (mais JSON+) </a:t>
            </a:r>
          </a:p>
          <a:p>
            <a:pPr lvl="1"/>
            <a:r>
              <a:rPr lang="fr-FR" dirty="0"/>
              <a:t>Compatible avec les outils Unix </a:t>
            </a:r>
          </a:p>
          <a:p>
            <a:pPr lvl="2"/>
            <a:r>
              <a:rPr lang="fr-FR" dirty="0"/>
              <a:t>Un document = Une ligne Unix</a:t>
            </a:r>
          </a:p>
          <a:p>
            <a:r>
              <a:rPr lang="fr-FR" dirty="0"/>
              <a:t>Origine</a:t>
            </a:r>
          </a:p>
          <a:p>
            <a:pPr lvl="1"/>
            <a:r>
              <a:rPr lang="fr-FR" dirty="0"/>
              <a:t>1990 : </a:t>
            </a:r>
            <a:r>
              <a:rPr lang="fr-FR" dirty="0" err="1"/>
              <a:t>Ilib</a:t>
            </a:r>
            <a:r>
              <a:rPr lang="fr-FR" dirty="0"/>
              <a:t> : ISO 2709 (MARC, Pascal…)</a:t>
            </a:r>
          </a:p>
          <a:p>
            <a:pPr lvl="2"/>
            <a:r>
              <a:rPr lang="fr-FR" dirty="0"/>
              <a:t>Un LEGO pour les corpus</a:t>
            </a:r>
          </a:p>
          <a:p>
            <a:pPr lvl="1"/>
            <a:r>
              <a:rPr lang="fr-FR" dirty="0"/>
              <a:t>2000 : </a:t>
            </a:r>
            <a:r>
              <a:rPr lang="fr-FR" dirty="0" err="1"/>
              <a:t>Dilib</a:t>
            </a:r>
            <a:r>
              <a:rPr lang="fr-FR" dirty="0"/>
              <a:t> : métadonnées hétérogènes</a:t>
            </a:r>
          </a:p>
          <a:p>
            <a:r>
              <a:rPr lang="fr-FR" dirty="0"/>
              <a:t>2018 : </a:t>
            </a:r>
            <a:r>
              <a:rPr lang="fr-FR" dirty="0" err="1"/>
              <a:t>LorExplor</a:t>
            </a:r>
            <a:endParaRPr lang="fr-FR" dirty="0"/>
          </a:p>
          <a:p>
            <a:pPr lvl="1"/>
            <a:r>
              <a:rPr lang="fr-FR" dirty="0"/>
              <a:t>traiter du corpus volumineux, </a:t>
            </a:r>
          </a:p>
          <a:p>
            <a:pPr lvl="2"/>
            <a:r>
              <a:rPr lang="fr-FR" dirty="0"/>
              <a:t>Textuel,  multi-</a:t>
            </a:r>
            <a:r>
              <a:rPr lang="fr-FR" dirty="0" err="1"/>
              <a:t>dtd</a:t>
            </a:r>
            <a:endParaRPr lang="fr-FR" dirty="0"/>
          </a:p>
          <a:p>
            <a:pPr lvl="1"/>
            <a:r>
              <a:rPr lang="fr-FR" dirty="0"/>
              <a:t>Réseau MediaWiki </a:t>
            </a:r>
          </a:p>
          <a:p>
            <a:pPr lvl="2"/>
            <a:r>
              <a:rPr lang="fr-FR" dirty="0"/>
              <a:t>Générations de modèles wiki</a:t>
            </a:r>
          </a:p>
          <a:p>
            <a:pPr lvl="2"/>
            <a:r>
              <a:rPr lang="fr-FR" dirty="0"/>
              <a:t>Robots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Dilib</a:t>
            </a:r>
            <a:r>
              <a:rPr lang="fr-FR" dirty="0"/>
              <a:t>, une boîte à outils </a:t>
            </a:r>
            <a:r>
              <a:rPr lang="fr-FR" dirty="0" err="1"/>
              <a:t>Sxml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ISTEX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76975" y="4142708"/>
            <a:ext cx="2977097" cy="18158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&lt;index&gt;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&lt;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&gt;Requiem&lt;/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&lt;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     &lt;item&gt;004321&lt;/item&gt;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     &lt;item&gt;012345&lt;/item&gt;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&lt;/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&lt;f&gt;2&lt;/f&gt;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&lt;/index&gt;</a:t>
            </a: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1" y="1456521"/>
            <a:ext cx="1666330" cy="5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8A305B-C186-8B48-8D08-3A659710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Extraction des exemples du Trésor de la Langue française pour une conversion en </a:t>
            </a:r>
            <a:r>
              <a:rPr lang="fr-FR" dirty="0" err="1"/>
              <a:t>WikiTexte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Conversions de chartes en TEI</a:t>
            </a:r>
          </a:p>
          <a:p>
            <a:r>
              <a:rPr lang="fr-FR" dirty="0"/>
              <a:t>Extraction de documents sur </a:t>
            </a:r>
            <a:r>
              <a:rPr lang="fr-FR" dirty="0" err="1"/>
              <a:t>Gallica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85A2A7-8A2C-9343-A9D0-773C7EA7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Dilib</a:t>
            </a:r>
            <a:r>
              <a:rPr lang="fr-FR" dirty="0"/>
              <a:t>, quelques 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6719FE-EB28-DB4C-AE74-0D919286C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3" y="2415989"/>
            <a:ext cx="9601200" cy="914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416328-07CE-0346-B2A8-A03AD208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23" y="3393889"/>
            <a:ext cx="9093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81200" y="1481139"/>
            <a:ext cx="8229600" cy="4572821"/>
          </a:xfrm>
        </p:spPr>
        <p:txBody>
          <a:bodyPr>
            <a:normAutofit fontScale="92500" lnSpcReduction="10000"/>
          </a:bodyPr>
          <a:lstStyle/>
          <a:p>
            <a:pPr marL="109537" indent="0">
              <a:buNone/>
            </a:pPr>
            <a:endParaRPr lang="fr-FR" dirty="0"/>
          </a:p>
          <a:p>
            <a:r>
              <a:rPr lang="fr-FR" dirty="0"/>
              <a:t>Quelles sont les œuvres de Mozart les plus citées dans un corpus ?</a:t>
            </a:r>
          </a:p>
          <a:p>
            <a:pPr lvl="1"/>
            <a:r>
              <a:rPr lang="fr-FR" dirty="0"/>
              <a:t>Idée générale : utiliser le catalogue </a:t>
            </a:r>
            <a:r>
              <a:rPr lang="fr-FR" dirty="0" err="1"/>
              <a:t>Köchel</a:t>
            </a:r>
            <a:endParaRPr lang="fr-FR" dirty="0"/>
          </a:p>
          <a:p>
            <a:pPr lvl="2"/>
            <a:r>
              <a:rPr lang="fr-FR" dirty="0"/>
              <a:t>Résultat : Sonate KV. 448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Quelles sont les applications de « </a:t>
            </a:r>
            <a:r>
              <a:rPr lang="fr-FR" i="1" dirty="0"/>
              <a:t>dance </a:t>
            </a:r>
            <a:r>
              <a:rPr lang="fr-FR" i="1" dirty="0" err="1"/>
              <a:t>therapy</a:t>
            </a:r>
            <a:r>
              <a:rPr lang="fr-FR" dirty="0"/>
              <a:t> » avec une dimension artistique ? </a:t>
            </a:r>
          </a:p>
          <a:p>
            <a:pPr lvl="1"/>
            <a:r>
              <a:rPr lang="fr-FR" dirty="0"/>
              <a:t>Recherche de présence de chorégraphes (nom-prénom) en utilisant un filtre créé pour les noms binomiaux</a:t>
            </a:r>
          </a:p>
          <a:p>
            <a:pPr marL="392113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Exploration, Filtrage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CIDE 2019 Djerba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68930" y="3409798"/>
            <a:ext cx="690644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HfdCat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Data/Main/Exploration/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biblio.hfd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          \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SxmlFindText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-r "[K][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Vv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]*[ \.]*[0-9][0-9]* »  \ 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SxmlSelect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-p @5 -p @1 | sort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IndexBuildRec</a:t>
            </a:r>
            <a:endParaRPr lang="fr-FR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20">
            <a:extLst>
              <a:ext uri="{FF2B5EF4-FFF2-40B4-BE49-F238E27FC236}">
                <a16:creationId xmlns:a16="http://schemas.microsoft.com/office/drawing/2014/main" id="{F058386A-8E87-004F-B0C7-24DA3EFCC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7" y="585702"/>
            <a:ext cx="2441941" cy="83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253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Réseau</Template>
  <TotalTime>3759</TotalTime>
  <Words>532</Words>
  <Application>Microsoft Macintosh PowerPoint</Application>
  <PresentationFormat>Grand écran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ＭＳ Ｐゴシック</vt:lpstr>
      <vt:lpstr>Courier</vt:lpstr>
      <vt:lpstr>Lucida Sans Unicode</vt:lpstr>
      <vt:lpstr>Verdana</vt:lpstr>
      <vt:lpstr>Wingdings 2</vt:lpstr>
      <vt:lpstr>Wingdings 3</vt:lpstr>
      <vt:lpstr>Istex Réseau</vt:lpstr>
      <vt:lpstr>Gérer la volumétrie avec l’ingénierie XML</vt:lpstr>
      <vt:lpstr>ISTEX – Serveurs d’exploration</vt:lpstr>
      <vt:lpstr>Machine serveur - machine développement Unix, langage C, PHP, XML, JSON, etc…</vt:lpstr>
      <vt:lpstr>ISTEX – Serveur - génération</vt:lpstr>
      <vt:lpstr>Corpus : méfiance / curation</vt:lpstr>
      <vt:lpstr>Manipulation du wikitexte et de Lilypond  avec des analyseurs syntaxiques (Lex)</vt:lpstr>
      <vt:lpstr>Dilib, une boîte à outils Sxml</vt:lpstr>
      <vt:lpstr>Dilib, quelques exemples</vt:lpstr>
      <vt:lpstr>Exploration, Filtrage </vt:lpstr>
      <vt:lpstr>Curation des données</vt:lpstr>
      <vt:lpstr>Règles de curation des données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Gérer la volumétrie avec l’ingénierie XML</dc:title>
  <dc:creator>Microsoft Office User</dc:creator>
  <cp:lastModifiedBy>Microsoft Office User</cp:lastModifiedBy>
  <cp:revision>13</cp:revision>
  <dcterms:created xsi:type="dcterms:W3CDTF">2019-10-29T10:19:14Z</dcterms:created>
  <dcterms:modified xsi:type="dcterms:W3CDTF">2020-06-30T11:28:56Z</dcterms:modified>
</cp:coreProperties>
</file>