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309" r:id="rId4"/>
    <p:sldId id="275" r:id="rId5"/>
    <p:sldId id="285" r:id="rId6"/>
    <p:sldId id="260" r:id="rId7"/>
    <p:sldId id="316" r:id="rId8"/>
    <p:sldId id="310" r:id="rId9"/>
    <p:sldId id="258" r:id="rId10"/>
    <p:sldId id="315" r:id="rId11"/>
    <p:sldId id="322" r:id="rId12"/>
    <p:sldId id="317" r:id="rId13"/>
    <p:sldId id="318" r:id="rId14"/>
    <p:sldId id="319" r:id="rId15"/>
    <p:sldId id="321" r:id="rId16"/>
    <p:sldId id="323" r:id="rId17"/>
    <p:sldId id="286" r:id="rId18"/>
    <p:sldId id="298" r:id="rId19"/>
    <p:sldId id="266" r:id="rId20"/>
    <p:sldId id="283" r:id="rId21"/>
    <p:sldId id="314" r:id="rId22"/>
    <p:sldId id="288" r:id="rId23"/>
    <p:sldId id="267" r:id="rId24"/>
    <p:sldId id="268" r:id="rId25"/>
    <p:sldId id="269" r:id="rId26"/>
    <p:sldId id="270" r:id="rId27"/>
    <p:sldId id="271" r:id="rId28"/>
    <p:sldId id="272" r:id="rId29"/>
    <p:sldId id="320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6"/>
    <p:restoredTop sz="93634"/>
  </p:normalViewPr>
  <p:slideViewPr>
    <p:cSldViewPr snapToGrid="0" snapToObjects="1">
      <p:cViewPr>
        <p:scale>
          <a:sx n="81" d="100"/>
          <a:sy n="81" d="100"/>
        </p:scale>
        <p:origin x="43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1DB82-7260-ED42-8843-4A04BD435FE4}" type="datetimeFigureOut">
              <a:rPr lang="fr-FR" smtClean="0"/>
              <a:t>13/03/2017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5F487-08FD-AD4A-B769-004CFBA590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736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2D4E-52CC-8E4E-9E24-C08E4CDC02F9}" type="datetimeFigureOut">
              <a:rPr lang="fr-FR" smtClean="0"/>
              <a:t>13/03/2017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AC2D-491E-F64E-B327-7D902C377D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224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92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64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0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74DE3B-DE03-504E-9A6D-AD0E856C4E91}" type="datetime1">
              <a:rPr lang="fr-FR" smtClean="0"/>
              <a:t>13/03/2017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09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0B44D4-49F7-E74F-91C1-65F5478700DD}" type="datetime1">
              <a:rPr lang="fr-FR" smtClean="0"/>
              <a:t>13/03/2017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07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AEC4C-C462-4C4A-AFDD-96CC8AA79F65}" type="datetime1">
              <a:rPr lang="fr-FR" smtClean="0"/>
              <a:t>13/03/2017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39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A49D41-A216-2640-A1B5-EAD14BDDA01A}" type="datetime1">
              <a:rPr lang="fr-FR" smtClean="0"/>
              <a:t>13/03/2017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9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01DA88-7C28-F047-86A9-96A81CFDFB84}" type="datetime1">
              <a:rPr lang="fr-FR" smtClean="0"/>
              <a:t>13/03/2017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198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34C0C8-0773-6B4B-B8F7-5E06606E8194}" type="datetime1">
              <a:rPr lang="fr-FR" smtClean="0"/>
              <a:t>13/03/2017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502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C29BE4-91AC-7640-8753-60BFF4359E9A}" type="datetime1">
              <a:rPr lang="fr-FR" smtClean="0"/>
              <a:t>13/03/2017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57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499AB-239C-CD4F-8948-8DECF1CFF056}" type="datetime1">
              <a:rPr lang="fr-FR" smtClean="0"/>
              <a:t>13/03/2017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24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6A03F1-2CFA-0146-BF9D-83F1F0BD7729}" type="datetime1">
              <a:rPr lang="fr-FR" smtClean="0"/>
              <a:t>13/03/2017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07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48D6A7-9699-8F40-A5C7-B0E6BBD66755}" type="datetime1">
              <a:rPr lang="fr-FR" smtClean="0"/>
              <a:t>13/03/2017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377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42FC2C-3C20-0145-B872-ABF6156FD495}" type="datetime1">
              <a:rPr lang="fr-FR" smtClean="0"/>
              <a:t>13/03/2017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551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B1AF87F7-CF4E-6841-BBB6-DFFF81B4BFB1}" type="datetime1">
              <a:rPr lang="fr-FR" smtClean="0"/>
              <a:t>13/03/2017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0B4A33BF-E224-864D-9791-6647BB594136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37.tiff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7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</a:t>
            </a:r>
            <a:r>
              <a:rPr lang="fr-FR" dirty="0" smtClean="0"/>
              <a:t>’excellence </a:t>
            </a:r>
            <a:r>
              <a:rPr lang="fr-FR" dirty="0"/>
              <a:t>documentaire pour </a:t>
            </a:r>
            <a:r>
              <a:rPr lang="fr-FR" dirty="0" smtClean="0"/>
              <a:t>tous</a:t>
            </a:r>
            <a:r>
              <a:rPr lang="fr-FR" dirty="0"/>
              <a:t> </a:t>
            </a:r>
            <a:r>
              <a:rPr lang="fr-FR" dirty="0" smtClean="0"/>
              <a:t>? </a:t>
            </a:r>
            <a:br>
              <a:rPr lang="fr-FR" dirty="0" smtClean="0"/>
            </a:br>
            <a:r>
              <a:rPr lang="fr-FR" dirty="0" smtClean="0"/>
              <a:t>chiche !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Wicri </a:t>
            </a:r>
            <a:r>
              <a:rPr lang="fr-FR" dirty="0"/>
              <a:t>/ </a:t>
            </a:r>
            <a:r>
              <a:rPr lang="fr-FR" dirty="0" err="1"/>
              <a:t>LorExplor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CARIST – Atelier </a:t>
            </a:r>
            <a:r>
              <a:rPr lang="fr-FR" dirty="0" smtClean="0"/>
              <a:t>TDM, Mars 2017</a:t>
            </a:r>
          </a:p>
          <a:p>
            <a:r>
              <a:rPr lang="fr-FR" dirty="0" smtClean="0"/>
              <a:t>Jacques Ducloy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4098" name="Picture 2" descr="ttp://ticri.univ-lorraine.fr/wicri.pool/images//d/d4/LogoIstexSiteon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77784"/>
            <a:ext cx="1998737" cy="7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97" y="95163"/>
            <a:ext cx="987668" cy="98766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91" y="5284473"/>
            <a:ext cx="1089523" cy="8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Plus de 100 expérimentations </a:t>
            </a:r>
          </a:p>
          <a:p>
            <a:pPr lvl="1"/>
            <a:r>
              <a:rPr lang="fr-FR" dirty="0"/>
              <a:t>d</a:t>
            </a:r>
            <a:r>
              <a:rPr lang="fr-FR" dirty="0" smtClean="0"/>
              <a:t>ont Master Science information UL </a:t>
            </a:r>
          </a:p>
          <a:p>
            <a:pPr lvl="2"/>
            <a:r>
              <a:rPr lang="fr-FR" dirty="0" smtClean="0"/>
              <a:t>Visibilité de la ville du Havre, (5303  au total/ dont 3003 ISTEX)</a:t>
            </a:r>
          </a:p>
          <a:p>
            <a:pPr lvl="2"/>
            <a:r>
              <a:rPr lang="fr-FR" dirty="0" smtClean="0"/>
              <a:t>Le cobalt au Maghreb, (4062 / 3027)</a:t>
            </a:r>
          </a:p>
          <a:p>
            <a:pPr lvl="2"/>
            <a:r>
              <a:rPr lang="fr-FR" dirty="0" smtClean="0"/>
              <a:t>Un poisson : le scalaire, (1329 / 906)</a:t>
            </a:r>
          </a:p>
          <a:p>
            <a:pPr lvl="2"/>
            <a:r>
              <a:rPr lang="fr-FR" dirty="0" smtClean="0"/>
              <a:t>Un arbre fruitier : l’oranger (8819 / 2923)</a:t>
            </a:r>
          </a:p>
          <a:p>
            <a:pPr lvl="2"/>
            <a:r>
              <a:rPr lang="fr-FR" dirty="0" smtClean="0"/>
              <a:t>Le libre accès en Belgique, (3696 / 2961)</a:t>
            </a:r>
          </a:p>
          <a:p>
            <a:pPr lvl="1"/>
            <a:r>
              <a:rPr lang="fr-FR" dirty="0" smtClean="0"/>
              <a:t>et Paris 8</a:t>
            </a:r>
          </a:p>
          <a:p>
            <a:pPr lvl="2"/>
            <a:r>
              <a:rPr lang="fr-FR" dirty="0" smtClean="0"/>
              <a:t>La Maladie de Parkinson en France, (11473 / 3727)</a:t>
            </a:r>
          </a:p>
          <a:p>
            <a:pPr lvl="2"/>
            <a:r>
              <a:rPr lang="fr-FR" dirty="0" smtClean="0"/>
              <a:t>La </a:t>
            </a:r>
            <a:r>
              <a:rPr lang="fr-FR" dirty="0" err="1" smtClean="0"/>
              <a:t>Paléopathologie</a:t>
            </a:r>
            <a:r>
              <a:rPr lang="fr-FR" dirty="0" smtClean="0"/>
              <a:t> (5459 / 2469)</a:t>
            </a:r>
          </a:p>
          <a:p>
            <a:pPr lvl="2"/>
            <a:r>
              <a:rPr lang="fr-FR" dirty="0" smtClean="0"/>
              <a:t>Le </a:t>
            </a:r>
            <a:r>
              <a:rPr lang="fr-FR" dirty="0"/>
              <a:t>nickel au </a:t>
            </a:r>
            <a:r>
              <a:rPr lang="fr-FR" dirty="0" smtClean="0"/>
              <a:t>Maghreb (3337/ 2500)</a:t>
            </a:r>
          </a:p>
          <a:p>
            <a:pPr lvl="2"/>
            <a:r>
              <a:rPr lang="fr-FR" dirty="0"/>
              <a:t>Université de </a:t>
            </a:r>
            <a:r>
              <a:rPr lang="fr-FR" dirty="0" smtClean="0"/>
              <a:t>Trèves (6789 / 2846)</a:t>
            </a:r>
          </a:p>
          <a:p>
            <a:pPr lvl="2"/>
            <a:r>
              <a:rPr lang="fr-FR" dirty="0" smtClean="0"/>
              <a:t>Un poisson : l’esturgeon (4057/2398 )</a:t>
            </a:r>
          </a:p>
          <a:p>
            <a:pPr lvl="2"/>
            <a:r>
              <a:rPr lang="fr-FR" dirty="0"/>
              <a:t>La thérapie familiale en </a:t>
            </a:r>
            <a:r>
              <a:rPr lang="fr-FR" dirty="0" smtClean="0"/>
              <a:t>francophonie (3463 /2817)</a:t>
            </a:r>
          </a:p>
          <a:p>
            <a:pPr lvl="2"/>
            <a:r>
              <a:rPr lang="fr-FR" dirty="0" smtClean="0"/>
              <a:t>Le renard en Grande Région (3133 / 2219)</a:t>
            </a:r>
          </a:p>
          <a:p>
            <a:pPr lvl="2"/>
            <a:r>
              <a:rPr lang="fr-FR" dirty="0" smtClean="0"/>
              <a:t>Le chêne en Belgique (3267/ 2739)</a:t>
            </a:r>
          </a:p>
          <a:p>
            <a:pPr lvl="2"/>
            <a:r>
              <a:rPr lang="fr-FR" dirty="0"/>
              <a:t>Système d'information stratégique et </a:t>
            </a:r>
            <a:r>
              <a:rPr lang="fr-FR" dirty="0" smtClean="0"/>
              <a:t>agriculture (3011 / 2042)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Bilan et exemples de sujets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1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Exemple : la méthode </a:t>
            </a:r>
            <a:r>
              <a:rPr lang="fr-FR" dirty="0" err="1"/>
              <a:t>Scrum</a:t>
            </a:r>
            <a:endParaRPr lang="fr-FR" dirty="0"/>
          </a:p>
          <a:p>
            <a:pPr lvl="1"/>
            <a:r>
              <a:rPr lang="fr-FR" dirty="0"/>
              <a:t>Apparemment : 9.000 documents </a:t>
            </a:r>
          </a:p>
          <a:p>
            <a:pPr lvl="1"/>
            <a:r>
              <a:rPr lang="fr-FR" dirty="0"/>
              <a:t>En fait 90% de bruit du à l’OCR (sérum -&gt; </a:t>
            </a:r>
            <a:r>
              <a:rPr lang="fr-FR" dirty="0" err="1"/>
              <a:t>scrum</a:t>
            </a:r>
            <a:r>
              <a:rPr lang="fr-FR" dirty="0"/>
              <a:t>)</a:t>
            </a:r>
          </a:p>
          <a:p>
            <a:pPr lvl="1"/>
            <a:endParaRPr lang="fr-FR" dirty="0"/>
          </a:p>
          <a:p>
            <a:r>
              <a:rPr lang="fr-FR" dirty="0"/>
              <a:t>Exemple : le libre accès en Belgique</a:t>
            </a:r>
          </a:p>
          <a:p>
            <a:pPr lvl="1"/>
            <a:r>
              <a:rPr lang="fr-FR" dirty="0"/>
              <a:t>Apparemment : 4000 documents</a:t>
            </a:r>
          </a:p>
          <a:p>
            <a:pPr lvl="1"/>
            <a:r>
              <a:rPr lang="fr-FR" dirty="0"/>
              <a:t>En fait : 100 à 200 sont pertinents</a:t>
            </a:r>
          </a:p>
          <a:p>
            <a:pPr lvl="2"/>
            <a:r>
              <a:rPr lang="fr-FR" i="1" dirty="0" err="1"/>
              <a:t>Title:The</a:t>
            </a:r>
            <a:r>
              <a:rPr lang="fr-FR" i="1" dirty="0"/>
              <a:t> EADGENE </a:t>
            </a:r>
            <a:r>
              <a:rPr lang="fr-FR" i="1" dirty="0" err="1"/>
              <a:t>Microarray</a:t>
            </a:r>
            <a:r>
              <a:rPr lang="fr-FR" i="1" dirty="0"/>
              <a:t> Data </a:t>
            </a:r>
            <a:r>
              <a:rPr lang="fr-FR" i="1" dirty="0" err="1"/>
              <a:t>Analysis</a:t>
            </a:r>
            <a:r>
              <a:rPr lang="fr-FR" i="1" dirty="0"/>
              <a:t> Workshop (Open Access publication</a:t>
            </a:r>
            <a:r>
              <a:rPr lang="fr-FR" i="1" dirty="0" smtClean="0"/>
              <a:t>)</a:t>
            </a:r>
            <a:endParaRPr lang="fr-FR" i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Corpus / méfiance / curation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557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Exemple : Mozart</a:t>
            </a:r>
          </a:p>
          <a:p>
            <a:pPr lvl="1"/>
            <a:r>
              <a:rPr lang="fr-FR" dirty="0" smtClean="0"/>
              <a:t>15.000 documents (Musique + médecine)</a:t>
            </a:r>
          </a:p>
          <a:p>
            <a:pPr lvl="1"/>
            <a:r>
              <a:rPr lang="fr-FR" dirty="0" smtClean="0"/>
              <a:t>Quelques problèmes de type « avenue Mozart »</a:t>
            </a:r>
          </a:p>
          <a:p>
            <a:pPr lvl="1"/>
            <a:r>
              <a:rPr lang="fr-FR" dirty="0" smtClean="0"/>
              <a:t>Plus sérieux :</a:t>
            </a:r>
          </a:p>
          <a:p>
            <a:pPr lvl="2"/>
            <a:r>
              <a:rPr lang="fr-FR" dirty="0" smtClean="0"/>
              <a:t>Musique : peu de signalement d’affiliations</a:t>
            </a:r>
          </a:p>
          <a:p>
            <a:pPr lvl="2"/>
            <a:r>
              <a:rPr lang="fr-FR" dirty="0" smtClean="0"/>
              <a:t>Médecine : forte politique d’affiliations</a:t>
            </a:r>
          </a:p>
          <a:p>
            <a:pPr lvl="1"/>
            <a:r>
              <a:rPr lang="fr-FR" dirty="0" smtClean="0"/>
              <a:t>Les statistiques se focalisent sur la médecine</a:t>
            </a:r>
            <a:r>
              <a:rPr lang="fr-FR" dirty="0" smtClean="0"/>
              <a:t>…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Exemple : Parkinson en France</a:t>
            </a:r>
          </a:p>
          <a:p>
            <a:pPr lvl="1"/>
            <a:r>
              <a:rPr lang="fr-FR" dirty="0" smtClean="0"/>
              <a:t>Parkinson : 90.000 documents</a:t>
            </a:r>
          </a:p>
          <a:p>
            <a:pPr lvl="1"/>
            <a:r>
              <a:rPr lang="fr-FR" dirty="0" smtClean="0"/>
              <a:t>Extrait de 4000 documents : </a:t>
            </a:r>
          </a:p>
          <a:p>
            <a:pPr lvl="2"/>
            <a:r>
              <a:rPr lang="fr-FR" dirty="0" smtClean="0"/>
              <a:t>peu de bruit</a:t>
            </a:r>
          </a:p>
          <a:p>
            <a:pPr lvl="1"/>
            <a:r>
              <a:rPr lang="fr-FR" dirty="0" smtClean="0"/>
              <a:t>Parkinson en France : </a:t>
            </a:r>
          </a:p>
          <a:p>
            <a:pPr lvl="2"/>
            <a:r>
              <a:rPr lang="fr-FR" dirty="0" smtClean="0"/>
              <a:t>beaucoup de bruit.</a:t>
            </a:r>
            <a:endParaRPr lang="fr-FR" dirty="0" smtClean="0"/>
          </a:p>
          <a:p>
            <a:pPr lvl="1"/>
            <a:endParaRPr lang="fr-FR" dirty="0" smtClean="0"/>
          </a:p>
          <a:p>
            <a:pPr lvl="2"/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Corpus / méfiance / curation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5943597" y="3846779"/>
            <a:ext cx="1576552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5943608" y="5320914"/>
            <a:ext cx="1576552" cy="1974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64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5943597" y="4547962"/>
            <a:ext cx="331079" cy="5990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15000"/>
                  <a:satMod val="18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93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Le démonstrateur </a:t>
            </a:r>
            <a:r>
              <a:rPr lang="fr-FR" dirty="0" err="1" smtClean="0"/>
              <a:t>LorExplor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peu de moyens et peu de soutiens institutionnels</a:t>
            </a:r>
          </a:p>
          <a:p>
            <a:r>
              <a:rPr lang="fr-FR" dirty="0" smtClean="0"/>
              <a:t>Il démontre l’excellence</a:t>
            </a:r>
          </a:p>
          <a:p>
            <a:pPr marL="603250" lvl="2" indent="-255588">
              <a:spcBef>
                <a:spcPts val="400"/>
              </a:spcBef>
              <a:buSzPct val="68000"/>
              <a:buFont typeface="Wingdings 3" charset="0"/>
              <a:buChar char=""/>
            </a:pPr>
            <a:r>
              <a:rPr lang="fr-FR" dirty="0"/>
              <a:t>De </a:t>
            </a:r>
            <a:r>
              <a:rPr lang="fr-FR" dirty="0" smtClean="0"/>
              <a:t>l’API ISTEX (réalisée par l’INIST)</a:t>
            </a:r>
          </a:p>
          <a:p>
            <a:pPr lvl="1"/>
            <a:r>
              <a:rPr lang="fr-FR" dirty="0" smtClean="0"/>
              <a:t>des solutions techniques Wicri/</a:t>
            </a:r>
            <a:r>
              <a:rPr lang="fr-FR" dirty="0" err="1" smtClean="0"/>
              <a:t>LorExplor</a:t>
            </a:r>
            <a:endParaRPr lang="fr-FR" dirty="0" smtClean="0"/>
          </a:p>
          <a:p>
            <a:pPr lvl="2"/>
            <a:r>
              <a:rPr lang="fr-FR" dirty="0" smtClean="0"/>
              <a:t>Synergie réseau SMW, Unix/</a:t>
            </a:r>
            <a:r>
              <a:rPr lang="fr-FR" dirty="0" err="1" smtClean="0"/>
              <a:t>xml</a:t>
            </a:r>
            <a:r>
              <a:rPr lang="fr-FR" dirty="0" smtClean="0"/>
              <a:t>, Corpus</a:t>
            </a:r>
          </a:p>
          <a:p>
            <a:pPr lvl="1"/>
            <a:r>
              <a:rPr lang="fr-FR" dirty="0" smtClean="0"/>
              <a:t>d’une démanche basée sur </a:t>
            </a:r>
          </a:p>
          <a:p>
            <a:pPr lvl="2"/>
            <a:r>
              <a:rPr lang="fr-FR" dirty="0" smtClean="0"/>
              <a:t>la confiance (modération a posteriori),</a:t>
            </a:r>
          </a:p>
          <a:p>
            <a:pPr lvl="2"/>
            <a:r>
              <a:rPr lang="fr-FR" dirty="0" smtClean="0"/>
              <a:t>L’utilisateur omniprésent,</a:t>
            </a:r>
          </a:p>
          <a:p>
            <a:pPr lvl="2"/>
            <a:r>
              <a:rPr lang="fr-FR" dirty="0" smtClean="0"/>
              <a:t>L’expertise mutualisée sans périmètre institutionnel</a:t>
            </a:r>
          </a:p>
          <a:p>
            <a:r>
              <a:rPr lang="fr-FR" dirty="0" smtClean="0"/>
              <a:t>Pour la suite : les machines virtuelles…</a:t>
            </a:r>
          </a:p>
          <a:p>
            <a:pPr lvl="1"/>
            <a:r>
              <a:rPr lang="fr-FR" dirty="0" smtClean="0"/>
              <a:t>Volumes plus conséquents</a:t>
            </a:r>
          </a:p>
          <a:p>
            <a:pPr lvl="1"/>
            <a:r>
              <a:rPr lang="fr-FR" dirty="0" smtClean="0"/>
              <a:t>Dernières versions : MediaWiki SMW</a:t>
            </a:r>
          </a:p>
          <a:p>
            <a:pPr lvl="2"/>
            <a:r>
              <a:rPr lang="fr-FR" dirty="0" smtClean="0"/>
              <a:t>Outils de visualisation intégrés aux wikis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Aller le plus loin possible dans la réponse aux besoins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Conclusion : l’excellence </a:t>
            </a:r>
            <a:r>
              <a:rPr lang="fr-FR" sz="3200" dirty="0" smtClean="0"/>
              <a:t>documentaire </a:t>
            </a:r>
            <a:br>
              <a:rPr lang="fr-FR" sz="3200" dirty="0" smtClean="0"/>
            </a:br>
            <a:r>
              <a:rPr lang="fr-FR" sz="3200" dirty="0" smtClean="0"/>
              <a:t>pour… un retraité</a:t>
            </a: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De </a:t>
            </a:r>
            <a:r>
              <a:rPr lang="fr-FR" dirty="0" smtClean="0"/>
              <a:t>2 à 5 personnes, multiples </a:t>
            </a:r>
            <a:r>
              <a:rPr lang="fr-FR" dirty="0" smtClean="0"/>
              <a:t>retombées</a:t>
            </a:r>
          </a:p>
          <a:p>
            <a:pPr lvl="1"/>
            <a:r>
              <a:rPr lang="fr-FR" dirty="0"/>
              <a:t>Peu de besoins en développement</a:t>
            </a:r>
          </a:p>
          <a:p>
            <a:pPr lvl="2"/>
            <a:r>
              <a:rPr lang="fr-FR" dirty="0"/>
              <a:t>On garde </a:t>
            </a:r>
            <a:r>
              <a:rPr lang="fr-FR" dirty="0" smtClean="0"/>
              <a:t>Wicri/</a:t>
            </a:r>
            <a:r>
              <a:rPr lang="fr-FR" dirty="0" err="1" smtClean="0"/>
              <a:t>LorExplor</a:t>
            </a:r>
            <a:endParaRPr lang="fr-FR" dirty="0" smtClean="0"/>
          </a:p>
          <a:p>
            <a:pPr lvl="1"/>
            <a:r>
              <a:rPr lang="fr-FR" dirty="0" smtClean="0"/>
              <a:t>Centre de </a:t>
            </a:r>
            <a:r>
              <a:rPr lang="fr-FR" dirty="0" smtClean="0"/>
              <a:t>formation</a:t>
            </a:r>
          </a:p>
          <a:p>
            <a:pPr lvl="2"/>
            <a:r>
              <a:rPr lang="fr-FR" dirty="0" smtClean="0"/>
              <a:t>Faire comprendre les mécanismes avant de passer à l’utilisation d’outils clé en main.</a:t>
            </a:r>
          </a:p>
          <a:p>
            <a:pPr lvl="1"/>
            <a:r>
              <a:rPr lang="fr-FR" dirty="0"/>
              <a:t>Soutien logistique MediaWiki, Semantic MediaWiki</a:t>
            </a:r>
          </a:p>
          <a:p>
            <a:pPr marL="914400" lvl="3" indent="0">
              <a:buNone/>
            </a:pPr>
            <a:r>
              <a:rPr lang="fr-FR" i="1" dirty="0"/>
              <a:t>Basé sur </a:t>
            </a:r>
            <a:r>
              <a:rPr lang="fr-FR" i="1" dirty="0" smtClean="0"/>
              <a:t>l’accompagnement</a:t>
            </a:r>
            <a:endParaRPr lang="fr-FR" i="1" dirty="0" smtClean="0"/>
          </a:p>
          <a:p>
            <a:pPr lvl="2"/>
            <a:r>
              <a:rPr lang="fr-FR" dirty="0" smtClean="0"/>
              <a:t>Edition </a:t>
            </a:r>
            <a:r>
              <a:rPr lang="fr-FR" dirty="0" smtClean="0"/>
              <a:t>numérique</a:t>
            </a:r>
          </a:p>
          <a:p>
            <a:pPr lvl="2"/>
            <a:r>
              <a:rPr lang="fr-FR" dirty="0" smtClean="0"/>
              <a:t>Observatoires de la recherche, encyclopédies, terminologie</a:t>
            </a:r>
          </a:p>
          <a:p>
            <a:pPr lvl="2"/>
            <a:r>
              <a:rPr lang="fr-FR" dirty="0"/>
              <a:t>Base de donnée bibliographique spécialisée</a:t>
            </a:r>
            <a:r>
              <a:rPr lang="fr-FR" dirty="0" smtClean="0"/>
              <a:t>…</a:t>
            </a:r>
            <a:endParaRPr lang="fr-FR" dirty="0" smtClean="0"/>
          </a:p>
          <a:p>
            <a:pPr lvl="1"/>
            <a:r>
              <a:rPr lang="fr-FR" dirty="0" smtClean="0"/>
              <a:t>Avec </a:t>
            </a:r>
            <a:r>
              <a:rPr lang="fr-FR" dirty="0"/>
              <a:t>un soutien logistique applicatif </a:t>
            </a:r>
          </a:p>
          <a:p>
            <a:pPr lvl="2"/>
            <a:r>
              <a:rPr lang="fr-FR" dirty="0"/>
              <a:t>Solutions </a:t>
            </a:r>
            <a:r>
              <a:rPr lang="fr-FR" dirty="0" smtClean="0"/>
              <a:t>opérationnelles (</a:t>
            </a:r>
            <a:r>
              <a:rPr lang="fr-FR" dirty="0" err="1" smtClean="0"/>
              <a:t>ElasticSearch</a:t>
            </a:r>
            <a:r>
              <a:rPr lang="fr-FR" dirty="0"/>
              <a:t>, </a:t>
            </a:r>
            <a:r>
              <a:rPr lang="fr-FR" dirty="0" err="1"/>
              <a:t>Mediawiki</a:t>
            </a:r>
            <a:r>
              <a:rPr lang="fr-FR" dirty="0"/>
              <a:t>, Semantic </a:t>
            </a:r>
            <a:r>
              <a:rPr lang="fr-FR" dirty="0" smtClean="0"/>
              <a:t>MediaWiki)</a:t>
            </a:r>
            <a:endParaRPr lang="fr-FR" dirty="0"/>
          </a:p>
          <a:p>
            <a:pPr lvl="2"/>
            <a:r>
              <a:rPr lang="fr-FR" dirty="0"/>
              <a:t>Consolidation de logiciels issus de le </a:t>
            </a:r>
            <a:r>
              <a:rPr lang="fr-FR" dirty="0" smtClean="0"/>
              <a:t>recherche</a:t>
            </a:r>
          </a:p>
          <a:p>
            <a:pPr lvl="2"/>
            <a:endParaRPr lang="fr-FR" dirty="0" smtClean="0"/>
          </a:p>
          <a:p>
            <a:pPr lvl="2"/>
            <a:r>
              <a:rPr lang="fr-FR" dirty="0"/>
              <a:t>Veille scientifique ou </a:t>
            </a:r>
            <a:r>
              <a:rPr lang="fr-FR" dirty="0" smtClean="0"/>
              <a:t>technologique</a:t>
            </a:r>
            <a:endParaRPr lang="fr-FR" dirty="0"/>
          </a:p>
          <a:p>
            <a:pPr lvl="2"/>
            <a:r>
              <a:rPr lang="fr-FR" dirty="0" smtClean="0"/>
              <a:t>Infrastructure pour de la recherche sur les usages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L’excellence documentaire </a:t>
            </a:r>
            <a:br>
              <a:rPr lang="fr-FR" dirty="0" smtClean="0"/>
            </a:br>
            <a:r>
              <a:rPr lang="fr-FR" dirty="0" smtClean="0"/>
              <a:t>pour quelques-uns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0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/>
              <a:t>Dispositif d’accompagnement en réseau</a:t>
            </a:r>
          </a:p>
          <a:p>
            <a:pPr lvl="2"/>
            <a:r>
              <a:rPr lang="fr-FR" dirty="0"/>
              <a:t>Une cellule par université…</a:t>
            </a:r>
          </a:p>
          <a:p>
            <a:pPr lvl="1"/>
            <a:r>
              <a:rPr lang="fr-FR" dirty="0" smtClean="0"/>
              <a:t>Plan </a:t>
            </a:r>
            <a:r>
              <a:rPr lang="fr-FR" dirty="0"/>
              <a:t>de formation à l’excellence documentaire pour </a:t>
            </a:r>
            <a:r>
              <a:rPr lang="fr-FR" dirty="0" smtClean="0"/>
              <a:t>tous</a:t>
            </a:r>
          </a:p>
          <a:p>
            <a:r>
              <a:rPr lang="fr-FR" dirty="0" smtClean="0"/>
              <a:t>Une </a:t>
            </a:r>
            <a:r>
              <a:rPr lang="fr-FR" dirty="0"/>
              <a:t>stratégie « à la Wikipédia </a:t>
            </a:r>
            <a:r>
              <a:rPr lang="fr-FR" dirty="0" smtClean="0"/>
              <a:t>»</a:t>
            </a:r>
            <a:endParaRPr lang="fr-FR" dirty="0"/>
          </a:p>
          <a:p>
            <a:pPr lvl="1"/>
            <a:r>
              <a:rPr lang="fr-FR" dirty="0"/>
              <a:t>Passage à l’échelle</a:t>
            </a:r>
          </a:p>
          <a:p>
            <a:pPr lvl="2"/>
            <a:r>
              <a:rPr lang="fr-FR" dirty="0"/>
              <a:t>40 wikis -&gt; 1000 wikis</a:t>
            </a:r>
          </a:p>
          <a:p>
            <a:pPr lvl="2"/>
            <a:r>
              <a:rPr lang="fr-FR" dirty="0"/>
              <a:t>Consolidation de millions de règles</a:t>
            </a:r>
          </a:p>
          <a:p>
            <a:pPr lvl="1"/>
            <a:r>
              <a:rPr lang="fr-FR" dirty="0"/>
              <a:t>À la portée d’une université qui a une volonté politique </a:t>
            </a:r>
          </a:p>
          <a:p>
            <a:pPr lvl="2"/>
            <a:r>
              <a:rPr lang="fr-FR" dirty="0"/>
              <a:t>ou de l’ABES ou de l’INIST..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L’excellence documentaire </a:t>
            </a:r>
            <a:br>
              <a:rPr lang="fr-FR" dirty="0" smtClean="0"/>
            </a:br>
            <a:r>
              <a:rPr lang="fr-FR" dirty="0" smtClean="0"/>
              <a:t>pour tous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037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Visite guidée..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Après cette conclusion…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143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0574" y="1221115"/>
            <a:ext cx="7116417" cy="4525962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SXML :</a:t>
            </a:r>
          </a:p>
          <a:p>
            <a:pPr lvl="1"/>
            <a:r>
              <a:rPr lang="fr-FR" dirty="0" smtClean="0"/>
              <a:t>XML lite ( mais JSON+) </a:t>
            </a:r>
          </a:p>
          <a:p>
            <a:pPr lvl="1"/>
            <a:r>
              <a:rPr lang="fr-FR" dirty="0" smtClean="0"/>
              <a:t>Compatible avec les outils Unix </a:t>
            </a:r>
          </a:p>
          <a:p>
            <a:pPr lvl="2"/>
            <a:r>
              <a:rPr lang="fr-FR" dirty="0" smtClean="0"/>
              <a:t>Un document = Une ligne Unix</a:t>
            </a:r>
          </a:p>
          <a:p>
            <a:r>
              <a:rPr lang="fr-FR" dirty="0" smtClean="0"/>
              <a:t>1990 : </a:t>
            </a:r>
            <a:r>
              <a:rPr lang="fr-FR" dirty="0" err="1" smtClean="0"/>
              <a:t>Ilib</a:t>
            </a:r>
            <a:endParaRPr lang="fr-FR" dirty="0" smtClean="0"/>
          </a:p>
          <a:p>
            <a:pPr lvl="1"/>
            <a:r>
              <a:rPr lang="fr-FR" dirty="0" smtClean="0"/>
              <a:t>Pour : traiter l’ISO 2709 (MARC, Pascal…)</a:t>
            </a:r>
          </a:p>
          <a:p>
            <a:pPr lvl="1"/>
            <a:r>
              <a:rPr lang="fr-FR" dirty="0" smtClean="0"/>
              <a:t>SGML dans une philosophie XML</a:t>
            </a:r>
          </a:p>
          <a:p>
            <a:r>
              <a:rPr lang="fr-FR" dirty="0" smtClean="0"/>
              <a:t>2010 : </a:t>
            </a:r>
            <a:r>
              <a:rPr lang="fr-FR" dirty="0" err="1" smtClean="0"/>
              <a:t>Dilib</a:t>
            </a:r>
            <a:r>
              <a:rPr lang="fr-FR" dirty="0" smtClean="0"/>
              <a:t> 0.5…</a:t>
            </a:r>
          </a:p>
          <a:p>
            <a:pPr lvl="1"/>
            <a:r>
              <a:rPr lang="fr-FR" dirty="0" smtClean="0"/>
              <a:t>Besoin : traiter du corpus </a:t>
            </a:r>
          </a:p>
          <a:p>
            <a:pPr lvl="2"/>
            <a:r>
              <a:rPr lang="fr-FR" dirty="0" smtClean="0"/>
              <a:t>volumineux, </a:t>
            </a:r>
          </a:p>
          <a:p>
            <a:pPr lvl="2"/>
            <a:r>
              <a:rPr lang="fr-FR" dirty="0" smtClean="0"/>
              <a:t>textuel  multi-</a:t>
            </a:r>
            <a:r>
              <a:rPr lang="fr-FR" dirty="0" err="1" smtClean="0"/>
              <a:t>dtd</a:t>
            </a:r>
            <a:endParaRPr lang="fr-FR" dirty="0" smtClean="0"/>
          </a:p>
          <a:p>
            <a:pPr lvl="1"/>
            <a:r>
              <a:rPr lang="fr-FR" dirty="0" smtClean="0"/>
              <a:t>Unix + MediaWiki</a:t>
            </a:r>
          </a:p>
          <a:p>
            <a:r>
              <a:rPr lang="fr-FR" dirty="0" smtClean="0"/>
              <a:t>Un LEGO pour les corpus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Dilib</a:t>
            </a:r>
            <a:r>
              <a:rPr lang="fr-FR" dirty="0" smtClean="0"/>
              <a:t>, une boîte à outils </a:t>
            </a:r>
            <a:r>
              <a:rPr lang="fr-FR" dirty="0" err="1" smtClean="0"/>
              <a:t>Sxml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442575" y="3773295"/>
            <a:ext cx="2977097" cy="18158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&lt;index&gt;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&gt;Requiem&lt;/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kw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     &lt;item&gt;004321&lt;/item&gt;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     &lt;item&gt;012345&lt;/item&gt;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&lt;/</a:t>
            </a:r>
            <a:r>
              <a:rPr lang="fr-FR" sz="1400" dirty="0" err="1" smtClean="0">
                <a:latin typeface="Courier" charset="0"/>
                <a:ea typeface="Courier" charset="0"/>
                <a:cs typeface="Courier" charset="0"/>
              </a:rPr>
              <a:t>list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 &lt;f&gt;2&lt;/f&gt;</a:t>
            </a: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&lt;/index&gt;</a:t>
            </a:r>
            <a:endParaRPr lang="fr-FR" sz="1400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566" y="2369685"/>
            <a:ext cx="1666330" cy="5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6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Serveur d’exploration</a:t>
            </a:r>
            <a:br>
              <a:rPr lang="fr-FR" dirty="0" smtClean="0"/>
            </a:br>
            <a:r>
              <a:rPr lang="fr-FR" dirty="0" smtClean="0"/>
              <a:t>Le plus simple : parcourir les index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72" y="1632621"/>
            <a:ext cx="6262271" cy="4561133"/>
          </a:xfrm>
          <a:prstGeom prst="rect">
            <a:avLst/>
          </a:prstGeom>
        </p:spPr>
      </p:pic>
      <p:sp>
        <p:nvSpPr>
          <p:cNvPr id="6" name="Flèche vers la droite 5"/>
          <p:cNvSpPr/>
          <p:nvPr/>
        </p:nvSpPr>
        <p:spPr>
          <a:xfrm>
            <a:off x="179614" y="2988129"/>
            <a:ext cx="1984171" cy="17961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Génération</a:t>
            </a:r>
          </a:p>
          <a:p>
            <a:pPr algn="ctr"/>
            <a:r>
              <a:rPr lang="fr-FR" dirty="0"/>
              <a:t>d</a:t>
            </a:r>
            <a:r>
              <a:rPr lang="fr-FR" dirty="0" smtClean="0"/>
              <a:t>e modèles </a:t>
            </a:r>
          </a:p>
          <a:p>
            <a:pPr algn="ctr"/>
            <a:r>
              <a:rPr lang="fr-FR" dirty="0" smtClean="0"/>
              <a:t>wiki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00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 smtClean="0"/>
              <a:t>Serveur d’exploration</a:t>
            </a:r>
            <a:endParaRPr lang="fr-FR" dirty="0"/>
          </a:p>
        </p:txBody>
      </p:sp>
      <p:sp>
        <p:nvSpPr>
          <p:cNvPr id="29699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00" smtClean="0">
                <a:latin typeface="Lucida Sans Unicode" charset="0"/>
              </a:rPr>
              <a:t>CARIST Nancy 2017</a:t>
            </a:r>
            <a:endParaRPr lang="fr-FR" sz="1000">
              <a:latin typeface="Lucida Sans Unicode" charset="0"/>
            </a:endParaRPr>
          </a:p>
        </p:txBody>
      </p:sp>
      <p:pic>
        <p:nvPicPr>
          <p:cNvPr id="2970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429000"/>
            <a:ext cx="534193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604963"/>
            <a:ext cx="344646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4738688"/>
            <a:ext cx="33416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106613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ZoneTexte 1"/>
          <p:cNvSpPr txBox="1">
            <a:spLocks noChangeArrowheads="1"/>
          </p:cNvSpPr>
          <p:nvPr/>
        </p:nvSpPr>
        <p:spPr bwMode="auto">
          <a:xfrm>
            <a:off x="309563" y="1417638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Système d’information orienté exploration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2141538" y="1874838"/>
            <a:ext cx="1190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2735263" y="1874838"/>
            <a:ext cx="17462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362325" y="1895475"/>
            <a:ext cx="188913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9" name="ZoneTexte 10"/>
          <p:cNvSpPr txBox="1">
            <a:spLocks noChangeArrowheads="1"/>
          </p:cNvSpPr>
          <p:nvPr/>
        </p:nvSpPr>
        <p:spPr bwMode="auto">
          <a:xfrm>
            <a:off x="1439863" y="302895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>
                <a:solidFill>
                  <a:schemeClr val="accent2"/>
                </a:solidFill>
              </a:rPr>
              <a:t>Curation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533650" y="2633663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270250" y="2686050"/>
            <a:ext cx="0" cy="509588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1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1242630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>
                <a:latin typeface="Lucida Sans Unicode" charset="0"/>
                <a:ea typeface="ＭＳ Ｐゴシック" charset="0"/>
              </a:rPr>
              <a:t>Co-construction de portail scientifique ou culturel </a:t>
            </a:r>
          </a:p>
          <a:p>
            <a:r>
              <a:rPr lang="fr-FR" dirty="0">
                <a:latin typeface="Lucida Sans Unicode" charset="0"/>
                <a:ea typeface="ＭＳ Ｐゴシック" charset="0"/>
              </a:rPr>
              <a:t>Recherches exploratoires avec contraintes de temps 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</a:rPr>
              <a:t>Biblio thèse, réponse à appel à projets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…</a:t>
            </a:r>
          </a:p>
          <a:p>
            <a:r>
              <a:rPr lang="fr-FR" dirty="0" smtClean="0">
                <a:latin typeface="Lucida Sans Unicode" charset="0"/>
                <a:ea typeface="ＭＳ Ｐゴシック" charset="0"/>
              </a:rPr>
              <a:t>Dans une perspective de coopération mondialisée</a:t>
            </a:r>
            <a:endParaRPr lang="fr-FR" dirty="0" smtClean="0">
              <a:latin typeface="Lucida Sans Unicode" charset="0"/>
              <a:ea typeface="ＭＳ Ｐゴシック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Usages ciblés par </a:t>
            </a:r>
            <a:r>
              <a:rPr lang="fr-FR" dirty="0" err="1" smtClean="0"/>
              <a:t>LorExplor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334" y="2789841"/>
            <a:ext cx="2074077" cy="91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ylindre 10"/>
          <p:cNvSpPr/>
          <p:nvPr/>
        </p:nvSpPr>
        <p:spPr>
          <a:xfrm>
            <a:off x="5297962" y="2926252"/>
            <a:ext cx="884179" cy="723098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ISTEX</a:t>
            </a:r>
          </a:p>
        </p:txBody>
      </p:sp>
      <p:sp>
        <p:nvSpPr>
          <p:cNvPr id="12" name="Cylindre 11"/>
          <p:cNvSpPr/>
          <p:nvPr/>
        </p:nvSpPr>
        <p:spPr>
          <a:xfrm>
            <a:off x="3840712" y="2957784"/>
            <a:ext cx="1168317" cy="723097"/>
          </a:xfrm>
          <a:prstGeom prst="ca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Open sources</a:t>
            </a:r>
          </a:p>
        </p:txBody>
      </p:sp>
      <p:sp>
        <p:nvSpPr>
          <p:cNvPr id="13" name="Cylindre 12"/>
          <p:cNvSpPr/>
          <p:nvPr/>
        </p:nvSpPr>
        <p:spPr>
          <a:xfrm>
            <a:off x="4379613" y="4500415"/>
            <a:ext cx="1388912" cy="723101"/>
          </a:xfrm>
          <a:prstGeom prst="ca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Serveur</a:t>
            </a:r>
          </a:p>
          <a:p>
            <a:pPr algn="ctr">
              <a:defRPr/>
            </a:pPr>
            <a:r>
              <a:rPr lang="fr-FR" sz="1400" dirty="0" smtClean="0"/>
              <a:t>D’exploration</a:t>
            </a:r>
            <a:endParaRPr lang="fr-FR" sz="1400" dirty="0"/>
          </a:p>
        </p:txBody>
      </p:sp>
      <p:pic>
        <p:nvPicPr>
          <p:cNvPr id="14" name="Imag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4163" y="5703863"/>
            <a:ext cx="880343" cy="5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>
            <a:stCxn id="16" idx="3"/>
          </p:cNvCxnSpPr>
          <p:nvPr/>
        </p:nvCxnSpPr>
        <p:spPr>
          <a:xfrm rot="16200000" flipH="1">
            <a:off x="4232462" y="3971238"/>
            <a:ext cx="838571" cy="194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5400000">
            <a:off x="4857075" y="3800662"/>
            <a:ext cx="839215" cy="535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rrondir un rectangle avec un coin diagonal 16"/>
          <p:cNvSpPr/>
          <p:nvPr/>
        </p:nvSpPr>
        <p:spPr>
          <a:xfrm>
            <a:off x="6182142" y="4274069"/>
            <a:ext cx="918349" cy="45269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 smtClean="0"/>
              <a:t>Outils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822728" y="4792552"/>
            <a:ext cx="556885" cy="12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H="1">
            <a:off x="2451525" y="3786298"/>
            <a:ext cx="838572" cy="564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4195133" y="3862498"/>
            <a:ext cx="1627791" cy="344572"/>
          </a:xfrm>
          <a:prstGeom prst="ellipse">
            <a:avLst/>
          </a:prstGeom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cxnSp>
        <p:nvCxnSpPr>
          <p:cNvPr id="21" name="Connecteur droit avec flèche 20"/>
          <p:cNvCxnSpPr/>
          <p:nvPr/>
        </p:nvCxnSpPr>
        <p:spPr>
          <a:xfrm rot="10800000">
            <a:off x="5584541" y="4156608"/>
            <a:ext cx="597602" cy="343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ticri.inpl-nancy.fr/wicri.pool/images/thumb/6/6d/LogoWicriMusiqueFr.png/103px-LogoWicriMusiqueF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13" y="4500415"/>
            <a:ext cx="898098" cy="10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gnette pour la version du 18 février 2016 à 17: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69" y="5224451"/>
            <a:ext cx="387290" cy="5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650887" y="5756464"/>
            <a:ext cx="880343" cy="58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676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572821"/>
          </a:xfrm>
        </p:spPr>
        <p:txBody>
          <a:bodyPr>
            <a:normAutofit fontScale="92500" lnSpcReduction="20000"/>
          </a:bodyPr>
          <a:lstStyle/>
          <a:p>
            <a:pPr marL="109537" indent="0">
              <a:buNone/>
            </a:pPr>
            <a:r>
              <a:rPr lang="fr-FR" dirty="0" smtClean="0"/>
              <a:t>Heuristiques :</a:t>
            </a:r>
          </a:p>
          <a:p>
            <a:r>
              <a:rPr lang="fr-FR" dirty="0" smtClean="0"/>
              <a:t>Exemple : quelles sont les œuvres de Mozart les plus citées dans un corpus</a:t>
            </a:r>
          </a:p>
          <a:p>
            <a:r>
              <a:rPr lang="fr-FR" dirty="0" smtClean="0"/>
              <a:t>Idée générale : utiliser le catalogue </a:t>
            </a:r>
            <a:r>
              <a:rPr lang="fr-FR" dirty="0" err="1" smtClean="0"/>
              <a:t>Köchel</a:t>
            </a:r>
            <a:endParaRPr lang="fr-FR" dirty="0" smtClean="0"/>
          </a:p>
          <a:p>
            <a:pPr lvl="1"/>
            <a:r>
              <a:rPr lang="fr-FR" dirty="0" smtClean="0"/>
              <a:t>Exemple Sonate KV. 448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r>
              <a:rPr lang="fr-FR" dirty="0" smtClean="0"/>
              <a:t>Recherche de noms binomiaux </a:t>
            </a:r>
          </a:p>
          <a:p>
            <a:pPr lvl="1"/>
            <a:r>
              <a:rPr lang="fr-FR" dirty="0" smtClean="0"/>
              <a:t>Recherche de chorégraphes (nom-prénom)</a:t>
            </a:r>
          </a:p>
          <a:p>
            <a:r>
              <a:rPr lang="fr-FR" dirty="0" smtClean="0"/>
              <a:t>Identification du cœur d’un corpus </a:t>
            </a:r>
          </a:p>
          <a:p>
            <a:pPr lvl="1"/>
            <a:r>
              <a:rPr lang="fr-FR" dirty="0" smtClean="0"/>
              <a:t>(termes pondérés)</a:t>
            </a:r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</a:t>
            </a:r>
            <a:r>
              <a:rPr lang="fr-FR" dirty="0" smtClean="0"/>
              <a:t>iltrage du texte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44929" y="3168449"/>
            <a:ext cx="692130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HfdCat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Data/Main/Exploration/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biblio.hfd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         \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SxmlFindText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-r "[K][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Vv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]*[ \.]*[0-9][0-9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]* » 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\ </a:t>
            </a:r>
          </a:p>
          <a:p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fr-FR" sz="1600" dirty="0" smtClean="0">
                <a:latin typeface="Courier" charset="0"/>
                <a:ea typeface="Courier" charset="0"/>
                <a:cs typeface="Courier" charset="0"/>
              </a:rPr>
              <a:t>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SxmlSelect</a:t>
            </a:r>
            <a:r>
              <a:rPr lang="fr-FR" sz="1600" dirty="0">
                <a:latin typeface="Courier" charset="0"/>
                <a:ea typeface="Courier" charset="0"/>
                <a:cs typeface="Courier" charset="0"/>
              </a:rPr>
              <a:t> -p @5 -p @1 | sort | </a:t>
            </a:r>
            <a:r>
              <a:rPr lang="fr-FR" sz="1600" dirty="0" err="1">
                <a:latin typeface="Courier" charset="0"/>
                <a:ea typeface="Courier" charset="0"/>
                <a:cs typeface="Courier" charset="0"/>
              </a:rPr>
              <a:t>IndexBuildRec</a:t>
            </a:r>
            <a:endParaRPr lang="fr-FR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4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Enrichissement : </a:t>
            </a:r>
            <a:r>
              <a:rPr lang="fr-FR" dirty="0" err="1" smtClean="0"/>
              <a:t>dédoublonnage</a:t>
            </a:r>
            <a:r>
              <a:rPr lang="fr-FR" dirty="0" smtClean="0"/>
              <a:t> ISTEX / Pascal / Hal / MEDLINE…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" y="1634531"/>
            <a:ext cx="7272997" cy="39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Processus itératif mutualisé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Génération de plateformes de curation et d’exploration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59988" y="3742006"/>
            <a:ext cx="6836898" cy="19976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Machine virtuelle sous Unix</a:t>
            </a:r>
            <a:endParaRPr lang="fr-FR" dirty="0"/>
          </a:p>
        </p:txBody>
      </p:sp>
      <p:pic>
        <p:nvPicPr>
          <p:cNvPr id="6" name="Imag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35" y="4033884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>
            <a:off x="1659988" y="2996564"/>
            <a:ext cx="1871003" cy="12940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ylindre 13"/>
          <p:cNvSpPr/>
          <p:nvPr/>
        </p:nvSpPr>
        <p:spPr>
          <a:xfrm>
            <a:off x="202979" y="2194270"/>
            <a:ext cx="1428875" cy="144926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ISTEX</a:t>
            </a:r>
          </a:p>
          <a:p>
            <a:pPr algn="ctr"/>
            <a:r>
              <a:rPr lang="fr-FR" sz="1400" dirty="0" smtClean="0"/>
              <a:t>HAL</a:t>
            </a:r>
          </a:p>
          <a:p>
            <a:pPr algn="ctr"/>
            <a:r>
              <a:rPr lang="fr-FR" sz="1400" dirty="0" err="1" smtClean="0"/>
              <a:t>PubMed</a:t>
            </a:r>
            <a:endParaRPr lang="fr-FR" sz="1400" dirty="0" smtClean="0"/>
          </a:p>
          <a:p>
            <a:pPr algn="ctr"/>
            <a:r>
              <a:rPr lang="fr-FR" sz="1400" dirty="0" smtClean="0"/>
              <a:t>…</a:t>
            </a:r>
            <a:endParaRPr lang="fr-FR" sz="1400" dirty="0"/>
          </a:p>
        </p:txBody>
      </p:sp>
      <p:pic>
        <p:nvPicPr>
          <p:cNvPr id="15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95" y="1830564"/>
            <a:ext cx="3203674" cy="117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71" y="4982181"/>
            <a:ext cx="1578343" cy="5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205" y="2010928"/>
            <a:ext cx="1127795" cy="1226859"/>
          </a:xfrm>
          <a:prstGeom prst="rect">
            <a:avLst/>
          </a:prstGeom>
        </p:spPr>
      </p:pic>
      <p:cxnSp>
        <p:nvCxnSpPr>
          <p:cNvPr id="22" name="Connecteur droit avec flèche 21"/>
          <p:cNvCxnSpPr/>
          <p:nvPr/>
        </p:nvCxnSpPr>
        <p:spPr>
          <a:xfrm flipH="1">
            <a:off x="2834642" y="3278251"/>
            <a:ext cx="926767" cy="807121"/>
          </a:xfrm>
          <a:prstGeom prst="straightConnector1">
            <a:avLst/>
          </a:prstGeom>
          <a:ln w="317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670394" y="3237787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smtClean="0"/>
              <a:t>paramètres</a:t>
            </a:r>
            <a:endParaRPr lang="fr-FR" sz="1200"/>
          </a:p>
        </p:txBody>
      </p:sp>
      <p:sp>
        <p:nvSpPr>
          <p:cNvPr id="27" name="Disque magnétique 26"/>
          <p:cNvSpPr/>
          <p:nvPr/>
        </p:nvSpPr>
        <p:spPr>
          <a:xfrm>
            <a:off x="6284814" y="4298230"/>
            <a:ext cx="1440485" cy="626574"/>
          </a:xfrm>
          <a:prstGeom prst="flowChartMagneticDisk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mtClean="0">
                <a:solidFill>
                  <a:srgbClr val="FF0000"/>
                </a:solidFill>
              </a:rPr>
              <a:t>Règles</a:t>
            </a:r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005056" y="2995543"/>
            <a:ext cx="0" cy="1295103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540865" y="3021374"/>
            <a:ext cx="1843486" cy="1269272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4008102" y="4993901"/>
            <a:ext cx="2276712" cy="346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4008102" y="4488702"/>
            <a:ext cx="0" cy="493479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4610665" y="4500422"/>
            <a:ext cx="0" cy="493479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6" descr="ttps://upload.wikimedia.org/wikipedia/commons/2/27/Nuvola_apps_person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06" y="2163676"/>
            <a:ext cx="404583" cy="5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uvola apps laptop pcmci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1310" y="2304918"/>
            <a:ext cx="901119" cy="9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uvola apps kdmconfi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47" y="3077952"/>
            <a:ext cx="596668" cy="59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Lucida Sans Unicode" charset="0"/>
                <a:ea typeface="ＭＳ Ｐゴシック" charset="0"/>
                <a:cs typeface="ＭＳ Ｐゴシック" charset="0"/>
              </a:rPr>
              <a:t>Exemple : identifier les pays dans un contexte hétérogène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Curation des </a:t>
            </a:r>
            <a:br>
              <a:rPr lang="fr-FR" dirty="0" smtClean="0"/>
            </a:br>
            <a:r>
              <a:rPr lang="fr-FR" dirty="0" smtClean="0"/>
              <a:t>données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30726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2463800"/>
            <a:ext cx="397668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1954213"/>
            <a:ext cx="453072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32595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7018337" y="959645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7"/>
            <a:ext cx="8229600" cy="1084641"/>
          </a:xfrm>
        </p:spPr>
        <p:txBody>
          <a:bodyPr>
            <a:normAutofit/>
          </a:bodyPr>
          <a:lstStyle/>
          <a:p>
            <a:r>
              <a:rPr lang="fr-FR" dirty="0">
                <a:latin typeface="Lucida Sans Unicode" charset="0"/>
                <a:ea typeface="ＭＳ Ｐゴシック" charset="0"/>
                <a:cs typeface="ＭＳ Ｐゴシック" charset="0"/>
              </a:rPr>
              <a:t>Codes ISO (exemple Pascal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Vers le web sémantique (via Wikipédia/</a:t>
            </a:r>
            <a:r>
              <a:rPr lang="fr-FR" dirty="0" err="1" smtClean="0">
                <a:latin typeface="Lucida Sans Unicode" charset="0"/>
                <a:ea typeface="ＭＳ Ｐゴシック" charset="0"/>
                <a:cs typeface="ＭＳ Ｐゴシック" charset="0"/>
              </a:rPr>
              <a:t>WikiData</a:t>
            </a:r>
            <a:r>
              <a:rPr lang="fr-FR" dirty="0" smtClean="0">
                <a:latin typeface="Lucida Sans Unicode" charset="0"/>
                <a:ea typeface="ＭＳ Ｐゴシック" charset="0"/>
                <a:cs typeface="ＭＳ Ｐゴシック" charset="0"/>
              </a:rPr>
              <a:t>)</a:t>
            </a:r>
            <a:endParaRPr lang="fr-FR" dirty="0"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données - pays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31751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778"/>
            <a:ext cx="54102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31" y="2882504"/>
            <a:ext cx="461168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1501255" y="4844956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4987119" y="4423479"/>
            <a:ext cx="846161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449405" y="5862717"/>
            <a:ext cx="605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Page récupérée de Wikipédia sur </a:t>
            </a:r>
            <a:r>
              <a:rPr lang="fr-FR" dirty="0" err="1" smtClean="0"/>
              <a:t>Wicri</a:t>
            </a:r>
            <a:r>
              <a:rPr lang="fr-FR" dirty="0" smtClean="0"/>
              <a:t>/Métadonnées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7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contenu 1"/>
          <p:cNvSpPr>
            <a:spLocks noGrp="1"/>
          </p:cNvSpPr>
          <p:nvPr>
            <p:ph idx="1"/>
          </p:nvPr>
        </p:nvSpPr>
        <p:spPr>
          <a:xfrm>
            <a:off x="298450" y="1417638"/>
            <a:ext cx="3113088" cy="854075"/>
          </a:xfrm>
        </p:spPr>
        <p:txBody>
          <a:bodyPr/>
          <a:lstStyle/>
          <a:p>
            <a:pPr marL="107950" indent="0">
              <a:buFont typeface="Wingdings 3" charset="0"/>
              <a:buNone/>
            </a:pPr>
            <a:r>
              <a:rPr lang="fr-FR" sz="1800">
                <a:latin typeface="Lucida Sans Unicode" charset="0"/>
                <a:ea typeface="ＭＳ Ｐゴシック" charset="0"/>
                <a:cs typeface="ＭＳ Ｐゴシック" charset="0"/>
              </a:rPr>
              <a:t>Adresses postales (Springer, PubMed)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pays - Adresses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8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061"/>
            <a:ext cx="711835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1528551" y="4612802"/>
            <a:ext cx="2224584" cy="7369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774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307" y="3246769"/>
            <a:ext cx="48545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27223" y="5939672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Page collective (mutualisée) sur </a:t>
            </a:r>
            <a:r>
              <a:rPr lang="fr-FR" dirty="0" err="1" smtClean="0"/>
              <a:t>Wicri</a:t>
            </a:r>
            <a:r>
              <a:rPr lang="fr-FR" dirty="0" smtClean="0"/>
              <a:t>/Métadonnées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2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Curation </a:t>
            </a:r>
            <a:br>
              <a:rPr lang="fr-FR" dirty="0" smtClean="0"/>
            </a:br>
            <a:r>
              <a:rPr lang="fr-FR" dirty="0" smtClean="0"/>
              <a:t>des régions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379913" y="6424504"/>
            <a:ext cx="23510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3379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786363"/>
            <a:ext cx="37814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402778"/>
            <a:ext cx="33274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88107" y="5622878"/>
            <a:ext cx="684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Ces types de carte sont visibles sur tous types de serveurs</a:t>
            </a:r>
            <a:endParaRPr lang="fr-FR" dirty="0"/>
          </a:p>
        </p:txBody>
      </p:sp>
      <p:pic>
        <p:nvPicPr>
          <p:cNvPr id="7" name="Imag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14064"/>
            <a:ext cx="36004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/>
          <p:cNvCxnSpPr/>
          <p:nvPr/>
        </p:nvCxnSpPr>
        <p:spPr>
          <a:xfrm flipV="1">
            <a:off x="7661803" y="761207"/>
            <a:ext cx="0" cy="581025"/>
          </a:xfrm>
          <a:prstGeom prst="straightConnector1">
            <a:avLst/>
          </a:prstGeom>
          <a:ln w="127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4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Curation régions /codes postaux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3482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7" y="1468438"/>
            <a:ext cx="69596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3697288"/>
            <a:ext cx="48895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7200" y="118168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 </a:t>
            </a:r>
            <a:r>
              <a:rPr lang="fr-FR" dirty="0" err="1" smtClean="0"/>
              <a:t>Wicri</a:t>
            </a:r>
            <a:r>
              <a:rPr lang="fr-FR" dirty="0" smtClean="0"/>
              <a:t>/Allemagne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87791" y="5486400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 la machine</a:t>
            </a:r>
          </a:p>
          <a:p>
            <a:r>
              <a:rPr lang="fr-FR" dirty="0" smtClean="0"/>
              <a:t>D’exploration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Curation des universités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3584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938"/>
            <a:ext cx="91440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l’excellence de votre attention !</a:t>
            </a:r>
          </a:p>
          <a:p>
            <a:endParaRPr lang="fr-FR" dirty="0"/>
          </a:p>
          <a:p>
            <a:r>
              <a:rPr lang="fr-FR" dirty="0" smtClean="0"/>
              <a:t>Pour l’excellence de vos questions…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5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rgbClr val="00B0F0"/>
              </a:gs>
              <a:gs pos="61000">
                <a:srgbClr val="92D050"/>
              </a:gs>
              <a:gs pos="100000">
                <a:srgbClr val="FFFF00"/>
              </a:gs>
            </a:gsLst>
            <a:lin ang="16200000" scaled="0"/>
          </a:gradFill>
        </p:spPr>
        <p:txBody>
          <a:bodyPr>
            <a:normAutofit fontScale="92500" lnSpcReduction="10000"/>
          </a:bodyPr>
          <a:lstStyle/>
          <a:p>
            <a:r>
              <a:rPr lang="fr-FR" dirty="0"/>
              <a:t>Un article de </a:t>
            </a:r>
            <a:r>
              <a:rPr lang="fr-FR" dirty="0" smtClean="0"/>
              <a:t>Tim </a:t>
            </a:r>
            <a:r>
              <a:rPr lang="fr-FR" dirty="0" err="1" smtClean="0"/>
              <a:t>Berners</a:t>
            </a:r>
            <a:r>
              <a:rPr lang="fr-FR" dirty="0"/>
              <a:t>-</a:t>
            </a:r>
            <a:r>
              <a:rPr lang="fr-FR" dirty="0" smtClean="0"/>
              <a:t>Lee </a:t>
            </a:r>
            <a:r>
              <a:rPr lang="fr-FR" dirty="0"/>
              <a:t>sur </a:t>
            </a:r>
            <a:r>
              <a:rPr lang="fr-FR" dirty="0" smtClean="0"/>
              <a:t>le web sémantique </a:t>
            </a:r>
            <a:r>
              <a:rPr lang="fr-FR" dirty="0"/>
              <a:t>?</a:t>
            </a:r>
          </a:p>
          <a:p>
            <a:r>
              <a:rPr lang="fr-FR" dirty="0"/>
              <a:t>Quelle est la plus ancienne référence à l’hypertexte ?</a:t>
            </a:r>
          </a:p>
          <a:p>
            <a:r>
              <a:rPr lang="fr-FR" dirty="0"/>
              <a:t>Quelle est l’œuvre de Mozart la plus citée ?</a:t>
            </a:r>
          </a:p>
          <a:p>
            <a:r>
              <a:rPr lang="fr-FR" dirty="0"/>
              <a:t>Concernant le Kazakhstan :</a:t>
            </a:r>
          </a:p>
          <a:p>
            <a:pPr lvl="1"/>
            <a:r>
              <a:rPr lang="fr-FR" dirty="0"/>
              <a:t>Quelles sont les principales coopérations entre la Lorraine et le Kazakhstan ?</a:t>
            </a:r>
          </a:p>
          <a:p>
            <a:pPr lvl="1"/>
            <a:r>
              <a:rPr lang="fr-FR" dirty="0"/>
              <a:t>Avec quels laboratoires internationaux l’Université de Lorraine peut-elle s’allier pour coopérer avec ce pays ?</a:t>
            </a:r>
          </a:p>
          <a:p>
            <a:r>
              <a:rPr lang="fr-FR" dirty="0"/>
              <a:t>Quels sont les poissons encore sauvages qui peuvent être domestiqués ?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B0F0"/>
              </a:gs>
              <a:gs pos="66000">
                <a:srgbClr val="FFFF00"/>
              </a:gs>
              <a:gs pos="100000">
                <a:srgbClr val="FFFF00"/>
              </a:gs>
            </a:gsLst>
            <a:lin ang="16200000" scaled="0"/>
          </a:gradFill>
        </p:spPr>
        <p:txBody>
          <a:bodyPr>
            <a:normAutofit fontScale="90000"/>
          </a:bodyPr>
          <a:lstStyle/>
          <a:p>
            <a:r>
              <a:rPr lang="fr-FR" dirty="0"/>
              <a:t>Recherche d’information - vs -Exploration des connaissances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7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2063920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>
                <a:latin typeface="Lucida Sans Unicode" charset="0"/>
                <a:ea typeface="ＭＳ Ｐゴシック" charset="0"/>
              </a:rPr>
              <a:t>Résultat d’une démarche 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</a:rPr>
              <a:t>ou phase intermédiaire</a:t>
            </a:r>
          </a:p>
          <a:p>
            <a:r>
              <a:rPr lang="fr-FR" dirty="0" smtClean="0">
                <a:latin typeface="Lucida Sans Unicode" charset="0"/>
                <a:ea typeface="ＭＳ Ｐゴシック" charset="0"/>
              </a:rPr>
              <a:t>Scientifique ou culturelle,</a:t>
            </a:r>
          </a:p>
          <a:p>
            <a:r>
              <a:rPr lang="fr-FR" dirty="0" err="1" smtClean="0">
                <a:latin typeface="Lucida Sans Unicode" charset="0"/>
                <a:ea typeface="ＭＳ Ｐゴシック" charset="0"/>
              </a:rPr>
              <a:t>Editorialisée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, </a:t>
            </a:r>
            <a:r>
              <a:rPr lang="fr-FR" dirty="0">
                <a:latin typeface="Lucida Sans Unicode" charset="0"/>
                <a:ea typeface="ＭＳ Ｐゴシック" charset="0"/>
              </a:rPr>
              <a:t>en mode 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collaboratif et 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hypertexte</a:t>
            </a:r>
          </a:p>
          <a:p>
            <a:r>
              <a:rPr lang="fr-FR" dirty="0" smtClean="0">
                <a:latin typeface="Lucida Sans Unicode" charset="0"/>
                <a:ea typeface="ＭＳ Ｐゴシック" charset="0"/>
              </a:rPr>
              <a:t>Conception incrémentale (modèles)</a:t>
            </a:r>
            <a:endParaRPr lang="fr-FR" dirty="0" smtClean="0">
              <a:latin typeface="Lucida Sans Unicode" charset="0"/>
              <a:ea typeface="ＭＳ Ｐゴシック" charset="0"/>
            </a:endParaRPr>
          </a:p>
          <a:p>
            <a:r>
              <a:rPr lang="fr-FR" dirty="0" err="1" smtClean="0">
                <a:latin typeface="Lucida Sans Unicode" charset="0"/>
                <a:ea typeface="ＭＳ Ｐゴシック" charset="0"/>
              </a:rPr>
              <a:t>MediaWiki</a:t>
            </a:r>
            <a:r>
              <a:rPr lang="fr-FR" dirty="0" smtClean="0">
                <a:latin typeface="Lucida Sans Unicode" charset="0"/>
                <a:ea typeface="ＭＳ Ｐゴシック" charset="0"/>
              </a:rPr>
              <a:t> : moteur de Wikipédia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</a:rPr>
              <a:t>L’excellence du texte scientifique hypertexte</a:t>
            </a:r>
          </a:p>
          <a:p>
            <a:pPr lvl="1"/>
            <a:r>
              <a:rPr lang="fr-FR" dirty="0" smtClean="0">
                <a:latin typeface="Lucida Sans Unicode" charset="0"/>
                <a:ea typeface="ＭＳ Ｐゴシック" charset="0"/>
              </a:rPr>
              <a:t>Une infrastructure de coopération (ex Wikipédia)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71500" y="193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latin typeface="Lucida Sans Unicode" charset="0"/>
                <a:ea typeface="ＭＳ Ｐゴシック" charset="0"/>
              </a:rPr>
              <a:t>Objectif des recherches sur corpus</a:t>
            </a:r>
            <a:br>
              <a:rPr lang="fr-FR" dirty="0" smtClean="0">
                <a:latin typeface="Lucida Sans Unicode" charset="0"/>
                <a:ea typeface="ＭＳ Ｐゴシック" charset="0"/>
              </a:rPr>
            </a:br>
            <a:r>
              <a:rPr lang="fr-FR" dirty="0" smtClean="0">
                <a:latin typeface="Lucida Sans Unicode" charset="0"/>
                <a:ea typeface="ＭＳ Ｐゴシック" charset="0"/>
              </a:rPr>
              <a:t>Construire </a:t>
            </a:r>
            <a:r>
              <a:rPr lang="fr-FR" dirty="0">
                <a:latin typeface="Lucida Sans Unicode" charset="0"/>
                <a:ea typeface="ＭＳ Ｐゴシック" charset="0"/>
              </a:rPr>
              <a:t>de la connaissance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90132"/>
            <a:ext cx="3721100" cy="1473200"/>
          </a:xfrm>
          <a:prstGeom prst="rect">
            <a:avLst/>
          </a:prstGeom>
        </p:spPr>
      </p:pic>
      <p:sp>
        <p:nvSpPr>
          <p:cNvPr id="7" name="AutoShape 6" descr="ignette pour la version du 21 février 2016 à 15:29"/>
          <p:cNvSpPr>
            <a:spLocks noChangeAspect="1" noChangeArrowheads="1"/>
          </p:cNvSpPr>
          <p:nvPr/>
        </p:nvSpPr>
        <p:spPr bwMode="auto">
          <a:xfrm>
            <a:off x="0" y="0"/>
            <a:ext cx="11430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8" descr="ttp://ticri.univ-lorraine.fr/wicri.pool/images//thumb/1/11/%d0%9c%d0%be%d1%86%d0%b0%d1%80%d1%82_%d0%b8_%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26732"/>
            <a:ext cx="1801106" cy="1192332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5116755" y="4358891"/>
            <a:ext cx="1517650" cy="1808881"/>
            <a:chOff x="197678" y="3524477"/>
            <a:chExt cx="1517650" cy="1808881"/>
          </a:xfrm>
        </p:grpSpPr>
        <p:sp>
          <p:nvSpPr>
            <p:cNvPr id="16" name="Rectangle à coins arrondis 15"/>
            <p:cNvSpPr/>
            <p:nvPr/>
          </p:nvSpPr>
          <p:spPr>
            <a:xfrm rot="10800000">
              <a:off x="197678" y="3524477"/>
              <a:ext cx="1517650" cy="1808881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64169" y="4418958"/>
              <a:ext cx="1846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2400" i="1" dirty="0">
                <a:solidFill>
                  <a:srgbClr val="000090"/>
                </a:solidFill>
              </a:endParaRPr>
            </a:p>
          </p:txBody>
        </p:sp>
        <p:grpSp>
          <p:nvGrpSpPr>
            <p:cNvPr id="19" name="Grouper 91"/>
            <p:cNvGrpSpPr/>
            <p:nvPr/>
          </p:nvGrpSpPr>
          <p:grpSpPr>
            <a:xfrm>
              <a:off x="348877" y="4871471"/>
              <a:ext cx="1215250" cy="388066"/>
              <a:chOff x="7010400" y="5257800"/>
              <a:chExt cx="1215250" cy="388066"/>
            </a:xfrm>
          </p:grpSpPr>
          <p:grpSp>
            <p:nvGrpSpPr>
              <p:cNvPr id="22" name="Grouper 22"/>
              <p:cNvGrpSpPr>
                <a:grpSpLocks noChangeAspect="1"/>
              </p:cNvGrpSpPr>
              <p:nvPr/>
            </p:nvGrpSpPr>
            <p:grpSpPr>
              <a:xfrm>
                <a:off x="7010400" y="5257800"/>
                <a:ext cx="319783" cy="388066"/>
                <a:chOff x="2750691" y="3200400"/>
                <a:chExt cx="689647" cy="836901"/>
              </a:xfrm>
            </p:grpSpPr>
            <p:sp>
              <p:nvSpPr>
                <p:cNvPr id="24" name="Ellipse 23"/>
                <p:cNvSpPr/>
                <p:nvPr/>
              </p:nvSpPr>
              <p:spPr>
                <a:xfrm>
                  <a:off x="2750691" y="3312031"/>
                  <a:ext cx="689647" cy="613638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pic>
              <p:nvPicPr>
                <p:cNvPr id="25" name="Image 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4230" y="3200400"/>
                  <a:ext cx="602569" cy="836901"/>
                </a:xfrm>
                <a:prstGeom prst="rect">
                  <a:avLst/>
                </a:prstGeom>
              </p:spPr>
            </p:pic>
          </p:grpSp>
          <p:sp>
            <p:nvSpPr>
              <p:cNvPr id="23" name="ZoneTexte 22"/>
              <p:cNvSpPr txBox="1"/>
              <p:nvPr/>
            </p:nvSpPr>
            <p:spPr>
              <a:xfrm>
                <a:off x="7903126" y="5295513"/>
                <a:ext cx="3225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cs typeface="Courier"/>
                  </a:rPr>
                  <a:t>fr</a:t>
                </a:r>
                <a:endParaRPr lang="fr-FR" sz="1600" b="1" dirty="0">
                  <a:cs typeface="Courier"/>
                </a:endParaRPr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>
              <a:off x="601277" y="3576071"/>
              <a:ext cx="675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/>
                <a:t>CIDE</a:t>
              </a:r>
              <a:endParaRPr lang="fr-FR" sz="2000" b="1" dirty="0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333" y="3962400"/>
              <a:ext cx="884130" cy="959606"/>
            </a:xfrm>
            <a:prstGeom prst="rect">
              <a:avLst/>
            </a:prstGeom>
          </p:spPr>
        </p:pic>
      </p:grpSp>
      <p:sp>
        <p:nvSpPr>
          <p:cNvPr id="14" name="Parchemin horizontal 13"/>
          <p:cNvSpPr/>
          <p:nvPr/>
        </p:nvSpPr>
        <p:spPr>
          <a:xfrm>
            <a:off x="6496368" y="4209253"/>
            <a:ext cx="1409555" cy="7366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actes</a:t>
            </a:r>
            <a:endParaRPr lang="fr-FR" dirty="0"/>
          </a:p>
        </p:txBody>
      </p:sp>
      <p:sp>
        <p:nvSpPr>
          <p:cNvPr id="26" name="Parchemin horizontal 25"/>
          <p:cNvSpPr/>
          <p:nvPr/>
        </p:nvSpPr>
        <p:spPr>
          <a:xfrm>
            <a:off x="6522640" y="4976511"/>
            <a:ext cx="1409555" cy="7366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blog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3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Structurer la connaissance</a:t>
            </a:r>
            <a:br>
              <a:rPr lang="fr-FR" dirty="0" smtClean="0"/>
            </a:br>
            <a:r>
              <a:rPr lang="fr-FR" dirty="0" smtClean="0"/>
              <a:t>et les règles de curation…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2" y="1458449"/>
            <a:ext cx="5060197" cy="130186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2732" y="2859937"/>
            <a:ext cx="512512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sur un livret de </a:t>
            </a:r>
            <a:endParaRPr lang="fr-FR" sz="14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b="1" dirty="0">
                <a:latin typeface="Courier" charset="0"/>
                <a:ea typeface="Courier" charset="0"/>
                <a:cs typeface="Courier" charset="0"/>
              </a:rPr>
              <a:t>::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Lorenzo da Ponte]].</a:t>
            </a:r>
          </a:p>
        </p:txBody>
      </p:sp>
      <p:sp>
        <p:nvSpPr>
          <p:cNvPr id="12" name="Arc 11"/>
          <p:cNvSpPr/>
          <p:nvPr/>
        </p:nvSpPr>
        <p:spPr>
          <a:xfrm>
            <a:off x="3254644" y="1720311"/>
            <a:ext cx="4262034" cy="3316637"/>
          </a:xfrm>
          <a:prstGeom prst="arc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-180" r="18657"/>
          <a:stretch/>
        </p:blipFill>
        <p:spPr>
          <a:xfrm>
            <a:off x="3996154" y="4896575"/>
            <a:ext cx="4955302" cy="115551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687080" y="6081455"/>
            <a:ext cx="533992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{{#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ask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:[[</a:t>
            </a:r>
            <a:r>
              <a:rPr lang="fr-FR" sz="1400" b="1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a pour auteur de livret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::{{PAGENAME</a:t>
            </a:r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}}]]</a:t>
            </a:r>
          </a:p>
          <a:p>
            <a:r>
              <a:rPr lang="fr-FR" sz="1400" dirty="0" smtClean="0">
                <a:latin typeface="Courier" charset="0"/>
                <a:ea typeface="Courier" charset="0"/>
                <a:cs typeface="Courier" charset="0"/>
              </a:rPr>
              <a:t>| 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format=</a:t>
            </a:r>
            <a:r>
              <a:rPr lang="fr-FR" sz="1400" dirty="0" err="1">
                <a:latin typeface="Courier" charset="0"/>
                <a:ea typeface="Courier" charset="0"/>
                <a:cs typeface="Courier" charset="0"/>
              </a:rPr>
              <a:t>ul</a:t>
            </a:r>
            <a:r>
              <a:rPr lang="fr-FR" sz="1400" dirty="0">
                <a:latin typeface="Courier" charset="0"/>
                <a:ea typeface="Courier" charset="0"/>
                <a:cs typeface="Courier" charset="0"/>
              </a:rPr>
              <a:t>| ?A pour compositeur=compositeur :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098" y="3400505"/>
            <a:ext cx="2594675" cy="145776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858360" y="2138765"/>
            <a:ext cx="2723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 pour auteur de livret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62732" y="4129385"/>
            <a:ext cx="2959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Semantic MediaWiki </a:t>
            </a:r>
            <a:r>
              <a:rPr lang="fr-FR" dirty="0" smtClean="0"/>
              <a:t>:</a:t>
            </a:r>
          </a:p>
          <a:p>
            <a:r>
              <a:rPr lang="fr-FR" dirty="0" smtClean="0"/>
              <a:t>L’excellence dans la </a:t>
            </a:r>
          </a:p>
          <a:p>
            <a:r>
              <a:rPr lang="fr-FR" dirty="0" smtClean="0"/>
              <a:t>construction sémantique</a:t>
            </a:r>
          </a:p>
          <a:p>
            <a:r>
              <a:rPr lang="fr-FR" dirty="0" smtClean="0"/>
              <a:t>Dans une approche RDF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98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fr-FR" dirty="0" smtClean="0"/>
              <a:t>Lire, écrire, rédiger, explorer dans l’interdisciplinarité</a:t>
            </a:r>
            <a:endParaRPr lang="fr-FR" dirty="0"/>
          </a:p>
        </p:txBody>
      </p:sp>
      <p:sp>
        <p:nvSpPr>
          <p:cNvPr id="21507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000" smtClean="0">
                <a:latin typeface="Lucida Sans Unicode" charset="0"/>
              </a:rPr>
              <a:t>CARIST Nancy 2017</a:t>
            </a:r>
            <a:endParaRPr lang="fr-FR" sz="1000">
              <a:latin typeface="Lucida Sans Unicode" charset="0"/>
            </a:endParaRPr>
          </a:p>
        </p:txBody>
      </p:sp>
      <p:pic>
        <p:nvPicPr>
          <p:cNvPr id="21509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854779"/>
            <a:ext cx="55086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ZoneTexte 7"/>
          <p:cNvSpPr txBox="1">
            <a:spLocks noChangeArrowheads="1"/>
          </p:cNvSpPr>
          <p:nvPr/>
        </p:nvSpPr>
        <p:spPr bwMode="auto">
          <a:xfrm>
            <a:off x="1426002" y="2157319"/>
            <a:ext cx="123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smtClean="0"/>
              <a:t>de </a:t>
            </a:r>
            <a:r>
              <a:rPr lang="fr-FR" sz="1800" dirty="0"/>
              <a:t>service</a:t>
            </a:r>
          </a:p>
        </p:txBody>
      </p:sp>
      <p:sp>
        <p:nvSpPr>
          <p:cNvPr id="21511" name="ZoneTexte 8"/>
          <p:cNvSpPr txBox="1">
            <a:spLocks noChangeArrowheads="1"/>
          </p:cNvSpPr>
          <p:nvPr/>
        </p:nvSpPr>
        <p:spPr bwMode="auto">
          <a:xfrm>
            <a:off x="1262267" y="2672933"/>
            <a:ext cx="1505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smtClean="0"/>
              <a:t> </a:t>
            </a:r>
            <a:r>
              <a:rPr lang="fr-FR" sz="1800"/>
              <a:t>thématiques</a:t>
            </a:r>
          </a:p>
        </p:txBody>
      </p:sp>
      <p:sp>
        <p:nvSpPr>
          <p:cNvPr id="21512" name="ZoneTexte 9"/>
          <p:cNvSpPr txBox="1">
            <a:spLocks noChangeArrowheads="1"/>
          </p:cNvSpPr>
          <p:nvPr/>
        </p:nvSpPr>
        <p:spPr bwMode="auto">
          <a:xfrm>
            <a:off x="1381924" y="3320117"/>
            <a:ext cx="1197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smtClean="0"/>
              <a:t>régionaux</a:t>
            </a:r>
            <a:endParaRPr lang="fr-FR" sz="1800"/>
          </a:p>
        </p:txBody>
      </p:sp>
      <p:sp>
        <p:nvSpPr>
          <p:cNvPr id="11" name="Ellipse 10"/>
          <p:cNvSpPr/>
          <p:nvPr/>
        </p:nvSpPr>
        <p:spPr>
          <a:xfrm>
            <a:off x="2579688" y="3152775"/>
            <a:ext cx="6067425" cy="963613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59288" y="192563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83288" y="193198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560763" y="1931988"/>
            <a:ext cx="1017587" cy="585787"/>
          </a:xfrm>
          <a:prstGeom prst="ellips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7000875" y="1931988"/>
            <a:ext cx="1463675" cy="585787"/>
          </a:xfrm>
          <a:prstGeom prst="ellipse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732088" y="2386013"/>
            <a:ext cx="6067425" cy="766762"/>
          </a:xfrm>
          <a:prstGeom prst="ellipse">
            <a:avLst/>
          </a:prstGeom>
          <a:noFill/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519" name="ZoneTexte 17"/>
          <p:cNvSpPr txBox="1">
            <a:spLocks noChangeArrowheads="1"/>
          </p:cNvSpPr>
          <p:nvPr/>
        </p:nvSpPr>
        <p:spPr bwMode="auto">
          <a:xfrm>
            <a:off x="457200" y="4369427"/>
            <a:ext cx="4711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smtClean="0"/>
              <a:t>Wikis institutionnels plus ou moins </a:t>
            </a:r>
            <a:r>
              <a:rPr lang="fr-FR" sz="1800" dirty="0" smtClean="0"/>
              <a:t>associés </a:t>
            </a:r>
            <a:endParaRPr lang="fr-FR" sz="1800" dirty="0"/>
          </a:p>
        </p:txBody>
      </p:sp>
      <p:pic>
        <p:nvPicPr>
          <p:cNvPr id="21522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4162720"/>
            <a:ext cx="6524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7199" y="5140036"/>
            <a:ext cx="834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Sur les wikis communs, on peut travailler dans plusieurs thématiques  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249" y="930113"/>
            <a:ext cx="1096925" cy="82568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2951" y="1644929"/>
            <a:ext cx="2520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Wikis communs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6005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Wicri : des centaines d’expérimentations </a:t>
            </a:r>
          </a:p>
          <a:p>
            <a:pPr lvl="1"/>
            <a:r>
              <a:rPr lang="fr-FR" dirty="0" smtClean="0"/>
              <a:t>dans 14 thématiques,</a:t>
            </a:r>
          </a:p>
          <a:p>
            <a:pPr lvl="1"/>
            <a:r>
              <a:rPr lang="fr-FR" dirty="0" smtClean="0"/>
              <a:t>sous 16 points de vue géographiques,</a:t>
            </a:r>
          </a:p>
          <a:p>
            <a:pPr lvl="1"/>
            <a:r>
              <a:rPr lang="fr-FR" dirty="0" smtClean="0"/>
              <a:t>10.000 pages de contenu</a:t>
            </a:r>
          </a:p>
          <a:p>
            <a:pPr lvl="1"/>
            <a:r>
              <a:rPr lang="fr-FR" dirty="0" smtClean="0"/>
              <a:t>80.000 pages de métadonnées</a:t>
            </a:r>
          </a:p>
          <a:p>
            <a:pPr lvl="1"/>
            <a:r>
              <a:rPr lang="fr-FR" dirty="0" smtClean="0"/>
              <a:t>300.000 interventions, 30.000.000 visites…</a:t>
            </a:r>
          </a:p>
          <a:p>
            <a:r>
              <a:rPr lang="fr-FR" dirty="0" smtClean="0"/>
              <a:t>Exemples d’interactions sur le wiki CIDE :</a:t>
            </a:r>
          </a:p>
          <a:p>
            <a:pPr lvl="1"/>
            <a:r>
              <a:rPr lang="fr-FR" dirty="0" smtClean="0"/>
              <a:t>Les actes des conférences en texte intégral</a:t>
            </a:r>
          </a:p>
          <a:p>
            <a:pPr lvl="2"/>
            <a:r>
              <a:rPr lang="fr-FR" dirty="0" smtClean="0"/>
              <a:t>=&gt; mise en perspective de cette communauté par rapport à l’activité internationale</a:t>
            </a:r>
          </a:p>
          <a:p>
            <a:pPr lvl="1"/>
            <a:r>
              <a:rPr lang="fr-FR" dirty="0" smtClean="0"/>
              <a:t>Les comités, auteurs en relations sémantiques</a:t>
            </a:r>
          </a:p>
          <a:p>
            <a:pPr lvl="2"/>
            <a:r>
              <a:rPr lang="fr-FR" dirty="0" smtClean="0"/>
              <a:t>=&gt; règles de curation pour les serveurs d’exploration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réseau Wicri : mutualisation des applications et thématiques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4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17092" y="155074"/>
            <a:ext cx="8229600" cy="1143000"/>
          </a:xfrm>
        </p:spPr>
        <p:txBody>
          <a:bodyPr>
            <a:noAutofit/>
          </a:bodyPr>
          <a:lstStyle/>
          <a:p>
            <a:r>
              <a:rPr lang="fr-FR" sz="2400" dirty="0" smtClean="0"/>
              <a:t>Plateformes de curation et d’exploration</a:t>
            </a:r>
            <a:br>
              <a:rPr lang="fr-FR" sz="2400" dirty="0" smtClean="0"/>
            </a:br>
            <a:r>
              <a:rPr lang="fr-FR" sz="2400" dirty="0" smtClean="0"/>
              <a:t>ISTEX, Pascal/Francis, Hal, </a:t>
            </a:r>
            <a:r>
              <a:rPr lang="fr-FR" sz="2400" dirty="0" err="1" smtClean="0"/>
              <a:t>PubMed</a:t>
            </a:r>
            <a:r>
              <a:rPr lang="fr-FR" sz="2400" dirty="0"/>
              <a:t>,</a:t>
            </a:r>
            <a:r>
              <a:rPr lang="fr-FR" sz="2400" dirty="0" smtClean="0"/>
              <a:t> </a:t>
            </a:r>
            <a:r>
              <a:rPr lang="fr-FR" sz="2400" dirty="0" err="1" smtClean="0"/>
              <a:t>PubMed</a:t>
            </a:r>
            <a:r>
              <a:rPr lang="fr-FR" sz="2400" dirty="0" smtClean="0"/>
              <a:t> Central</a:t>
            </a:r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CARIST Nancy 2017</a:t>
            </a:r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1" y="1634531"/>
            <a:ext cx="7272997" cy="3960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417638"/>
            <a:ext cx="8551718" cy="46551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916" y="3518675"/>
            <a:ext cx="3285686" cy="7259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409" y="2437788"/>
            <a:ext cx="2948420" cy="7068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81" y="1684679"/>
            <a:ext cx="1905866" cy="4657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41" y="3532793"/>
            <a:ext cx="1759960" cy="4248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6747" y="4014406"/>
            <a:ext cx="1851746" cy="1948763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2211409" y="2150462"/>
            <a:ext cx="516947" cy="2873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211409" y="3144600"/>
            <a:ext cx="516947" cy="37407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242956" y="2915567"/>
            <a:ext cx="914400" cy="5299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4962402" y="4014406"/>
            <a:ext cx="600514" cy="21041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4962402" y="4224821"/>
            <a:ext cx="600514" cy="5299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962402" y="4328731"/>
            <a:ext cx="810491" cy="9144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4962401" y="4297295"/>
            <a:ext cx="1091046" cy="133029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-5654" y="4572000"/>
            <a:ext cx="1665390" cy="6711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Flux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678796" y="4345804"/>
            <a:ext cx="1224042" cy="440127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5053448" y="1307127"/>
            <a:ext cx="2850348" cy="946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Étapes de curation</a:t>
            </a:r>
          </a:p>
        </p:txBody>
      </p:sp>
      <p:sp>
        <p:nvSpPr>
          <p:cNvPr id="24" name="Ellipse 23"/>
          <p:cNvSpPr/>
          <p:nvPr/>
        </p:nvSpPr>
        <p:spPr>
          <a:xfrm>
            <a:off x="6648008" y="5398852"/>
            <a:ext cx="2412864" cy="946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Exploration</a:t>
            </a:r>
          </a:p>
          <a:p>
            <a:pPr algn="ctr"/>
            <a:r>
              <a:rPr lang="fr-FR" dirty="0" smtClean="0"/>
              <a:t>Server</a:t>
            </a:r>
            <a:endParaRPr lang="fr-FR" dirty="0"/>
          </a:p>
        </p:txBody>
      </p:sp>
      <p:cxnSp>
        <p:nvCxnSpPr>
          <p:cNvPr id="25" name="Connecteur droit avec flèche 24"/>
          <p:cNvCxnSpPr>
            <a:stCxn id="24" idx="0"/>
          </p:cNvCxnSpPr>
          <p:nvPr/>
        </p:nvCxnSpPr>
        <p:spPr>
          <a:xfrm flipV="1">
            <a:off x="7854440" y="4354701"/>
            <a:ext cx="502781" cy="104415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" idx="6"/>
          </p:cNvCxnSpPr>
          <p:nvPr/>
        </p:nvCxnSpPr>
        <p:spPr>
          <a:xfrm flipV="1">
            <a:off x="1659736" y="4784740"/>
            <a:ext cx="1137034" cy="122826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6731000" y="2273149"/>
            <a:ext cx="113151" cy="128030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4137834" y="1849094"/>
            <a:ext cx="982441" cy="60167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7124871" y="2253302"/>
            <a:ext cx="463959" cy="130015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5009322" y="2145144"/>
            <a:ext cx="787897" cy="49816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/>
          <p:cNvSpPr/>
          <p:nvPr/>
        </p:nvSpPr>
        <p:spPr>
          <a:xfrm>
            <a:off x="146746" y="2573867"/>
            <a:ext cx="1665390" cy="6711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Corpus</a:t>
            </a:r>
            <a:endParaRPr lang="fr-FR" dirty="0"/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1174862" y="3239052"/>
            <a:ext cx="404967" cy="375846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980543" y="2078750"/>
            <a:ext cx="444341" cy="463808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rapèze 16"/>
          <p:cNvSpPr/>
          <p:nvPr/>
        </p:nvSpPr>
        <p:spPr>
          <a:xfrm>
            <a:off x="1112270" y="3535363"/>
            <a:ext cx="1981859" cy="446086"/>
          </a:xfrm>
          <a:prstGeom prst="trapezoi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Unix / C…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Un atelier flexible pour explorer des corpus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CARIST Nancy 2017</a:t>
            </a:r>
            <a:endParaRPr lang="fr-FR"/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4935538" y="2906713"/>
            <a:ext cx="1616075" cy="890587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8678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127500"/>
            <a:ext cx="36957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c 9"/>
          <p:cNvSpPr/>
          <p:nvPr/>
        </p:nvSpPr>
        <p:spPr bwMode="auto">
          <a:xfrm>
            <a:off x="5980113" y="3535363"/>
            <a:ext cx="1160462" cy="1212850"/>
          </a:xfrm>
          <a:prstGeom prst="arc">
            <a:avLst>
              <a:gd name="adj1" fmla="val 16200000"/>
              <a:gd name="adj2" fmla="val 202215"/>
            </a:avLst>
          </a:prstGeom>
          <a:ln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8680" name="Grouper 36"/>
          <p:cNvGrpSpPr>
            <a:grpSpLocks/>
          </p:cNvGrpSpPr>
          <p:nvPr/>
        </p:nvGrpSpPr>
        <p:grpSpPr bwMode="auto">
          <a:xfrm>
            <a:off x="5399088" y="1370013"/>
            <a:ext cx="1446212" cy="606425"/>
            <a:chOff x="4286250" y="538163"/>
            <a:chExt cx="1851025" cy="758825"/>
          </a:xfrm>
        </p:grpSpPr>
        <p:sp>
          <p:nvSpPr>
            <p:cNvPr id="40" name="Rectangle à coins arrondis 39"/>
            <p:cNvSpPr/>
            <p:nvPr/>
          </p:nvSpPr>
          <p:spPr bwMode="auto">
            <a:xfrm>
              <a:off x="4436608" y="691119"/>
              <a:ext cx="1700667" cy="60586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dirty="0"/>
            </a:p>
          </p:txBody>
        </p:sp>
        <p:sp>
          <p:nvSpPr>
            <p:cNvPr id="41" name="Rectangle à coins arrondis 40"/>
            <p:cNvSpPr/>
            <p:nvPr/>
          </p:nvSpPr>
          <p:spPr bwMode="auto">
            <a:xfrm>
              <a:off x="4286250" y="538163"/>
              <a:ext cx="1698636" cy="60586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400" dirty="0"/>
                <a:t>Données en libre accès</a:t>
              </a:r>
            </a:p>
          </p:txBody>
        </p:sp>
      </p:grpSp>
      <p:sp>
        <p:nvSpPr>
          <p:cNvPr id="12" name="Rectangle à coins arrondis 11"/>
          <p:cNvSpPr/>
          <p:nvPr/>
        </p:nvSpPr>
        <p:spPr bwMode="auto">
          <a:xfrm>
            <a:off x="3825875" y="1395413"/>
            <a:ext cx="1460500" cy="4540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1400" dirty="0"/>
              <a:t>Données commerciales</a:t>
            </a:r>
          </a:p>
        </p:txBody>
      </p:sp>
      <p:pic>
        <p:nvPicPr>
          <p:cNvPr id="28682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905000"/>
            <a:ext cx="1182687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/>
          <p:nvPr/>
        </p:nvCxnSpPr>
        <p:spPr bwMode="auto">
          <a:xfrm>
            <a:off x="4891088" y="2322513"/>
            <a:ext cx="577850" cy="595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 bwMode="auto">
          <a:xfrm flipH="1">
            <a:off x="5922963" y="2012950"/>
            <a:ext cx="279400" cy="893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 bwMode="auto">
          <a:xfrm flipH="1">
            <a:off x="6508750" y="2676525"/>
            <a:ext cx="660400" cy="48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686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88" y="3136902"/>
            <a:ext cx="1388591" cy="47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 bwMode="auto">
          <a:xfrm rot="5400000">
            <a:off x="5045869" y="3806031"/>
            <a:ext cx="368300" cy="350838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 bwMode="auto">
          <a:xfrm rot="5400000">
            <a:off x="5557838" y="3979862"/>
            <a:ext cx="368300" cy="3175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 bwMode="auto">
          <a:xfrm>
            <a:off x="5980113" y="3797300"/>
            <a:ext cx="423862" cy="368300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90" name="ZoneTexte 41"/>
          <p:cNvSpPr txBox="1">
            <a:spLocks noChangeArrowheads="1"/>
          </p:cNvSpPr>
          <p:nvPr/>
        </p:nvSpPr>
        <p:spPr bwMode="auto">
          <a:xfrm>
            <a:off x="6859588" y="3201988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0000"/>
                </a:solidFill>
              </a:rPr>
              <a:t>Curation</a:t>
            </a:r>
          </a:p>
        </p:txBody>
      </p:sp>
      <p:grpSp>
        <p:nvGrpSpPr>
          <p:cNvPr id="28692" name="Grouper 46"/>
          <p:cNvGrpSpPr>
            <a:grpSpLocks/>
          </p:cNvGrpSpPr>
          <p:nvPr/>
        </p:nvGrpSpPr>
        <p:grpSpPr bwMode="auto">
          <a:xfrm>
            <a:off x="3994150" y="5700713"/>
            <a:ext cx="3714750" cy="461962"/>
            <a:chOff x="2568238" y="4502150"/>
            <a:chExt cx="3714551" cy="461665"/>
          </a:xfrm>
        </p:grpSpPr>
        <p:sp>
          <p:nvSpPr>
            <p:cNvPr id="28698" name="ZoneTexte 42"/>
            <p:cNvSpPr txBox="1">
              <a:spLocks noChangeArrowheads="1"/>
            </p:cNvSpPr>
            <p:nvPr/>
          </p:nvSpPr>
          <p:spPr bwMode="auto">
            <a:xfrm>
              <a:off x="2568238" y="4502150"/>
              <a:ext cx="896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>
                  <a:solidFill>
                    <a:schemeClr val="accent1"/>
                  </a:solidFill>
                </a:rPr>
                <a:t>Wikis </a:t>
              </a:r>
            </a:p>
            <a:p>
              <a:pPr eaLnBrk="1" hangingPunct="1"/>
              <a:r>
                <a:rPr lang="fr-FR" sz="1200">
                  <a:solidFill>
                    <a:schemeClr val="accent1"/>
                  </a:solidFill>
                </a:rPr>
                <a:t>associés</a:t>
              </a:r>
            </a:p>
          </p:txBody>
        </p:sp>
        <p:sp>
          <p:nvSpPr>
            <p:cNvPr id="28699" name="ZoneTexte 42"/>
            <p:cNvSpPr txBox="1">
              <a:spLocks noChangeArrowheads="1"/>
            </p:cNvSpPr>
            <p:nvPr/>
          </p:nvSpPr>
          <p:spPr bwMode="auto">
            <a:xfrm>
              <a:off x="5165827" y="4502150"/>
              <a:ext cx="11169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fr-FR" sz="1200">
                  <a:solidFill>
                    <a:schemeClr val="accent1"/>
                  </a:solidFill>
                </a:rPr>
                <a:t>Wikis </a:t>
              </a:r>
            </a:p>
            <a:p>
              <a:pPr algn="r" eaLnBrk="1" hangingPunct="1"/>
              <a:r>
                <a:rPr lang="fr-FR" sz="1200">
                  <a:solidFill>
                    <a:schemeClr val="accent1"/>
                  </a:solidFill>
                </a:rPr>
                <a:t>institution</a:t>
              </a:r>
            </a:p>
          </p:txBody>
        </p:sp>
        <p:grpSp>
          <p:nvGrpSpPr>
            <p:cNvPr id="28700" name="Grouper 45"/>
            <p:cNvGrpSpPr>
              <a:grpSpLocks/>
            </p:cNvGrpSpPr>
            <p:nvPr/>
          </p:nvGrpSpPr>
          <p:grpSpPr bwMode="auto">
            <a:xfrm>
              <a:off x="3336555" y="4502150"/>
              <a:ext cx="2089150" cy="461665"/>
              <a:chOff x="3409827" y="4502150"/>
              <a:chExt cx="2089150" cy="461665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3409819" y="4502150"/>
                <a:ext cx="2089038" cy="46166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pic>
            <p:nvPicPr>
              <p:cNvPr id="28702" name="Image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484" y="4555543"/>
                <a:ext cx="280479" cy="3548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3" name="Imag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690" y="4566396"/>
                <a:ext cx="284096" cy="333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4" name="Imag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0642" y="4574847"/>
                <a:ext cx="420951" cy="316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5" name="Image 3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5094" y="4564035"/>
                <a:ext cx="290549" cy="3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6" name="Imag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6859" y="4552384"/>
                <a:ext cx="312572" cy="361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8707" name="Grouper 39"/>
              <p:cNvGrpSpPr>
                <a:grpSpLocks noChangeAspect="1"/>
              </p:cNvGrpSpPr>
              <p:nvPr/>
            </p:nvGrpSpPr>
            <p:grpSpPr bwMode="auto">
              <a:xfrm>
                <a:off x="5165827" y="4570982"/>
                <a:ext cx="268820" cy="324000"/>
                <a:chOff x="762000" y="762000"/>
                <a:chExt cx="2743200" cy="3306292"/>
              </a:xfrm>
            </p:grpSpPr>
            <p:sp>
              <p:nvSpPr>
                <p:cNvPr id="37" name="Rectangle à coins arrondis 36"/>
                <p:cNvSpPr/>
                <p:nvPr/>
              </p:nvSpPr>
              <p:spPr>
                <a:xfrm>
                  <a:off x="758663" y="723360"/>
                  <a:ext cx="2656629" cy="3351214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pic>
              <p:nvPicPr>
                <p:cNvPr id="28709" name="Image 42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89766" y="2708966"/>
                  <a:ext cx="1329634" cy="13296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10" name="Image 43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2757" y="877524"/>
                  <a:ext cx="2323843" cy="2018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24" name="Grouper 23"/>
          <p:cNvGrpSpPr/>
          <p:nvPr/>
        </p:nvGrpSpPr>
        <p:grpSpPr bwMode="auto">
          <a:xfrm>
            <a:off x="6616249" y="2166547"/>
            <a:ext cx="1527626" cy="597402"/>
            <a:chOff x="4286250" y="538163"/>
            <a:chExt cx="1851025" cy="758825"/>
          </a:xfrm>
          <a:solidFill>
            <a:srgbClr val="CCFFCC"/>
          </a:solidFill>
        </p:grpSpPr>
        <p:sp>
          <p:nvSpPr>
            <p:cNvPr id="25" name="Rectangle à coins arrondis 24"/>
            <p:cNvSpPr/>
            <p:nvPr/>
          </p:nvSpPr>
          <p:spPr bwMode="auto">
            <a:xfrm>
              <a:off x="4437063" y="690563"/>
              <a:ext cx="1700212" cy="6064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200" dirty="0"/>
            </a:p>
          </p:txBody>
        </p:sp>
        <p:sp>
          <p:nvSpPr>
            <p:cNvPr id="26" name="Rectangle à coins arrondis 25"/>
            <p:cNvSpPr/>
            <p:nvPr/>
          </p:nvSpPr>
          <p:spPr bwMode="auto">
            <a:xfrm>
              <a:off x="4286250" y="538163"/>
              <a:ext cx="1698625" cy="60642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200" dirty="0"/>
                <a:t>Terminologie</a:t>
              </a:r>
            </a:p>
          </p:txBody>
        </p:sp>
      </p:grpSp>
      <p:cxnSp>
        <p:nvCxnSpPr>
          <p:cNvPr id="7" name="Connecteur droit avec flèche 6"/>
          <p:cNvCxnSpPr>
            <a:stCxn id="8" idx="1"/>
            <a:endCxn id="48" idx="4"/>
          </p:cNvCxnSpPr>
          <p:nvPr/>
        </p:nvCxnSpPr>
        <p:spPr>
          <a:xfrm flipH="1" flipV="1">
            <a:off x="3321141" y="2867777"/>
            <a:ext cx="1614397" cy="48423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6" idx="3"/>
          </p:cNvCxnSpPr>
          <p:nvPr/>
        </p:nvCxnSpPr>
        <p:spPr>
          <a:xfrm flipH="1">
            <a:off x="3094129" y="4818770"/>
            <a:ext cx="1215230" cy="412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r 1"/>
          <p:cNvGrpSpPr/>
          <p:nvPr/>
        </p:nvGrpSpPr>
        <p:grpSpPr>
          <a:xfrm>
            <a:off x="1112270" y="2324206"/>
            <a:ext cx="958827" cy="959910"/>
            <a:chOff x="1319213" y="3511198"/>
            <a:chExt cx="1881187" cy="1470025"/>
          </a:xfrm>
        </p:grpSpPr>
        <p:sp>
          <p:nvSpPr>
            <p:cNvPr id="28697" name="ZoneTexte 16"/>
            <p:cNvSpPr txBox="1">
              <a:spLocks noChangeArrowheads="1"/>
            </p:cNvSpPr>
            <p:nvPr/>
          </p:nvSpPr>
          <p:spPr bwMode="auto">
            <a:xfrm>
              <a:off x="1665288" y="3617913"/>
              <a:ext cx="11731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SRI (</a:t>
              </a:r>
              <a:r>
                <a:rPr lang="fr-FR" sz="1800" dirty="0" err="1"/>
                <a:t>php</a:t>
              </a:r>
              <a:r>
                <a:rPr lang="fr-FR" sz="1800" dirty="0"/>
                <a:t>)</a:t>
              </a:r>
            </a:p>
          </p:txBody>
        </p:sp>
        <p:sp>
          <p:nvSpPr>
            <p:cNvPr id="4" name="Disque magnétique 3"/>
            <p:cNvSpPr/>
            <p:nvPr/>
          </p:nvSpPr>
          <p:spPr>
            <a:xfrm>
              <a:off x="1319213" y="3511198"/>
              <a:ext cx="1881187" cy="1470025"/>
            </a:xfrm>
            <a:prstGeom prst="flowChartMagneticDisk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400" dirty="0"/>
            </a:p>
          </p:txBody>
        </p:sp>
      </p:grpSp>
      <p:sp>
        <p:nvSpPr>
          <p:cNvPr id="6" name="Rectangle à coins arrondis 5"/>
          <p:cNvSpPr/>
          <p:nvPr/>
        </p:nvSpPr>
        <p:spPr>
          <a:xfrm>
            <a:off x="1243369" y="4390355"/>
            <a:ext cx="1850760" cy="1682691"/>
          </a:xfrm>
          <a:prstGeom prst="roundRect">
            <a:avLst>
              <a:gd name="adj" fmla="val 0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WIKI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Paramétrage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Curation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Visualisation</a:t>
            </a:r>
          </a:p>
          <a:p>
            <a:pPr algn="ctr"/>
            <a:r>
              <a:rPr lang="fr-FR" sz="1600" dirty="0" smtClean="0">
                <a:solidFill>
                  <a:schemeClr val="accent1"/>
                </a:solidFill>
              </a:rPr>
              <a:t>Coopération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21" name="Trapèze 20"/>
          <p:cNvSpPr/>
          <p:nvPr/>
        </p:nvSpPr>
        <p:spPr>
          <a:xfrm rot="5400000">
            <a:off x="1666545" y="883817"/>
            <a:ext cx="697973" cy="2100921"/>
          </a:xfrm>
          <a:prstGeom prst="trapezoid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452017" y="173347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php</a:t>
            </a:r>
            <a:endParaRPr lang="fr-FR" dirty="0"/>
          </a:p>
        </p:txBody>
      </p:sp>
      <p:grpSp>
        <p:nvGrpSpPr>
          <p:cNvPr id="46" name="Grouper 45"/>
          <p:cNvGrpSpPr/>
          <p:nvPr/>
        </p:nvGrpSpPr>
        <p:grpSpPr>
          <a:xfrm>
            <a:off x="1737508" y="2186544"/>
            <a:ext cx="1583633" cy="1362466"/>
            <a:chOff x="1319213" y="3511198"/>
            <a:chExt cx="1881187" cy="1470025"/>
          </a:xfrm>
        </p:grpSpPr>
        <p:sp>
          <p:nvSpPr>
            <p:cNvPr id="47" name="ZoneTexte 16"/>
            <p:cNvSpPr txBox="1">
              <a:spLocks noChangeArrowheads="1"/>
            </p:cNvSpPr>
            <p:nvPr/>
          </p:nvSpPr>
          <p:spPr bwMode="auto">
            <a:xfrm>
              <a:off x="1665288" y="3617913"/>
              <a:ext cx="11731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SRI (</a:t>
              </a:r>
              <a:r>
                <a:rPr lang="fr-FR" sz="1800" dirty="0" err="1"/>
                <a:t>php</a:t>
              </a:r>
              <a:r>
                <a:rPr lang="fr-FR" sz="1800" dirty="0"/>
                <a:t>)</a:t>
              </a:r>
            </a:p>
          </p:txBody>
        </p:sp>
        <p:sp>
          <p:nvSpPr>
            <p:cNvPr id="48" name="Disque magnétique 47"/>
            <p:cNvSpPr/>
            <p:nvPr/>
          </p:nvSpPr>
          <p:spPr>
            <a:xfrm>
              <a:off x="1319213" y="3511198"/>
              <a:ext cx="1881187" cy="1470025"/>
            </a:xfrm>
            <a:prstGeom prst="flowChartMagneticDisk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dirty="0"/>
                <a:t>Serveurs</a:t>
              </a:r>
            </a:p>
            <a:p>
              <a:pPr algn="ctr">
                <a:defRPr/>
              </a:pPr>
              <a:r>
                <a:rPr lang="fr-FR" sz="1400" dirty="0"/>
                <a:t>d’exploration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2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Réseau.thmx</Template>
  <TotalTime>90539</TotalTime>
  <Words>1321</Words>
  <Application>Microsoft Macintosh PowerPoint</Application>
  <PresentationFormat>Présentation à l'écran (4:3)</PresentationFormat>
  <Paragraphs>293</Paragraphs>
  <Slides>29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Calibri</vt:lpstr>
      <vt:lpstr>Lucida Sans Unicode</vt:lpstr>
      <vt:lpstr>ＭＳ Ｐゴシック</vt:lpstr>
      <vt:lpstr>Verdana</vt:lpstr>
      <vt:lpstr>Wingdings 2</vt:lpstr>
      <vt:lpstr>Wingdings 3</vt:lpstr>
      <vt:lpstr>Arial</vt:lpstr>
      <vt:lpstr>Courier</vt:lpstr>
      <vt:lpstr>Istex Réseau</vt:lpstr>
      <vt:lpstr>L’excellence documentaire pour tous ?  chiche !</vt:lpstr>
      <vt:lpstr>Usages ciblés par LorExplor</vt:lpstr>
      <vt:lpstr>Recherche d’information - vs -Exploration des connaissances</vt:lpstr>
      <vt:lpstr>Objectif des recherches sur corpus Construire de la connaissance</vt:lpstr>
      <vt:lpstr>Structurer la connaissance et les règles de curation…</vt:lpstr>
      <vt:lpstr>Lire, écrire, rédiger, explorer dans l’interdisciplinarité</vt:lpstr>
      <vt:lpstr>Le réseau Wicri : mutualisation des applications et thématiques</vt:lpstr>
      <vt:lpstr>Plateformes de curation et d’exploration ISTEX, Pascal/Francis, Hal, PubMed, PubMed Central</vt:lpstr>
      <vt:lpstr>Un atelier flexible pour explorer des corpus</vt:lpstr>
      <vt:lpstr>Bilan et exemples de sujets</vt:lpstr>
      <vt:lpstr>Corpus / méfiance / curation</vt:lpstr>
      <vt:lpstr>Corpus / méfiance / curation</vt:lpstr>
      <vt:lpstr>Conclusion : l’excellence documentaire  pour… un retraité</vt:lpstr>
      <vt:lpstr>L’excellence documentaire  pour quelques-uns</vt:lpstr>
      <vt:lpstr>L’excellence documentaire  pour tous</vt:lpstr>
      <vt:lpstr>Après cette conclusion…</vt:lpstr>
      <vt:lpstr>Dilib, une boîte à outils Sxml</vt:lpstr>
      <vt:lpstr>Serveur d’exploration Le plus simple : parcourir les index</vt:lpstr>
      <vt:lpstr>Serveur d’exploration</vt:lpstr>
      <vt:lpstr>Filtrage du texte</vt:lpstr>
      <vt:lpstr>Enrichissement : dédoublonnage ISTEX / Pascal / Hal / MEDLINE…</vt:lpstr>
      <vt:lpstr>Génération de plateformes de curation et d’exploration</vt:lpstr>
      <vt:lpstr>Curation des  données</vt:lpstr>
      <vt:lpstr>Curation des données - pays</vt:lpstr>
      <vt:lpstr>Curation des pays - Adresses</vt:lpstr>
      <vt:lpstr>Curation  des régions</vt:lpstr>
      <vt:lpstr>Curation régions /codes postaux</vt:lpstr>
      <vt:lpstr>Curation des universités</vt:lpstr>
      <vt:lpstr>Merci</vt:lpstr>
    </vt:vector>
  </TitlesOfParts>
  <Manager/>
  <Company/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 Paris 8 Wicri, Dilib, ISTEX</dc:title>
  <dc:subject/>
  <dc:creator>Jacques Ducloy</dc:creator>
  <cp:keywords/>
  <dc:description/>
  <cp:lastModifiedBy>Jacques Ducloy</cp:lastModifiedBy>
  <cp:revision>251</cp:revision>
  <cp:lastPrinted>2017-03-13T14:18:59Z</cp:lastPrinted>
  <dcterms:created xsi:type="dcterms:W3CDTF">2015-03-09T07:31:01Z</dcterms:created>
  <dcterms:modified xsi:type="dcterms:W3CDTF">2017-03-15T13:25:11Z</dcterms:modified>
  <cp:category/>
</cp:coreProperties>
</file>