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4" r:id="rId3"/>
    <p:sldId id="306" r:id="rId4"/>
    <p:sldId id="297" r:id="rId5"/>
    <p:sldId id="295" r:id="rId6"/>
    <p:sldId id="296" r:id="rId7"/>
    <p:sldId id="259" r:id="rId8"/>
    <p:sldId id="276" r:id="rId9"/>
    <p:sldId id="275" r:id="rId10"/>
    <p:sldId id="285" r:id="rId11"/>
    <p:sldId id="260" r:id="rId12"/>
    <p:sldId id="258" r:id="rId13"/>
    <p:sldId id="286" r:id="rId14"/>
    <p:sldId id="287" r:id="rId15"/>
    <p:sldId id="298" r:id="rId16"/>
    <p:sldId id="266" r:id="rId17"/>
    <p:sldId id="279" r:id="rId18"/>
    <p:sldId id="280" r:id="rId19"/>
    <p:sldId id="288" r:id="rId20"/>
    <p:sldId id="267" r:id="rId21"/>
    <p:sldId id="268" r:id="rId22"/>
    <p:sldId id="269" r:id="rId23"/>
    <p:sldId id="270" r:id="rId24"/>
    <p:sldId id="271" r:id="rId25"/>
    <p:sldId id="272" r:id="rId26"/>
    <p:sldId id="283" r:id="rId27"/>
    <p:sldId id="289" r:id="rId28"/>
    <p:sldId id="290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7"/>
    <p:restoredTop sz="94590"/>
  </p:normalViewPr>
  <p:slideViewPr>
    <p:cSldViewPr snapToGrid="0" snapToObjects="1">
      <p:cViewPr>
        <p:scale>
          <a:sx n="97" d="100"/>
          <a:sy n="97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DB82-7260-ED42-8843-4A04BD435FE4}" type="datetimeFigureOut">
              <a:rPr lang="fr-FR" smtClean="0"/>
              <a:t>28/10/2016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5F487-08FD-AD4A-B769-004CFBA59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36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2D4E-52CC-8E4E-9E24-C08E4CDC02F9}" type="datetimeFigureOut">
              <a:rPr lang="fr-FR" smtClean="0"/>
              <a:t>28/10/2016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AC2D-491E-F64E-B327-7D902C377D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224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C2D-491E-F64E-B327-7D902C377D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2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AC2D-491E-F64E-B327-7D902C377D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64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er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F653A5-7702-7244-BF7A-59B0FAE29727}" type="datetime1">
              <a:rPr lang="fr-FR" smtClean="0"/>
              <a:t>28/10/2016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09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488FB-49CD-7348-84A4-A5C4C62BA7DD}" type="datetime1">
              <a:rPr lang="fr-FR" smtClean="0"/>
              <a:t>28/10/2016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07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DFF01-5F99-7F40-8495-2C45646896CF}" type="datetime1">
              <a:rPr lang="fr-FR" smtClean="0"/>
              <a:t>28/10/2016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39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01482D-9505-EF42-827A-6C69F53C707B}" type="datetime1">
              <a:rPr lang="fr-FR"/>
              <a:pPr>
                <a:defRPr/>
              </a:pPr>
              <a:t>28/10/2016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TICRI /  WICRI / e-Science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4C6C-10DF-DC40-9193-3D3AE2009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9DC5F-06C2-0449-9F8B-4E7C0554947D}" type="datetime1">
              <a:rPr lang="fr-FR" smtClean="0"/>
              <a:t>28/10/2016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BE06E-246E-DF4A-A338-8E98BA45C01D}" type="datetime1">
              <a:rPr lang="fr-FR" smtClean="0"/>
              <a:t>28/10/2016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19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F4DDA-1BF5-6746-B963-7B8421619B76}" type="datetime1">
              <a:rPr lang="fr-FR" smtClean="0"/>
              <a:t>28/10/2016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02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B6197-313D-DB44-8792-7A42EB5E4FE5}" type="datetime1">
              <a:rPr lang="fr-FR" smtClean="0"/>
              <a:t>28/10/2016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579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2B6D1-8799-5342-B633-F1FE4222F334}" type="datetime1">
              <a:rPr lang="fr-FR" smtClean="0"/>
              <a:t>28/10/2016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2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97B72B-2E96-0A41-9B5A-3BD96E86AF2F}" type="datetime1">
              <a:rPr lang="fr-FR" smtClean="0"/>
              <a:t>28/10/2016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7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BE971-63F8-5A4F-BCC8-FDCC6E272221}" type="datetime1">
              <a:rPr lang="fr-FR" smtClean="0"/>
              <a:t>28/10/2016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7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E5511-45EC-3246-93DB-080A8D20D26B}" type="datetime1">
              <a:rPr lang="fr-FR" smtClean="0"/>
              <a:t>28/10/2016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55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8DEEEBD6-431E-6F43-9B05-666B02987DC1}" type="datetime1">
              <a:rPr lang="fr-FR" smtClean="0"/>
              <a:t>28/10/2016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0B4A33BF-E224-864D-9791-6647BB594136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9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f"/><Relationship Id="rId3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48.tiff"/><Relationship Id="rId6" Type="http://schemas.openxmlformats.org/officeDocument/2006/relationships/image" Target="../media/image47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rice.edu/ES/humsoc/Galileo/Images/Astro/Instruments/hevelius_telescope.gif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cri.univ-lorraine.fr/ticri-cide.fr/index.php/%C3%89pist%C3%A9m%C3%A8" TargetMode="External"/><Relationship Id="rId4" Type="http://schemas.openxmlformats.org/officeDocument/2006/relationships/hyperlink" Target="http://ticri.univ-lorraine.fr/ticri-cide.fr/index.php/Cyberinfrastructure" TargetMode="External"/><Relationship Id="rId5" Type="http://schemas.openxmlformats.org/officeDocument/2006/relationships/hyperlink" Target="http://ticri.univ-lorraine.fr/ticri-cide.fr/index.php/Serveur_d%27exploration_sur_l%27OCR" TargetMode="External"/><Relationship Id="rId6" Type="http://schemas.openxmlformats.org/officeDocument/2006/relationships/hyperlink" Target="http://ticri.univ-lorraine.fr/ticri-cide.fr/index.php/Serveur_d%27exploration_sur_les_dispositifs_haptiques" TargetMode="External"/><Relationship Id="rId7" Type="http://schemas.openxmlformats.org/officeDocument/2006/relationships/hyperlink" Target="http://ticri.univ-lorraine.fr/ticri-cide.fr/index.php/Serveur_d%27exploration_sur_la_t%C3%A9l%C3%A9matiqu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cri.univ-lorraine.fr/ticri-cide.fr/index.php/Serveur_d%27exploration_sur_la_TEI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png"/><Relationship Id="rId5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Expérimenter l’épistémè numérique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Conférence atelier pour CIDE.19</a:t>
            </a:r>
          </a:p>
          <a:p>
            <a:r>
              <a:rPr lang="fr-FR" dirty="0" smtClean="0"/>
              <a:t>Séminaire préparatoire Paragraphe / </a:t>
            </a:r>
            <a:r>
              <a:rPr lang="fr-FR" dirty="0" err="1" smtClean="0"/>
              <a:t>CiTu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4098" name="Picture 2" descr="ttp://ticri.univ-lorraine.fr/wicri.pool/images//d/d4/LogoIstexSiteon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77784"/>
            <a:ext cx="1998737" cy="7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197" y="95163"/>
            <a:ext cx="987668" cy="987668"/>
          </a:xfrm>
          <a:prstGeom prst="rect">
            <a:avLst/>
          </a:prstGeom>
        </p:spPr>
      </p:pic>
      <p:pic>
        <p:nvPicPr>
          <p:cNvPr id="1032" name="Picture 8" descr="ichier:LogoCIDE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9" y="196739"/>
            <a:ext cx="1850514" cy="8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91" y="5284473"/>
            <a:ext cx="1089523" cy="8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94556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Outils de base : indexation, polysémie, modèles.</a:t>
            </a:r>
          </a:p>
          <a:p>
            <a:pPr lvl="1"/>
            <a:r>
              <a:rPr lang="fr-FR" dirty="0" smtClean="0"/>
              <a:t>Wikipédia est le noyau terminologique du Web sémantique</a:t>
            </a:r>
          </a:p>
          <a:p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MediaWiki</a:t>
            </a:r>
            <a:r>
              <a:rPr lang="fr-FR" dirty="0" smtClean="0"/>
              <a:t> et les liens sémantiques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Structurer la connaissance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7780"/>
            <a:ext cx="5802923" cy="14929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3957155"/>
            <a:ext cx="7960834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sur un livret de [[</a:t>
            </a:r>
            <a:r>
              <a:rPr lang="fr-FR" sz="1600" b="1" dirty="0">
                <a:latin typeface="Courier" charset="0"/>
                <a:ea typeface="Courier" charset="0"/>
                <a:cs typeface="Courier" charset="0"/>
              </a:rPr>
              <a:t>A pour auteur de livret::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Lorenzo da Ponte]].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87" y="4484051"/>
            <a:ext cx="6616179" cy="12592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88235" y="5755475"/>
            <a:ext cx="6109365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{{#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ask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:[[a pour auteur de livret::{{PAGENAME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}}]]</a:t>
            </a:r>
          </a:p>
          <a:p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format=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| ?A pour compositeur=compositeur :</a:t>
            </a:r>
          </a:p>
        </p:txBody>
      </p:sp>
    </p:spTree>
    <p:extLst>
      <p:ext uri="{BB962C8B-B14F-4D97-AF65-F5344CB8AC3E}">
        <p14:creationId xmlns:p14="http://schemas.microsoft.com/office/powerpoint/2010/main" val="10329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fr-FR" dirty="0" smtClean="0"/>
              <a:t>Le Réseau </a:t>
            </a:r>
            <a:r>
              <a:rPr lang="fr-FR" dirty="0" err="1" smtClean="0"/>
              <a:t>Wicri</a:t>
            </a:r>
            <a:r>
              <a:rPr lang="fr-FR" dirty="0" smtClean="0"/>
              <a:t> pour gérer l’interdisciplinarité</a:t>
            </a:r>
            <a:endParaRPr lang="fr-FR" dirty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000" smtClean="0">
                <a:latin typeface="Lucida Sans Unicode" charset="0"/>
              </a:rPr>
              <a:t>ISTEX séminaire technique 2016</a:t>
            </a:r>
            <a:endParaRPr lang="fr-FR" sz="1000">
              <a:latin typeface="Lucida Sans Unicode" charset="0"/>
            </a:endParaRPr>
          </a:p>
        </p:txBody>
      </p:sp>
      <p:pic>
        <p:nvPicPr>
          <p:cNvPr id="2150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854779"/>
            <a:ext cx="55086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ZoneTexte 7"/>
          <p:cNvSpPr txBox="1">
            <a:spLocks noChangeArrowheads="1"/>
          </p:cNvSpPr>
          <p:nvPr/>
        </p:nvSpPr>
        <p:spPr bwMode="auto">
          <a:xfrm>
            <a:off x="539750" y="2141538"/>
            <a:ext cx="185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Wikis de service</a:t>
            </a:r>
          </a:p>
        </p:txBody>
      </p:sp>
      <p:sp>
        <p:nvSpPr>
          <p:cNvPr id="21511" name="ZoneTexte 8"/>
          <p:cNvSpPr txBox="1">
            <a:spLocks noChangeArrowheads="1"/>
          </p:cNvSpPr>
          <p:nvPr/>
        </p:nvSpPr>
        <p:spPr bwMode="auto">
          <a:xfrm>
            <a:off x="457200" y="2720975"/>
            <a:ext cx="2122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Wikis  thématiques</a:t>
            </a:r>
          </a:p>
        </p:txBody>
      </p:sp>
      <p:sp>
        <p:nvSpPr>
          <p:cNvPr id="21512" name="ZoneTexte 9"/>
          <p:cNvSpPr txBox="1">
            <a:spLocks noChangeArrowheads="1"/>
          </p:cNvSpPr>
          <p:nvPr/>
        </p:nvSpPr>
        <p:spPr bwMode="auto">
          <a:xfrm>
            <a:off x="457200" y="3517900"/>
            <a:ext cx="181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Wikis régionaux</a:t>
            </a:r>
          </a:p>
        </p:txBody>
      </p:sp>
      <p:sp>
        <p:nvSpPr>
          <p:cNvPr id="11" name="Ellipse 10"/>
          <p:cNvSpPr/>
          <p:nvPr/>
        </p:nvSpPr>
        <p:spPr>
          <a:xfrm>
            <a:off x="2579688" y="3152775"/>
            <a:ext cx="6067425" cy="963613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459288" y="1925638"/>
            <a:ext cx="1017587" cy="585787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983288" y="1931988"/>
            <a:ext cx="1017587" cy="585787"/>
          </a:xfrm>
          <a:prstGeom prst="ellipse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560763" y="1931988"/>
            <a:ext cx="1017587" cy="585787"/>
          </a:xfrm>
          <a:prstGeom prst="ellips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000875" y="1931988"/>
            <a:ext cx="1463675" cy="585787"/>
          </a:xfrm>
          <a:prstGeom prst="ellips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732088" y="2386013"/>
            <a:ext cx="6067425" cy="766762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19" name="ZoneTexte 17"/>
          <p:cNvSpPr txBox="1">
            <a:spLocks noChangeArrowheads="1"/>
          </p:cNvSpPr>
          <p:nvPr/>
        </p:nvSpPr>
        <p:spPr bwMode="auto">
          <a:xfrm>
            <a:off x="1138238" y="4511675"/>
            <a:ext cx="1762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Wikis </a:t>
            </a:r>
            <a:r>
              <a:rPr lang="fr-FR" sz="1800" dirty="0" smtClean="0"/>
              <a:t>associés </a:t>
            </a:r>
            <a:endParaRPr lang="fr-FR" sz="1800" dirty="0"/>
          </a:p>
        </p:txBody>
      </p:sp>
      <p:pic>
        <p:nvPicPr>
          <p:cNvPr id="21522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4162720"/>
            <a:ext cx="6524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5140036"/>
            <a:ext cx="757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espace (wiki) par thématique ou région</a:t>
            </a:r>
          </a:p>
          <a:p>
            <a:r>
              <a:rPr lang="fr-FR" dirty="0" smtClean="0"/>
              <a:t>On peut travailler dans plusieurs thématiques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5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èze 16"/>
          <p:cNvSpPr/>
          <p:nvPr/>
        </p:nvSpPr>
        <p:spPr>
          <a:xfrm>
            <a:off x="1112270" y="3535363"/>
            <a:ext cx="1981859" cy="446086"/>
          </a:xfrm>
          <a:prstGeom prst="trapezoi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Unix / C…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A</a:t>
            </a:r>
            <a:r>
              <a:rPr lang="fr-FR" dirty="0" smtClean="0"/>
              <a:t>telier flexible pour explorer un corpus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4935538" y="2906713"/>
            <a:ext cx="1616075" cy="89058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67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4127500"/>
            <a:ext cx="36957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c 9"/>
          <p:cNvSpPr/>
          <p:nvPr/>
        </p:nvSpPr>
        <p:spPr bwMode="auto">
          <a:xfrm>
            <a:off x="5980113" y="3535363"/>
            <a:ext cx="1160462" cy="1212850"/>
          </a:xfrm>
          <a:prstGeom prst="arc">
            <a:avLst>
              <a:gd name="adj1" fmla="val 16200000"/>
              <a:gd name="adj2" fmla="val 202215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80" name="Grouper 36"/>
          <p:cNvGrpSpPr>
            <a:grpSpLocks/>
          </p:cNvGrpSpPr>
          <p:nvPr/>
        </p:nvGrpSpPr>
        <p:grpSpPr bwMode="auto">
          <a:xfrm>
            <a:off x="5399088" y="1370013"/>
            <a:ext cx="1446212" cy="606425"/>
            <a:chOff x="4286250" y="538163"/>
            <a:chExt cx="1851025" cy="758825"/>
          </a:xfrm>
        </p:grpSpPr>
        <p:sp>
          <p:nvSpPr>
            <p:cNvPr id="40" name="Rectangle à coins arrondis 39"/>
            <p:cNvSpPr/>
            <p:nvPr/>
          </p:nvSpPr>
          <p:spPr bwMode="auto">
            <a:xfrm>
              <a:off x="4436608" y="691119"/>
              <a:ext cx="1700667" cy="6058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41" name="Rectangle à coins arrondis 40"/>
            <p:cNvSpPr/>
            <p:nvPr/>
          </p:nvSpPr>
          <p:spPr bwMode="auto">
            <a:xfrm>
              <a:off x="4286250" y="538163"/>
              <a:ext cx="1698636" cy="6058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/>
                <a:t>Données en libre accès</a:t>
              </a:r>
            </a:p>
          </p:txBody>
        </p:sp>
      </p:grpSp>
      <p:sp>
        <p:nvSpPr>
          <p:cNvPr id="12" name="Rectangle à coins arrondis 11"/>
          <p:cNvSpPr/>
          <p:nvPr/>
        </p:nvSpPr>
        <p:spPr bwMode="auto">
          <a:xfrm>
            <a:off x="3825875" y="1395413"/>
            <a:ext cx="1460500" cy="454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Données commerciales</a:t>
            </a:r>
          </a:p>
        </p:txBody>
      </p:sp>
      <p:pic>
        <p:nvPicPr>
          <p:cNvPr id="28682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905000"/>
            <a:ext cx="11826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 bwMode="auto">
          <a:xfrm>
            <a:off x="4891088" y="2322513"/>
            <a:ext cx="577850" cy="595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 bwMode="auto">
          <a:xfrm flipH="1">
            <a:off x="5922963" y="2012950"/>
            <a:ext cx="279400" cy="893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 bwMode="auto">
          <a:xfrm flipH="1">
            <a:off x="6508750" y="2676525"/>
            <a:ext cx="660400" cy="48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6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88" y="3136902"/>
            <a:ext cx="1388591" cy="4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 bwMode="auto">
          <a:xfrm rot="5400000">
            <a:off x="5045869" y="3806031"/>
            <a:ext cx="368300" cy="350838"/>
          </a:xfrm>
          <a:prstGeom prst="straightConnector1">
            <a:avLst/>
          </a:prstGeom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 rot="5400000">
            <a:off x="5557838" y="3979862"/>
            <a:ext cx="368300" cy="3175"/>
          </a:xfrm>
          <a:prstGeom prst="straightConnector1">
            <a:avLst/>
          </a:prstGeom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>
            <a:off x="5980113" y="3797300"/>
            <a:ext cx="423862" cy="368300"/>
          </a:xfrm>
          <a:prstGeom prst="straightConnector1">
            <a:avLst/>
          </a:prstGeom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0" name="ZoneTexte 41"/>
          <p:cNvSpPr txBox="1">
            <a:spLocks noChangeArrowheads="1"/>
          </p:cNvSpPr>
          <p:nvPr/>
        </p:nvSpPr>
        <p:spPr bwMode="auto">
          <a:xfrm>
            <a:off x="6859588" y="3201988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FF0000"/>
                </a:solidFill>
              </a:rPr>
              <a:t>Curation</a:t>
            </a:r>
          </a:p>
        </p:txBody>
      </p:sp>
      <p:grpSp>
        <p:nvGrpSpPr>
          <p:cNvPr id="28692" name="Grouper 46"/>
          <p:cNvGrpSpPr>
            <a:grpSpLocks/>
          </p:cNvGrpSpPr>
          <p:nvPr/>
        </p:nvGrpSpPr>
        <p:grpSpPr bwMode="auto">
          <a:xfrm>
            <a:off x="3994150" y="5700713"/>
            <a:ext cx="3714750" cy="461962"/>
            <a:chOff x="2568238" y="4502150"/>
            <a:chExt cx="3714551" cy="461665"/>
          </a:xfrm>
        </p:grpSpPr>
        <p:sp>
          <p:nvSpPr>
            <p:cNvPr id="28698" name="ZoneTexte 42"/>
            <p:cNvSpPr txBox="1">
              <a:spLocks noChangeArrowheads="1"/>
            </p:cNvSpPr>
            <p:nvPr/>
          </p:nvSpPr>
          <p:spPr bwMode="auto">
            <a:xfrm>
              <a:off x="2568238" y="4502150"/>
              <a:ext cx="8963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chemeClr val="accent1"/>
                  </a:solidFill>
                </a:rPr>
                <a:t>Wikis </a:t>
              </a:r>
            </a:p>
            <a:p>
              <a:pPr eaLnBrk="1" hangingPunct="1"/>
              <a:r>
                <a:rPr lang="fr-FR" sz="1200">
                  <a:solidFill>
                    <a:schemeClr val="accent1"/>
                  </a:solidFill>
                </a:rPr>
                <a:t>associés</a:t>
              </a:r>
            </a:p>
          </p:txBody>
        </p:sp>
        <p:sp>
          <p:nvSpPr>
            <p:cNvPr id="28699" name="ZoneTexte 42"/>
            <p:cNvSpPr txBox="1">
              <a:spLocks noChangeArrowheads="1"/>
            </p:cNvSpPr>
            <p:nvPr/>
          </p:nvSpPr>
          <p:spPr bwMode="auto">
            <a:xfrm>
              <a:off x="5165827" y="4502150"/>
              <a:ext cx="1116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>
                  <a:solidFill>
                    <a:schemeClr val="accent1"/>
                  </a:solidFill>
                </a:rPr>
                <a:t>Wikis </a:t>
              </a:r>
            </a:p>
            <a:p>
              <a:pPr algn="r" eaLnBrk="1" hangingPunct="1"/>
              <a:r>
                <a:rPr lang="fr-FR" sz="1200">
                  <a:solidFill>
                    <a:schemeClr val="accent1"/>
                  </a:solidFill>
                </a:rPr>
                <a:t>institution</a:t>
              </a:r>
            </a:p>
          </p:txBody>
        </p:sp>
        <p:grpSp>
          <p:nvGrpSpPr>
            <p:cNvPr id="28700" name="Grouper 45"/>
            <p:cNvGrpSpPr>
              <a:grpSpLocks/>
            </p:cNvGrpSpPr>
            <p:nvPr/>
          </p:nvGrpSpPr>
          <p:grpSpPr bwMode="auto">
            <a:xfrm>
              <a:off x="3336555" y="4502150"/>
              <a:ext cx="2089150" cy="461665"/>
              <a:chOff x="3409827" y="4502150"/>
              <a:chExt cx="2089150" cy="461665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3409819" y="4502150"/>
                <a:ext cx="2089038" cy="46166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28702" name="Imag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484" y="4555543"/>
                <a:ext cx="280479" cy="354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3" name="Imag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690" y="4566396"/>
                <a:ext cx="284096" cy="333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4" name="Image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0642" y="4574847"/>
                <a:ext cx="420951" cy="316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5" name="Imag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5094" y="4564035"/>
                <a:ext cx="290549" cy="337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6" name="Imag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6859" y="4552384"/>
                <a:ext cx="312572" cy="361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707" name="Grouper 39"/>
              <p:cNvGrpSpPr>
                <a:grpSpLocks noChangeAspect="1"/>
              </p:cNvGrpSpPr>
              <p:nvPr/>
            </p:nvGrpSpPr>
            <p:grpSpPr bwMode="auto">
              <a:xfrm>
                <a:off x="5165827" y="4570982"/>
                <a:ext cx="268820" cy="324000"/>
                <a:chOff x="762000" y="762000"/>
                <a:chExt cx="2743200" cy="3306292"/>
              </a:xfrm>
            </p:grpSpPr>
            <p:sp>
              <p:nvSpPr>
                <p:cNvPr id="37" name="Rectangle à coins arrondis 36"/>
                <p:cNvSpPr/>
                <p:nvPr/>
              </p:nvSpPr>
              <p:spPr>
                <a:xfrm>
                  <a:off x="758663" y="723360"/>
                  <a:ext cx="2656629" cy="3351214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28709" name="Image 42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9766" y="2708966"/>
                  <a:ext cx="1329634" cy="1329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0" name="Image 4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2757" y="877524"/>
                  <a:ext cx="2323843" cy="20180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4" name="Grouper 23"/>
          <p:cNvGrpSpPr/>
          <p:nvPr/>
        </p:nvGrpSpPr>
        <p:grpSpPr bwMode="auto">
          <a:xfrm>
            <a:off x="6616249" y="2166547"/>
            <a:ext cx="1527626" cy="597402"/>
            <a:chOff x="4286250" y="538163"/>
            <a:chExt cx="1851025" cy="758825"/>
          </a:xfrm>
          <a:solidFill>
            <a:srgbClr val="CCFFCC"/>
          </a:solidFill>
        </p:grpSpPr>
        <p:sp>
          <p:nvSpPr>
            <p:cNvPr id="25" name="Rectangle à coins arrondis 24"/>
            <p:cNvSpPr/>
            <p:nvPr/>
          </p:nvSpPr>
          <p:spPr bwMode="auto">
            <a:xfrm>
              <a:off x="4437063" y="690563"/>
              <a:ext cx="1700212" cy="60642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dirty="0"/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4286250" y="538163"/>
              <a:ext cx="1698625" cy="60642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/>
                <a:t>Terminologie</a:t>
              </a:r>
            </a:p>
          </p:txBody>
        </p:sp>
      </p:grpSp>
      <p:cxnSp>
        <p:nvCxnSpPr>
          <p:cNvPr id="7" name="Connecteur droit avec flèche 6"/>
          <p:cNvCxnSpPr>
            <a:stCxn id="8" idx="1"/>
            <a:endCxn id="4" idx="4"/>
          </p:cNvCxnSpPr>
          <p:nvPr/>
        </p:nvCxnSpPr>
        <p:spPr>
          <a:xfrm flipH="1" flipV="1">
            <a:off x="3195637" y="2847780"/>
            <a:ext cx="1739901" cy="50422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6" idx="3"/>
          </p:cNvCxnSpPr>
          <p:nvPr/>
        </p:nvCxnSpPr>
        <p:spPr>
          <a:xfrm flipH="1">
            <a:off x="3094129" y="4818770"/>
            <a:ext cx="1215230" cy="41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1"/>
          <p:cNvGrpSpPr/>
          <p:nvPr/>
        </p:nvGrpSpPr>
        <p:grpSpPr>
          <a:xfrm>
            <a:off x="1112270" y="2166547"/>
            <a:ext cx="2083367" cy="1362466"/>
            <a:chOff x="1319213" y="3511198"/>
            <a:chExt cx="1881187" cy="1470025"/>
          </a:xfrm>
        </p:grpSpPr>
        <p:sp>
          <p:nvSpPr>
            <p:cNvPr id="28697" name="ZoneTexte 16"/>
            <p:cNvSpPr txBox="1">
              <a:spLocks noChangeArrowheads="1"/>
            </p:cNvSpPr>
            <p:nvPr/>
          </p:nvSpPr>
          <p:spPr bwMode="auto">
            <a:xfrm>
              <a:off x="1665288" y="3617913"/>
              <a:ext cx="11731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dirty="0"/>
                <a:t>SRI (</a:t>
              </a:r>
              <a:r>
                <a:rPr lang="fr-FR" sz="1800" dirty="0" err="1"/>
                <a:t>php</a:t>
              </a:r>
              <a:r>
                <a:rPr lang="fr-FR" sz="1800" dirty="0"/>
                <a:t>)</a:t>
              </a:r>
            </a:p>
          </p:txBody>
        </p:sp>
        <p:sp>
          <p:nvSpPr>
            <p:cNvPr id="4" name="Disque magnétique 3"/>
            <p:cNvSpPr/>
            <p:nvPr/>
          </p:nvSpPr>
          <p:spPr>
            <a:xfrm>
              <a:off x="1319213" y="3511198"/>
              <a:ext cx="1881187" cy="1470025"/>
            </a:xfrm>
            <a:prstGeom prst="flowChartMagneticDisk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Serveurs</a:t>
              </a:r>
            </a:p>
            <a:p>
              <a:pPr algn="ctr">
                <a:defRPr/>
              </a:pPr>
              <a:r>
                <a:rPr lang="fr-FR" dirty="0"/>
                <a:t>d’exploration</a:t>
              </a:r>
            </a:p>
          </p:txBody>
        </p:sp>
      </p:grpSp>
      <p:sp>
        <p:nvSpPr>
          <p:cNvPr id="6" name="Rectangle à coins arrondis 5"/>
          <p:cNvSpPr/>
          <p:nvPr/>
        </p:nvSpPr>
        <p:spPr>
          <a:xfrm>
            <a:off x="1243369" y="4390355"/>
            <a:ext cx="1850760" cy="1682691"/>
          </a:xfrm>
          <a:prstGeom prst="roundRect">
            <a:avLst>
              <a:gd name="adj" fmla="val 0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WIKI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Paramétrage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Curation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Visualisation</a:t>
            </a:r>
          </a:p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Coopération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1" name="Trapèze 20"/>
          <p:cNvSpPr/>
          <p:nvPr/>
        </p:nvSpPr>
        <p:spPr>
          <a:xfrm rot="5400000">
            <a:off x="1666545" y="883817"/>
            <a:ext cx="697973" cy="2100921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452017" y="173347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php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2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1990 : </a:t>
            </a:r>
            <a:r>
              <a:rPr lang="fr-FR" dirty="0" err="1" smtClean="0"/>
              <a:t>Ilib</a:t>
            </a:r>
            <a:endParaRPr lang="fr-FR" dirty="0" smtClean="0"/>
          </a:p>
          <a:p>
            <a:pPr lvl="1"/>
            <a:r>
              <a:rPr lang="fr-FR" dirty="0" smtClean="0"/>
              <a:t>Besoin : traiter de l’ISO 2709 (MARC, Pascal…)</a:t>
            </a:r>
          </a:p>
          <a:p>
            <a:pPr lvl="1"/>
            <a:r>
              <a:rPr lang="fr-FR" dirty="0" smtClean="0"/>
              <a:t>Découverte </a:t>
            </a:r>
            <a:r>
              <a:rPr lang="fr-FR" dirty="0" smtClean="0"/>
              <a:t>SGML avec une orientation </a:t>
            </a:r>
            <a:r>
              <a:rPr lang="fr-FR" dirty="0" smtClean="0"/>
              <a:t>XML</a:t>
            </a:r>
          </a:p>
          <a:p>
            <a:pPr lvl="1"/>
            <a:r>
              <a:rPr lang="fr-FR" dirty="0" smtClean="0"/>
              <a:t>Utiliser Unix comme une infrastructure documentaire</a:t>
            </a:r>
            <a:endParaRPr lang="fr-FR" dirty="0" smtClean="0"/>
          </a:p>
          <a:p>
            <a:r>
              <a:rPr lang="fr-FR" dirty="0" smtClean="0"/>
              <a:t>1993 </a:t>
            </a:r>
            <a:r>
              <a:rPr lang="fr-FR" dirty="0" smtClean="0"/>
              <a:t>– 2002 </a:t>
            </a:r>
            <a:r>
              <a:rPr lang="fr-FR" dirty="0" err="1" smtClean="0"/>
              <a:t>Dilib</a:t>
            </a:r>
            <a:r>
              <a:rPr lang="fr-FR" dirty="0" smtClean="0"/>
              <a:t> </a:t>
            </a:r>
            <a:r>
              <a:rPr lang="fr-FR" dirty="0" smtClean="0"/>
              <a:t>… 0.2</a:t>
            </a:r>
          </a:p>
          <a:p>
            <a:pPr lvl="1"/>
            <a:r>
              <a:rPr lang="fr-FR" dirty="0" smtClean="0"/>
              <a:t>Besoin : métadonnées diversifiées</a:t>
            </a:r>
          </a:p>
          <a:p>
            <a:pPr lvl="1"/>
            <a:r>
              <a:rPr lang="fr-FR" dirty="0" smtClean="0"/>
              <a:t>Mise en conformité XML </a:t>
            </a:r>
            <a:r>
              <a:rPr lang="fr-FR" dirty="0" smtClean="0"/>
              <a:t>2010 </a:t>
            </a:r>
            <a:r>
              <a:rPr lang="fr-FR" dirty="0" smtClean="0"/>
              <a:t>: </a:t>
            </a:r>
            <a:endParaRPr lang="fr-FR" dirty="0" smtClean="0"/>
          </a:p>
          <a:p>
            <a:r>
              <a:rPr lang="fr-FR" dirty="0" smtClean="0"/>
              <a:t>2010 </a:t>
            </a:r>
            <a:r>
              <a:rPr lang="fr-FR" dirty="0" err="1" smtClean="0"/>
              <a:t>Dilib</a:t>
            </a:r>
            <a:r>
              <a:rPr lang="fr-FR" dirty="0" smtClean="0"/>
              <a:t> </a:t>
            </a:r>
            <a:r>
              <a:rPr lang="fr-FR" dirty="0" smtClean="0"/>
              <a:t>0.5…</a:t>
            </a:r>
          </a:p>
          <a:p>
            <a:pPr lvl="1"/>
            <a:r>
              <a:rPr lang="fr-FR" dirty="0" smtClean="0"/>
              <a:t>Besoin : traiter du corpus volumineux multi-</a:t>
            </a:r>
            <a:r>
              <a:rPr lang="fr-FR" dirty="0" err="1" smtClean="0"/>
              <a:t>dtd</a:t>
            </a:r>
            <a:endParaRPr lang="fr-FR" dirty="0" smtClean="0"/>
          </a:p>
          <a:p>
            <a:pPr lvl="1"/>
            <a:r>
              <a:rPr lang="fr-FR" dirty="0" err="1" smtClean="0"/>
              <a:t>Sxml</a:t>
            </a:r>
            <a:r>
              <a:rPr lang="fr-FR" dirty="0" smtClean="0"/>
              <a:t> intermédiaire entre XML/Web et JSON</a:t>
            </a:r>
          </a:p>
          <a:p>
            <a:pPr lvl="2"/>
            <a:r>
              <a:rPr lang="fr-FR" dirty="0" smtClean="0"/>
              <a:t>Flots de documents </a:t>
            </a:r>
            <a:r>
              <a:rPr lang="fr-FR" dirty="0" err="1" smtClean="0"/>
              <a:t>Sxml</a:t>
            </a:r>
            <a:r>
              <a:rPr lang="fr-FR" dirty="0" smtClean="0"/>
              <a:t> = flots de lignes Unix</a:t>
            </a:r>
          </a:p>
          <a:p>
            <a:pPr lvl="1"/>
            <a:r>
              <a:rPr lang="fr-FR" dirty="0" smtClean="0"/>
              <a:t>Développement opportuniste en fonction des besoins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Dilib</a:t>
            </a:r>
            <a:r>
              <a:rPr lang="fr-FR" dirty="0" smtClean="0"/>
              <a:t> une bo</a:t>
            </a:r>
            <a:r>
              <a:rPr lang="fr-FR" dirty="0" smtClean="0"/>
              <a:t>îte à outils</a:t>
            </a:r>
            <a:r>
              <a:rPr lang="fr-FR" dirty="0" smtClean="0"/>
              <a:t> </a:t>
            </a:r>
            <a:r>
              <a:rPr lang="fr-FR" dirty="0" err="1" smtClean="0"/>
              <a:t>Sxml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1017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Principe</a:t>
            </a:r>
          </a:p>
          <a:p>
            <a:pPr lvl="1"/>
            <a:r>
              <a:rPr lang="fr-FR" dirty="0" smtClean="0"/>
              <a:t>Architecture pour SRI</a:t>
            </a:r>
          </a:p>
          <a:p>
            <a:pPr lvl="1"/>
            <a:r>
              <a:rPr lang="fr-FR" dirty="0" smtClean="0"/>
              <a:t>Arborescence Unix</a:t>
            </a:r>
          </a:p>
          <a:p>
            <a:pPr lvl="1"/>
            <a:r>
              <a:rPr lang="fr-FR" dirty="0" smtClean="0"/>
              <a:t>Codification </a:t>
            </a:r>
            <a:r>
              <a:rPr lang="fr-FR" dirty="0" err="1" smtClean="0"/>
              <a:t>Sxml</a:t>
            </a:r>
            <a:endParaRPr lang="fr-FR" dirty="0" smtClean="0"/>
          </a:p>
          <a:p>
            <a:r>
              <a:rPr lang="fr-FR" dirty="0" smtClean="0"/>
              <a:t>Adaptation ISTEX</a:t>
            </a:r>
          </a:p>
          <a:p>
            <a:pPr lvl="1"/>
            <a:r>
              <a:rPr lang="fr-FR" dirty="0" smtClean="0"/>
              <a:t>Numérotation hexadécimale</a:t>
            </a:r>
          </a:p>
          <a:p>
            <a:pPr lvl="2"/>
            <a:r>
              <a:rPr lang="fr-FR" dirty="0" smtClean="0"/>
              <a:t>6.500.000 de documents</a:t>
            </a:r>
          </a:p>
          <a:p>
            <a:pPr lvl="1"/>
            <a:r>
              <a:rPr lang="fr-FR" dirty="0" smtClean="0"/>
              <a:t>1 document par fichier</a:t>
            </a:r>
          </a:p>
          <a:p>
            <a:pPr lvl="2"/>
            <a:r>
              <a:rPr lang="fr-FR" dirty="0" smtClean="0"/>
              <a:t>Avec 3 niveaux de répertoire</a:t>
            </a:r>
          </a:p>
          <a:p>
            <a:r>
              <a:rPr lang="fr-FR" dirty="0" smtClean="0"/>
              <a:t>Point fort en test API</a:t>
            </a:r>
          </a:p>
          <a:p>
            <a:pPr lvl="1"/>
            <a:r>
              <a:rPr lang="fr-FR" dirty="0" smtClean="0"/>
              <a:t>Accès « facile » au document</a:t>
            </a:r>
          </a:p>
          <a:p>
            <a:r>
              <a:rPr lang="fr-FR" dirty="0" smtClean="0"/>
              <a:t>A noter : indépendance/langage</a:t>
            </a:r>
          </a:p>
          <a:p>
            <a:pPr lvl="1"/>
            <a:r>
              <a:rPr lang="fr-FR" dirty="0" smtClean="0"/>
              <a:t>C, PHP, Java, Python…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lIns="90000">
            <a:normAutofit fontScale="90000"/>
          </a:bodyPr>
          <a:lstStyle/>
          <a:p>
            <a:r>
              <a:rPr lang="fr-FR" dirty="0" err="1" smtClean="0"/>
              <a:t>Dilib</a:t>
            </a:r>
            <a:r>
              <a:rPr lang="fr-FR" dirty="0" smtClean="0"/>
              <a:t> – HFD – Un lego pour systèmes de recherche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grpSp>
        <p:nvGrpSpPr>
          <p:cNvPr id="41" name="Grouper 40"/>
          <p:cNvGrpSpPr/>
          <p:nvPr/>
        </p:nvGrpSpPr>
        <p:grpSpPr>
          <a:xfrm>
            <a:off x="5385587" y="1400572"/>
            <a:ext cx="3434857" cy="3072476"/>
            <a:chOff x="307147" y="3046498"/>
            <a:chExt cx="3434857" cy="3072476"/>
          </a:xfrm>
        </p:grpSpPr>
        <p:sp>
          <p:nvSpPr>
            <p:cNvPr id="40" name="Rectangle 39"/>
            <p:cNvSpPr/>
            <p:nvPr/>
          </p:nvSpPr>
          <p:spPr>
            <a:xfrm>
              <a:off x="2776194" y="5506609"/>
              <a:ext cx="965810" cy="20895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069146" y="3756071"/>
              <a:ext cx="620683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00.dd</a:t>
              </a:r>
              <a:endParaRPr lang="fr-FR" sz="12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07147" y="4330509"/>
              <a:ext cx="433132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hfd</a:t>
              </a:r>
              <a:endParaRPr lang="fr-FR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09002" y="4879147"/>
              <a:ext cx="620683" cy="2769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01.dd</a:t>
              </a:r>
              <a:endParaRPr lang="fr-FR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162376" y="3222369"/>
              <a:ext cx="548548" cy="2616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smtClean="0"/>
                <a:t>00.df</a:t>
              </a:r>
              <a:endParaRPr lang="fr-FR" sz="11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712719" y="3046498"/>
              <a:ext cx="992579" cy="6001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dirty="0" smtClean="0"/>
                <a:t>000000 ==</a:t>
              </a:r>
            </a:p>
            <a:p>
              <a:r>
                <a:rPr lang="fr-FR" sz="1100" dirty="0" smtClean="0"/>
                <a:t>…</a:t>
              </a:r>
            </a:p>
            <a:p>
              <a:r>
                <a:rPr lang="fr-FR" sz="1100" dirty="0" smtClean="0"/>
                <a:t>000099 ==</a:t>
              </a:r>
              <a:endParaRPr lang="fr-FR" sz="11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45253" y="5180255"/>
              <a:ext cx="992579" cy="93871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dirty="0" smtClean="0"/>
                <a:t>012300 ==</a:t>
              </a:r>
            </a:p>
            <a:p>
              <a:endParaRPr lang="fr-FR" sz="1100" dirty="0"/>
            </a:p>
            <a:p>
              <a:r>
                <a:rPr lang="fr-FR" sz="1100" dirty="0" smtClean="0"/>
                <a:t>012345 ==</a:t>
              </a:r>
            </a:p>
            <a:p>
              <a:r>
                <a:rPr lang="fr-FR" sz="1100" dirty="0" smtClean="0"/>
                <a:t>…</a:t>
              </a:r>
            </a:p>
            <a:p>
              <a:r>
                <a:rPr lang="fr-FR" sz="1100" dirty="0" smtClean="0"/>
                <a:t>012399 ==</a:t>
              </a:r>
              <a:endParaRPr lang="fr-FR" sz="11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194173" y="3767022"/>
              <a:ext cx="548548" cy="2616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dirty="0" smtClean="0"/>
                <a:t>01.df</a:t>
              </a:r>
              <a:endParaRPr lang="fr-FR" sz="11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85824" y="4343101"/>
              <a:ext cx="548548" cy="2616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dirty="0" smtClean="0"/>
                <a:t>99.df</a:t>
              </a:r>
              <a:endParaRPr lang="fr-FR" sz="11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188164" y="4823744"/>
              <a:ext cx="548548" cy="2616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smtClean="0"/>
                <a:t>00.df</a:t>
              </a:r>
              <a:endParaRPr lang="fr-FR" sz="11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188164" y="5498998"/>
              <a:ext cx="548548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dirty="0" smtClean="0"/>
                <a:t>23.df</a:t>
              </a:r>
              <a:endParaRPr lang="fr-FR" sz="1100" dirty="0"/>
            </a:p>
          </p:txBody>
        </p:sp>
        <p:cxnSp>
          <p:nvCxnSpPr>
            <p:cNvPr id="18" name="Connecteur droit 17"/>
            <p:cNvCxnSpPr>
              <a:stCxn id="7" idx="3"/>
              <a:endCxn id="5" idx="1"/>
            </p:cNvCxnSpPr>
            <p:nvPr/>
          </p:nvCxnSpPr>
          <p:spPr>
            <a:xfrm flipV="1">
              <a:off x="740279" y="3894571"/>
              <a:ext cx="328867" cy="574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7" idx="3"/>
              <a:endCxn id="8" idx="1"/>
            </p:cNvCxnSpPr>
            <p:nvPr/>
          </p:nvCxnSpPr>
          <p:spPr>
            <a:xfrm>
              <a:off x="740279" y="4469009"/>
              <a:ext cx="368723" cy="5486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7" idx="3"/>
            </p:cNvCxnSpPr>
            <p:nvPr/>
          </p:nvCxnSpPr>
          <p:spPr>
            <a:xfrm flipV="1">
              <a:off x="740279" y="4469008"/>
              <a:ext cx="368723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1097277" y="406104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smtClean="0"/>
                <a:t>…</a:t>
              </a:r>
              <a:endParaRPr lang="fr-FR" sz="3600"/>
            </a:p>
          </p:txBody>
        </p:sp>
        <p:cxnSp>
          <p:nvCxnSpPr>
            <p:cNvPr id="25" name="Connecteur droit 24"/>
            <p:cNvCxnSpPr>
              <a:stCxn id="5" idx="3"/>
              <a:endCxn id="9" idx="1"/>
            </p:cNvCxnSpPr>
            <p:nvPr/>
          </p:nvCxnSpPr>
          <p:spPr>
            <a:xfrm flipV="1">
              <a:off x="1689829" y="3353174"/>
              <a:ext cx="472547" cy="5413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5" idx="3"/>
              <a:endCxn id="13" idx="1"/>
            </p:cNvCxnSpPr>
            <p:nvPr/>
          </p:nvCxnSpPr>
          <p:spPr>
            <a:xfrm>
              <a:off x="1689829" y="3894571"/>
              <a:ext cx="504344" cy="32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stCxn id="5" idx="3"/>
              <a:endCxn id="14" idx="1"/>
            </p:cNvCxnSpPr>
            <p:nvPr/>
          </p:nvCxnSpPr>
          <p:spPr>
            <a:xfrm>
              <a:off x="1689829" y="3894571"/>
              <a:ext cx="495995" cy="57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135941" y="377734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/>
                <a:t>…</a:t>
              </a:r>
              <a:endParaRPr lang="fr-FR" sz="36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133593" y="488634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/>
                <a:t>…</a:t>
              </a:r>
              <a:endParaRPr lang="fr-FR" sz="3600" dirty="0"/>
            </a:p>
          </p:txBody>
        </p:sp>
        <p:cxnSp>
          <p:nvCxnSpPr>
            <p:cNvPr id="33" name="Connecteur droit 32"/>
            <p:cNvCxnSpPr>
              <a:stCxn id="5" idx="3"/>
              <a:endCxn id="30" idx="1"/>
            </p:cNvCxnSpPr>
            <p:nvPr/>
          </p:nvCxnSpPr>
          <p:spPr>
            <a:xfrm>
              <a:off x="1689829" y="3894571"/>
              <a:ext cx="446112" cy="205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stCxn id="8" idx="3"/>
            </p:cNvCxnSpPr>
            <p:nvPr/>
          </p:nvCxnSpPr>
          <p:spPr>
            <a:xfrm flipV="1">
              <a:off x="1729685" y="4954549"/>
              <a:ext cx="403908" cy="63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>
              <a:stCxn id="8" idx="3"/>
              <a:endCxn id="31" idx="1"/>
            </p:cNvCxnSpPr>
            <p:nvPr/>
          </p:nvCxnSpPr>
          <p:spPr>
            <a:xfrm>
              <a:off x="1729685" y="5017647"/>
              <a:ext cx="403908" cy="191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8" idx="3"/>
              <a:endCxn id="16" idx="1"/>
            </p:cNvCxnSpPr>
            <p:nvPr/>
          </p:nvCxnSpPr>
          <p:spPr>
            <a:xfrm>
              <a:off x="1729685" y="5017647"/>
              <a:ext cx="458479" cy="6121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ZoneTexte 41"/>
          <p:cNvSpPr txBox="1"/>
          <p:nvPr/>
        </p:nvSpPr>
        <p:spPr>
          <a:xfrm>
            <a:off x="7450266" y="759710"/>
            <a:ext cx="105990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012345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950634" y="4811150"/>
            <a:ext cx="2977097" cy="18158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&lt;index&gt;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kw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&gt;Requiem&lt;/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kw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list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     &lt;item&gt;004321&lt;/item&gt;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     &lt;item&gt;012345&lt;/item&gt;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&lt;/</a:t>
            </a:r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list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&lt;f&gt;2&lt;/f&gt;</a:t>
            </a:r>
          </a:p>
          <a:p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&lt;/index&gt;</a:t>
            </a:r>
            <a:endParaRPr lang="fr-FR" sz="1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Serveur d’exploration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7" y="1640832"/>
            <a:ext cx="6996545" cy="50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fr-FR" dirty="0" smtClean="0"/>
              <a:t>Serveur d’exploration</a:t>
            </a:r>
            <a:endParaRPr lang="fr-FR" dirty="0"/>
          </a:p>
        </p:txBody>
      </p:sp>
      <p:sp>
        <p:nvSpPr>
          <p:cNvPr id="2969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000" smtClean="0">
                <a:latin typeface="Lucida Sans Unicode" charset="0"/>
              </a:rPr>
              <a:t>ISTEX séminaire technique 2016</a:t>
            </a:r>
            <a:endParaRPr lang="fr-FR" sz="1000">
              <a:latin typeface="Lucida Sans Unicode" charset="0"/>
            </a:endParaRPr>
          </a:p>
        </p:txBody>
      </p:sp>
      <p:pic>
        <p:nvPicPr>
          <p:cNvPr id="29701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429000"/>
            <a:ext cx="534193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604963"/>
            <a:ext cx="34464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738688"/>
            <a:ext cx="33416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106613"/>
            <a:ext cx="36004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ZoneTexte 1"/>
          <p:cNvSpPr txBox="1">
            <a:spLocks noChangeArrowheads="1"/>
          </p:cNvSpPr>
          <p:nvPr/>
        </p:nvSpPr>
        <p:spPr bwMode="auto">
          <a:xfrm>
            <a:off x="309563" y="1417638"/>
            <a:ext cx="518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Système d’information orienté exploration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141538" y="1874838"/>
            <a:ext cx="119062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735263" y="1874838"/>
            <a:ext cx="17462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362325" y="1895475"/>
            <a:ext cx="188913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9" name="ZoneTexte 10"/>
          <p:cNvSpPr txBox="1">
            <a:spLocks noChangeArrowheads="1"/>
          </p:cNvSpPr>
          <p:nvPr/>
        </p:nvSpPr>
        <p:spPr bwMode="auto">
          <a:xfrm>
            <a:off x="1439863" y="302895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chemeClr val="accent2"/>
                </a:solidFill>
              </a:rPr>
              <a:t>Curation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533650" y="2633663"/>
            <a:ext cx="0" cy="581025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270250" y="2686050"/>
            <a:ext cx="0" cy="509588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1" y="1481138"/>
            <a:ext cx="4475018" cy="164934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Auteurs réduits à </a:t>
            </a:r>
          </a:p>
          <a:p>
            <a:pPr lvl="1"/>
            <a:r>
              <a:rPr lang="fr-FR" dirty="0" smtClean="0"/>
              <a:t>Nom initiale prénom</a:t>
            </a:r>
          </a:p>
          <a:p>
            <a:pPr lvl="1"/>
            <a:r>
              <a:rPr lang="fr-FR" dirty="0" smtClean="0"/>
              <a:t>+ Affiliations</a:t>
            </a:r>
          </a:p>
          <a:p>
            <a:r>
              <a:rPr lang="fr-FR" dirty="0" smtClean="0"/>
              <a:t>Destiné initialement à la curation</a:t>
            </a:r>
          </a:p>
          <a:p>
            <a:r>
              <a:rPr lang="fr-FR" dirty="0" smtClean="0"/>
              <a:t>A l’expérience : détection des acteurs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Exploration, exemple index </a:t>
            </a:r>
            <a:r>
              <a:rPr lang="fr-FR" dirty="0" err="1" smtClean="0"/>
              <a:t>AutAff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0478"/>
            <a:ext cx="1866900" cy="2641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1316182"/>
            <a:ext cx="4211079" cy="19847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196" y="2897945"/>
            <a:ext cx="6125264" cy="33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84520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Configuration</a:t>
            </a:r>
          </a:p>
          <a:p>
            <a:pPr lvl="1"/>
            <a:r>
              <a:rPr lang="fr-FR" dirty="0" smtClean="0"/>
              <a:t>Unix + Serveur WWW (</a:t>
            </a:r>
            <a:r>
              <a:rPr lang="fr-FR" dirty="0" err="1" smtClean="0"/>
              <a:t>php</a:t>
            </a:r>
            <a:r>
              <a:rPr lang="fr-FR" dirty="0" smtClean="0"/>
              <a:t>), exemple MAMP </a:t>
            </a:r>
          </a:p>
          <a:p>
            <a:pPr lvl="1"/>
            <a:r>
              <a:rPr lang="fr-FR" dirty="0" smtClean="0"/>
              <a:t>DILIB (boite à outils + générateur)</a:t>
            </a:r>
          </a:p>
          <a:p>
            <a:r>
              <a:rPr lang="fr-FR" dirty="0" smtClean="0"/>
              <a:t>Commandes</a:t>
            </a:r>
          </a:p>
          <a:p>
            <a:pPr marL="603250" lvl="2" indent="0">
              <a:buNone/>
            </a:pP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IstexGetCorpusSize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–q </a:t>
            </a:r>
            <a:r>
              <a:rPr lang="fr-FR" i="1" dirty="0" err="1" smtClean="0">
                <a:latin typeface="Courier" charset="0"/>
                <a:ea typeface="Courier" charset="0"/>
                <a:cs typeface="Courier" charset="0"/>
              </a:rPr>
              <a:t>query</a:t>
            </a:r>
            <a:endParaRPr lang="fr-FR" i="1" dirty="0" smtClean="0">
              <a:latin typeface="Courier" charset="0"/>
              <a:ea typeface="Courier" charset="0"/>
              <a:cs typeface="Courier" charset="0"/>
            </a:endParaRPr>
          </a:p>
          <a:p>
            <a:pPr marL="603250" lvl="2" indent="0">
              <a:buNone/>
            </a:pP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IstexFlashCorpus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–q </a:t>
            </a:r>
            <a:r>
              <a:rPr lang="fr-FR" i="1" dirty="0" err="1" smtClean="0">
                <a:latin typeface="Courier" charset="0"/>
                <a:ea typeface="Courier" charset="0"/>
                <a:cs typeface="Courier" charset="0"/>
              </a:rPr>
              <a:t>query</a:t>
            </a:r>
            <a:endParaRPr lang="fr-FR" i="1" dirty="0" smtClean="0">
              <a:latin typeface="Courier" charset="0"/>
              <a:ea typeface="Courier" charset="0"/>
              <a:cs typeface="Courier" charset="0"/>
            </a:endParaRPr>
          </a:p>
          <a:p>
            <a:pPr marL="603250" lvl="2" indent="0">
              <a:buNone/>
            </a:pP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IstexExplorCorpus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–q </a:t>
            </a:r>
            <a:r>
              <a:rPr lang="fr-FR" i="1" dirty="0" err="1" smtClean="0">
                <a:latin typeface="Courier" charset="0"/>
                <a:ea typeface="Courier" charset="0"/>
                <a:cs typeface="Courier" charset="0"/>
              </a:rPr>
              <a:t>query</a:t>
            </a:r>
            <a:r>
              <a:rPr lang="fr-FR" i="1" dirty="0" smtClean="0">
                <a:latin typeface="Courier" charset="0"/>
                <a:ea typeface="Courier" charset="0"/>
                <a:cs typeface="Courier" charset="0"/>
              </a:rPr>
              <a:t> –s size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–d </a:t>
            </a:r>
            <a:r>
              <a:rPr lang="fr-FR" i="1" dirty="0" err="1" smtClean="0">
                <a:latin typeface="Courier" charset="0"/>
                <a:ea typeface="Courier" charset="0"/>
                <a:cs typeface="Courier" charset="0"/>
              </a:rPr>
              <a:t>rootDir</a:t>
            </a:r>
            <a:endParaRPr lang="fr-FR" i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dirty="0" smtClean="0"/>
              <a:t>Exemple</a:t>
            </a:r>
          </a:p>
          <a:p>
            <a:pPr marL="603250" lvl="2" indent="0">
              <a:buNone/>
            </a:pP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IstexExplorCorpus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q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mozart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–s 200 –d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testMoz</a:t>
            </a:r>
            <a:endParaRPr lang="fr-FR" i="1" dirty="0">
              <a:latin typeface="Courier" charset="0"/>
              <a:ea typeface="Courier" charset="0"/>
              <a:cs typeface="Courier" charset="0"/>
            </a:endParaRPr>
          </a:p>
          <a:p>
            <a:pPr marL="109537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Création serveur simple </a:t>
            </a:r>
            <a:r>
              <a:rPr lang="fr-FR" dirty="0" err="1" smtClean="0"/>
              <a:t>PubMed</a:t>
            </a:r>
            <a:r>
              <a:rPr lang="fr-FR" dirty="0" smtClean="0"/>
              <a:t> (ou ISTEX – métadonnées MODS)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4499022"/>
            <a:ext cx="2776561" cy="687943"/>
          </a:xfrm>
          <a:prstGeom prst="rect">
            <a:avLst/>
          </a:prstGeom>
        </p:spPr>
      </p:pic>
      <p:pic>
        <p:nvPicPr>
          <p:cNvPr id="7" name="Picture 6" descr="ttps://upload.wikimedia.org/wikipedia/commons/2/27/Nuvola_apps_perso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17" y="4476024"/>
            <a:ext cx="556904" cy="7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89759" y="5336649"/>
            <a:ext cx="75718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HfdCat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testMoz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/data/Main/Exploration/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AffOrg.i.hfd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\</a:t>
            </a:r>
          </a:p>
          <a:p>
            <a:r>
              <a:rPr lang="fr-FR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  |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grep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Univ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wc</a:t>
            </a:r>
            <a:endParaRPr lang="fr-FR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07523" y="6132664"/>
            <a:ext cx="498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Calcul du nombre d’universités dans l’index organisme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89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Processus itératif mutualisé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Génération de plateformes de curation et d’exploration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59988" y="3742006"/>
            <a:ext cx="6836898" cy="1997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Machine virtuelle sous Unix</a:t>
            </a:r>
            <a:endParaRPr lang="fr-FR" dirty="0"/>
          </a:p>
        </p:txBody>
      </p:sp>
      <p:pic>
        <p:nvPicPr>
          <p:cNvPr id="6" name="Imag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35" y="4033884"/>
            <a:ext cx="36004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659988" y="2996564"/>
            <a:ext cx="1871003" cy="1294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ylindre 13"/>
          <p:cNvSpPr/>
          <p:nvPr/>
        </p:nvSpPr>
        <p:spPr>
          <a:xfrm>
            <a:off x="202979" y="2194270"/>
            <a:ext cx="1428875" cy="1449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ISTEX</a:t>
            </a:r>
          </a:p>
          <a:p>
            <a:pPr algn="ctr"/>
            <a:r>
              <a:rPr lang="fr-FR" sz="1400" dirty="0" smtClean="0"/>
              <a:t>HAL</a:t>
            </a:r>
          </a:p>
          <a:p>
            <a:pPr algn="ctr"/>
            <a:r>
              <a:rPr lang="fr-FR" sz="1400" dirty="0" err="1" smtClean="0"/>
              <a:t>PubMed</a:t>
            </a:r>
            <a:endParaRPr lang="fr-FR" sz="1400" dirty="0" smtClean="0"/>
          </a:p>
          <a:p>
            <a:pPr algn="ctr"/>
            <a:r>
              <a:rPr lang="fr-FR" sz="1400" dirty="0" smtClean="0"/>
              <a:t>…</a:t>
            </a:r>
            <a:endParaRPr lang="fr-FR" sz="1400" dirty="0"/>
          </a:p>
        </p:txBody>
      </p:sp>
      <p:pic>
        <p:nvPicPr>
          <p:cNvPr id="1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95" y="1830564"/>
            <a:ext cx="3203674" cy="117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71" y="4982181"/>
            <a:ext cx="1578343" cy="5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205" y="2010928"/>
            <a:ext cx="1127795" cy="1226859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H="1">
            <a:off x="2834642" y="3278251"/>
            <a:ext cx="926767" cy="80712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670394" y="3237787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paramètres</a:t>
            </a:r>
            <a:endParaRPr lang="fr-FR" sz="1200"/>
          </a:p>
        </p:txBody>
      </p:sp>
      <p:sp>
        <p:nvSpPr>
          <p:cNvPr id="27" name="Disque magnétique 26"/>
          <p:cNvSpPr/>
          <p:nvPr/>
        </p:nvSpPr>
        <p:spPr>
          <a:xfrm>
            <a:off x="6284814" y="4298230"/>
            <a:ext cx="1440485" cy="626574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FF0000"/>
                </a:solidFill>
              </a:rPr>
              <a:t>Règles</a:t>
            </a: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005056" y="2995543"/>
            <a:ext cx="0" cy="129510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540865" y="3021374"/>
            <a:ext cx="1843486" cy="126927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4008102" y="4993901"/>
            <a:ext cx="2276712" cy="346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4008102" y="4488702"/>
            <a:ext cx="0" cy="49347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4610665" y="4500422"/>
            <a:ext cx="0" cy="49347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6" descr="ttps://upload.wikimedia.org/wikipedia/commons/2/27/Nuvola_apps_perso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06" y="2163676"/>
            <a:ext cx="404583" cy="5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uvola apps laptop pcmci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310" y="2304918"/>
            <a:ext cx="901119" cy="9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uvola apps kdmconf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47" y="3077952"/>
            <a:ext cx="596668" cy="5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Thousand years ago – 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Experimental Science</a:t>
            </a:r>
          </a:p>
          <a:p>
            <a:pPr lvl="1">
              <a:defRPr/>
            </a:pPr>
            <a:r>
              <a:rPr lang="en-US" sz="1800" dirty="0"/>
              <a:t>Description of natural phenomena</a:t>
            </a:r>
          </a:p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Last few hundred years – 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Theoretical Science</a:t>
            </a:r>
          </a:p>
          <a:p>
            <a:pPr lvl="1">
              <a:defRPr/>
            </a:pPr>
            <a:r>
              <a:rPr lang="en-US" sz="1800" dirty="0"/>
              <a:t>Newton’s Laws, Maxwell’s Equations…</a:t>
            </a:r>
          </a:p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Last few decades – 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Computational Science</a:t>
            </a:r>
          </a:p>
          <a:p>
            <a:pPr lvl="1">
              <a:defRPr/>
            </a:pPr>
            <a:r>
              <a:rPr lang="en-US" sz="1800" dirty="0"/>
              <a:t>Simulation of complex phenomena</a:t>
            </a:r>
          </a:p>
          <a:p>
            <a:pPr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Today – </a:t>
            </a:r>
            <a:r>
              <a:rPr lang="en-US" sz="1800" b="1" dirty="0" err="1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eScience</a:t>
            </a:r>
            <a:r>
              <a:rPr lang="en-US" sz="1800" b="1" dirty="0">
                <a:solidFill>
                  <a:srgbClr val="E46C0A"/>
                </a:solidFill>
                <a:ea typeface="ＭＳ Ｐゴシック" charset="-128"/>
                <a:cs typeface="ＭＳ Ｐゴシック" charset="-128"/>
              </a:rPr>
              <a:t> or Data-centric Science</a:t>
            </a:r>
          </a:p>
          <a:p>
            <a:pPr lvl="1">
              <a:defRPr/>
            </a:pPr>
            <a:r>
              <a:rPr lang="en-US" sz="1800" dirty="0"/>
              <a:t>Unify theory, experiment, and simulation </a:t>
            </a:r>
          </a:p>
          <a:p>
            <a:pPr lvl="1">
              <a:defRPr/>
            </a:pPr>
            <a:r>
              <a:rPr lang="en-US" sz="1800" dirty="0"/>
              <a:t>Using data exploration and data mining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charset="-128"/>
              </a:rPr>
              <a:t>Data captured by instruments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charset="-128"/>
              </a:rPr>
              <a:t>Data generated by simulations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charset="-128"/>
              </a:rPr>
              <a:t>Data generated by sensor networks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1800" dirty="0"/>
              <a:t>Scientists over-whelmed with data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1800" dirty="0"/>
              <a:t>Computer Science and IT companies</a:t>
            </a:r>
          </a:p>
          <a:p>
            <a:pPr lvl="1">
              <a:buFont typeface="Arial" charset="0"/>
              <a:buNone/>
              <a:defRPr/>
            </a:pPr>
            <a:r>
              <a:rPr lang="en-US" sz="1800" dirty="0"/>
              <a:t>     have technologies that will help</a:t>
            </a:r>
          </a:p>
          <a:p>
            <a:pPr>
              <a:buFont typeface="Arial" charset="0"/>
              <a:buNone/>
              <a:defRPr/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(With thanks to Jim Gray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en-US" sz="1800" dirty="0" smtClean="0">
                <a:ea typeface="ＭＳ Ｐゴシック" charset="-128"/>
                <a:cs typeface="ＭＳ Ｐゴシック" charset="-128"/>
              </a:rPr>
              <a:t>… Merci </a:t>
            </a:r>
            <a:r>
              <a:rPr lang="en-US" sz="1800" dirty="0" err="1" smtClean="0">
                <a:ea typeface="ＭＳ Ｐゴシック" charset="-128"/>
                <a:cs typeface="ＭＳ Ｐゴシック" charset="-128"/>
              </a:rPr>
              <a:t>à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 Tony Hey</a:t>
            </a:r>
            <a:endParaRPr lang="en-US" sz="1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600" dirty="0" smtClean="0">
                <a:effectLst>
                  <a:innerShdw blurRad="114300">
                    <a:prstClr val="black"/>
                  </a:innerShdw>
                </a:effectLst>
                <a:ea typeface="+mj-ea"/>
                <a:cs typeface="+mj-cs"/>
              </a:rPr>
              <a:t>Un nouveau Paradigme de la science</a:t>
            </a:r>
            <a:endParaRPr lang="fr-FR" sz="3600" dirty="0">
              <a:effectLst>
                <a:innerShdw blurRad="114300">
                  <a:prstClr val="black"/>
                </a:innerShdw>
              </a:effectLst>
              <a:ea typeface="+mj-ea"/>
              <a:cs typeface="+mj-cs"/>
            </a:endParaRPr>
          </a:p>
        </p:txBody>
      </p:sp>
      <p:pic>
        <p:nvPicPr>
          <p:cNvPr id="4" name="Picture 4" descr="hevelius_telescope-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914400"/>
            <a:ext cx="1246188" cy="1447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414" name="Picture 5" descr="vorti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1701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553200" y="2590800"/>
          <a:ext cx="18224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Équation" r:id="rId6" imgW="1346040" imgH="647640" progId="Equation.3">
                  <p:embed/>
                </p:oleObj>
              </mc:Choice>
              <mc:Fallback>
                <p:oleObj name="Équation" r:id="rId6" imgW="13460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822450" cy="7715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4" descr="http://skyserver.sdss.org/dr2/en/sdss/telescope/images/scope_dusk.web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267200"/>
            <a:ext cx="1489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81800" y="5029200"/>
            <a:ext cx="1593850" cy="1398588"/>
            <a:chOff x="7086600" y="1600200"/>
            <a:chExt cx="2430147" cy="2133600"/>
          </a:xfrm>
        </p:grpSpPr>
        <p:pic>
          <p:nvPicPr>
            <p:cNvPr id="17421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01000" y="16002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43800" y="16764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86600" y="17526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373747" y="18288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6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16547" y="19050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59347" y="19812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46494" y="20574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89294" y="21336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32094" y="2209800"/>
              <a:ext cx="77025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3" descr="C:\Users\Savas\AppData\Local\Microsoft\Windows\Temporary Internet Files\Low\Content.IE5\8N5EN3R0\j0433943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Espace réservé de la date 1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81886F-74E4-8349-8972-2D2845EF8809}" type="datetime1">
              <a:rPr lang="fr-FR">
                <a:latin typeface="Lucida Sans Unicode" charset="0"/>
              </a:rPr>
              <a:pPr/>
              <a:t>28/10/2016</a:t>
            </a:fld>
            <a:endParaRPr lang="en-US">
              <a:latin typeface="Lucida Sans Unicode" charset="0"/>
            </a:endParaRPr>
          </a:p>
        </p:txBody>
      </p:sp>
      <p:sp>
        <p:nvSpPr>
          <p:cNvPr id="17419" name="Espace réservé du numéro de diapositive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50CB6B-473A-3347-A620-3A072A2749CB}" type="slidenum">
              <a:rPr lang="en-US" smtClean="0">
                <a:latin typeface="Lucida Sans Unicode" charset="0"/>
              </a:rPr>
              <a:pPr/>
              <a:t>2</a:t>
            </a:fld>
            <a:endParaRPr lang="en-US" smtClean="0">
              <a:latin typeface="Lucida Sans Unicode" charset="0"/>
            </a:endParaRPr>
          </a:p>
        </p:txBody>
      </p:sp>
      <p:sp>
        <p:nvSpPr>
          <p:cNvPr id="17420" name="Espace réservé du pied de page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Lucida Sans Unicode" charset="0"/>
              </a:rPr>
              <a:t>TICRI /  WICRI / e-Science</a:t>
            </a:r>
          </a:p>
        </p:txBody>
      </p:sp>
    </p:spTree>
    <p:extLst>
      <p:ext uri="{BB962C8B-B14F-4D97-AF65-F5344CB8AC3E}">
        <p14:creationId xmlns:p14="http://schemas.microsoft.com/office/powerpoint/2010/main" val="17700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Lucida Sans Unicode" charset="0"/>
                <a:ea typeface="ＭＳ Ｐゴシック" charset="0"/>
                <a:cs typeface="ＭＳ Ｐゴシック" charset="0"/>
              </a:rPr>
              <a:t>Exemple : identifier les pays dans un contexte hétérogène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données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30726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463800"/>
            <a:ext cx="39766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954213"/>
            <a:ext cx="45307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1084641"/>
          </a:xfrm>
        </p:spPr>
        <p:txBody>
          <a:bodyPr>
            <a:normAutofit/>
          </a:bodyPr>
          <a:lstStyle/>
          <a:p>
            <a:r>
              <a:rPr lang="fr-FR" dirty="0">
                <a:latin typeface="Lucida Sans Unicode" charset="0"/>
                <a:ea typeface="ＭＳ Ｐゴシック" charset="0"/>
                <a:cs typeface="ＭＳ Ｐゴシック" charset="0"/>
              </a:rPr>
              <a:t>Codes ISO (exemple Pascal</a:t>
            </a:r>
            <a:r>
              <a:rPr lang="fr-FR" dirty="0" smtClean="0">
                <a:latin typeface="Lucida Sans Unicode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  <a:cs typeface="ＭＳ Ｐゴシック" charset="0"/>
              </a:rPr>
              <a:t>Vers le web sémantique (via Wikipédia/</a:t>
            </a:r>
            <a:r>
              <a:rPr lang="fr-FR" dirty="0" err="1" smtClean="0">
                <a:latin typeface="Lucida Sans Unicode" charset="0"/>
                <a:ea typeface="ＭＳ Ｐゴシック" charset="0"/>
                <a:cs typeface="ＭＳ Ｐゴシック" charset="0"/>
              </a:rPr>
              <a:t>WikiData</a:t>
            </a:r>
            <a:r>
              <a:rPr lang="fr-FR" dirty="0" smtClean="0">
                <a:latin typeface="Lucida Sans Unicode" charset="0"/>
                <a:ea typeface="ＭＳ Ｐゴシック" charset="0"/>
                <a:cs typeface="ＭＳ Ｐゴシック" charset="0"/>
              </a:rPr>
              <a:t>)</a:t>
            </a:r>
            <a:endParaRPr lang="fr-FR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données - pays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31751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778"/>
            <a:ext cx="54102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31" y="2882504"/>
            <a:ext cx="46116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501255" y="4844956"/>
            <a:ext cx="846161" cy="73697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987119" y="4423479"/>
            <a:ext cx="846161" cy="73697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49405" y="5862717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Page récupérée de Wikipédia sur </a:t>
            </a:r>
            <a:r>
              <a:rPr lang="fr-FR" dirty="0" err="1" smtClean="0"/>
              <a:t>Wicri</a:t>
            </a:r>
            <a:r>
              <a:rPr lang="fr-FR" dirty="0" smtClean="0"/>
              <a:t>/Métadonnées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7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1"/>
          <p:cNvSpPr>
            <a:spLocks noGrp="1"/>
          </p:cNvSpPr>
          <p:nvPr>
            <p:ph idx="1"/>
          </p:nvPr>
        </p:nvSpPr>
        <p:spPr>
          <a:xfrm>
            <a:off x="298450" y="1417638"/>
            <a:ext cx="3113088" cy="854075"/>
          </a:xfrm>
        </p:spPr>
        <p:txBody>
          <a:bodyPr/>
          <a:lstStyle/>
          <a:p>
            <a:pPr marL="107950" indent="0">
              <a:buFont typeface="Wingdings 3" charset="0"/>
              <a:buNone/>
            </a:pPr>
            <a:r>
              <a:rPr lang="fr-FR" sz="1800">
                <a:latin typeface="Lucida Sans Unicode" charset="0"/>
                <a:ea typeface="ＭＳ Ｐゴシック" charset="0"/>
                <a:cs typeface="ＭＳ Ｐゴシック" charset="0"/>
              </a:rPr>
              <a:t>Adresses postales (Springer, PubMed)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pays - Adresses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061"/>
            <a:ext cx="71183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528551" y="4612802"/>
            <a:ext cx="2224584" cy="73697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74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07" y="3246769"/>
            <a:ext cx="48545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27223" y="5939672"/>
            <a:ext cx="59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Page collective (mutualisée) sur </a:t>
            </a:r>
            <a:r>
              <a:rPr lang="fr-FR" dirty="0" err="1" smtClean="0"/>
              <a:t>Wicri</a:t>
            </a:r>
            <a:r>
              <a:rPr lang="fr-FR" dirty="0" smtClean="0"/>
              <a:t>/Métadonnées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2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régions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3379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86363"/>
            <a:ext cx="37814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402778"/>
            <a:ext cx="33274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88107" y="5622878"/>
            <a:ext cx="684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Ces types de carte sont visibles sur tous types de serveurs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4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régions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34821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7" y="1468438"/>
            <a:ext cx="6959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697288"/>
            <a:ext cx="4889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118168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</a:t>
            </a:r>
            <a:r>
              <a:rPr lang="fr-FR" dirty="0" err="1" smtClean="0"/>
              <a:t>Wicri</a:t>
            </a:r>
            <a:r>
              <a:rPr lang="fr-FR" dirty="0" smtClean="0"/>
              <a:t>/Allemagne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7791" y="5486400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la machine</a:t>
            </a:r>
          </a:p>
          <a:p>
            <a:r>
              <a:rPr lang="fr-FR" dirty="0" smtClean="0"/>
              <a:t>D’exploration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Curation des régions - suite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3584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938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1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754431"/>
          </a:xfrm>
        </p:spPr>
        <p:txBody>
          <a:bodyPr>
            <a:normAutofit fontScale="92500" lnSpcReduction="20000"/>
          </a:bodyPr>
          <a:lstStyle/>
          <a:p>
            <a:pPr marL="109537" indent="0">
              <a:buNone/>
            </a:pPr>
            <a:r>
              <a:rPr lang="fr-FR" dirty="0" smtClean="0"/>
              <a:t>Heuristiques :</a:t>
            </a:r>
          </a:p>
          <a:p>
            <a:r>
              <a:rPr lang="fr-FR" dirty="0" smtClean="0"/>
              <a:t>Exemple : quelles sont les œuvres de Mozart les plus citées dans un corpus</a:t>
            </a:r>
          </a:p>
          <a:p>
            <a:r>
              <a:rPr lang="fr-FR" dirty="0" err="1" smtClean="0"/>
              <a:t>Ideé</a:t>
            </a:r>
            <a:r>
              <a:rPr lang="fr-FR" dirty="0" smtClean="0"/>
              <a:t> générale : utiliser le catalogue </a:t>
            </a:r>
            <a:r>
              <a:rPr lang="fr-FR" dirty="0" err="1" smtClean="0"/>
              <a:t>Köchel</a:t>
            </a:r>
            <a:endParaRPr lang="fr-FR" dirty="0" smtClean="0"/>
          </a:p>
          <a:p>
            <a:pPr lvl="1"/>
            <a:r>
              <a:rPr lang="fr-FR" dirty="0" smtClean="0"/>
              <a:t>Exemple Sonate KV. 448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par filtrage du texte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19260" y="3390312"/>
            <a:ext cx="69213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HfdCat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Data/Main/Exploration/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biblio.hfd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          \</a:t>
            </a:r>
          </a:p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SxmlFindText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-r "[K][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Vv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]*[ \.]*[0-9][0-9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]* » 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\ </a:t>
            </a:r>
          </a:p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SxmlSelect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-p @5 -p @1 | sort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IndexBuildRec</a:t>
            </a:r>
            <a:endParaRPr lang="fr-FR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6775" y="4712677"/>
            <a:ext cx="5296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Autres exemples : noms binomiaux, formules</a:t>
            </a:r>
          </a:p>
          <a:p>
            <a:endParaRPr lang="fr-FR" dirty="0"/>
          </a:p>
          <a:p>
            <a:r>
              <a:rPr lang="fr-FR" dirty="0" smtClean="0"/>
              <a:t>A faire : intégration d’outils linguistiques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4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</a:t>
            </a:r>
            <a:r>
              <a:rPr lang="fr-FR" dirty="0" smtClean="0"/>
              <a:t>ême type de commande mais avec des tables de termes en paramètre</a:t>
            </a:r>
            <a:endParaRPr lang="fr-FR" dirty="0" smtClean="0"/>
          </a:p>
          <a:p>
            <a:r>
              <a:rPr lang="fr-FR" dirty="0" smtClean="0"/>
              <a:t>Sur </a:t>
            </a:r>
            <a:r>
              <a:rPr lang="fr-FR" dirty="0" smtClean="0"/>
              <a:t>Wicri/Eau</a:t>
            </a:r>
          </a:p>
          <a:p>
            <a:pPr lvl="1"/>
            <a:r>
              <a:rPr lang="fr-FR" dirty="0" smtClean="0"/>
              <a:t>Localisation d’articles traitant des poissons (ou d’autres espèces par des noms binomiaux</a:t>
            </a:r>
          </a:p>
          <a:p>
            <a:r>
              <a:rPr lang="fr-FR" dirty="0" smtClean="0"/>
              <a:t>Revue American Journal of Dance </a:t>
            </a:r>
            <a:r>
              <a:rPr lang="fr-FR" dirty="0" err="1" smtClean="0"/>
              <a:t>Therapy</a:t>
            </a:r>
            <a:endParaRPr lang="fr-FR" dirty="0" smtClean="0"/>
          </a:p>
          <a:p>
            <a:pPr lvl="1"/>
            <a:r>
              <a:rPr lang="fr-FR" dirty="0" smtClean="0"/>
              <a:t>Quels sont les articles ayant un point de vue artistique ?</a:t>
            </a:r>
          </a:p>
          <a:p>
            <a:pPr lvl="1"/>
            <a:r>
              <a:rPr lang="fr-FR" dirty="0" smtClean="0"/>
              <a:t>Wikipédia =&gt; liste de chorégraphes américains</a:t>
            </a:r>
          </a:p>
          <a:p>
            <a:pPr lvl="1"/>
            <a:r>
              <a:rPr lang="fr-FR" dirty="0" smtClean="0"/>
              <a:t>Filtrage par « prénom nom »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Filtrage par liste de termes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4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</a:t>
            </a:r>
            <a:r>
              <a:rPr lang="fr-FR" dirty="0" smtClean="0"/>
              <a:t>piège des SHS (Mozart, Monteverdi…) :</a:t>
            </a:r>
          </a:p>
          <a:p>
            <a:pPr lvl="1"/>
            <a:r>
              <a:rPr lang="fr-FR" dirty="0" smtClean="0"/>
              <a:t>Corpus apparemment peu bruité (par exemple 10%)</a:t>
            </a:r>
          </a:p>
          <a:p>
            <a:pPr lvl="1"/>
            <a:r>
              <a:rPr lang="fr-FR" dirty="0" smtClean="0"/>
              <a:t>Les outils statistiques focalisent sur les 10 % généralement d’origine sciences médicales ou de l’ingénieur,</a:t>
            </a:r>
          </a:p>
          <a:p>
            <a:pPr lvl="1"/>
            <a:r>
              <a:rPr lang="fr-FR" dirty="0" smtClean="0"/>
              <a:t>Comment localiser les articles où l’environnement de programmation Mozart a été utilisé pour traiter des données musicales ?</a:t>
            </a:r>
          </a:p>
          <a:p>
            <a:r>
              <a:rPr lang="fr-FR" dirty="0" smtClean="0"/>
              <a:t>Recherche d’exhaustivité pour un auteur avec une forte homonymie (Bach, Schütz</a:t>
            </a:r>
            <a:r>
              <a:rPr lang="fr-FR" dirty="0" smtClean="0"/>
              <a:t>…).</a:t>
            </a:r>
          </a:p>
          <a:p>
            <a:r>
              <a:rPr lang="fr-FR" dirty="0" smtClean="0"/>
              <a:t>Les perturbations potentielles de l’OCR</a:t>
            </a:r>
          </a:p>
          <a:p>
            <a:r>
              <a:rPr lang="fr-FR" dirty="0" smtClean="0"/>
              <a:t>Serveur sur la méthode </a:t>
            </a:r>
            <a:r>
              <a:rPr lang="fr-FR" dirty="0" err="1" smtClean="0"/>
              <a:t>Scrum</a:t>
            </a:r>
            <a:r>
              <a:rPr lang="fr-FR" dirty="0" smtClean="0"/>
              <a:t> pollué à 85% par des corrections OCR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érum -&gt; </a:t>
            </a:r>
            <a:r>
              <a:rPr lang="fr-FR" dirty="0" err="1"/>
              <a:t>s</a:t>
            </a:r>
            <a:r>
              <a:rPr lang="fr-FR" dirty="0" err="1" smtClean="0"/>
              <a:t>crum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vécus sur des</a:t>
            </a:r>
            <a:r>
              <a:rPr lang="fr-FR" dirty="0" smtClean="0"/>
              <a:t> </a:t>
            </a:r>
            <a:r>
              <a:rPr lang="fr-FR" dirty="0" smtClean="0"/>
              <a:t>corpus </a:t>
            </a:r>
            <a:r>
              <a:rPr lang="fr-FR" dirty="0" err="1" smtClean="0"/>
              <a:t>Istex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Wikis de communautés scientifiques associés au wiki commun TICRI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wikis CIDE et H</a:t>
            </a:r>
            <a:r>
              <a:rPr lang="fr-FR" baseline="30000" dirty="0" smtClean="0"/>
              <a:t>2</a:t>
            </a:r>
            <a:r>
              <a:rPr lang="fr-FR" dirty="0" smtClean="0"/>
              <a:t>PTM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98" y="1984833"/>
            <a:ext cx="3350202" cy="142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1566993" y="2632600"/>
            <a:ext cx="1284056" cy="1530303"/>
            <a:chOff x="2910296" y="3116320"/>
            <a:chExt cx="1544558" cy="1808881"/>
          </a:xfrm>
        </p:grpSpPr>
        <p:sp>
          <p:nvSpPr>
            <p:cNvPr id="7" name="Rectangle à coins arrondis 6"/>
            <p:cNvSpPr/>
            <p:nvPr/>
          </p:nvSpPr>
          <p:spPr>
            <a:xfrm rot="10800000">
              <a:off x="2910296" y="3116320"/>
              <a:ext cx="1544558" cy="180888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1000">
                  <a:schemeClr val="accent6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r 20"/>
            <p:cNvGrpSpPr/>
            <p:nvPr/>
          </p:nvGrpSpPr>
          <p:grpSpPr>
            <a:xfrm>
              <a:off x="3127967" y="3116322"/>
              <a:ext cx="982214" cy="424067"/>
              <a:chOff x="6637786" y="3810000"/>
              <a:chExt cx="982214" cy="424067"/>
            </a:xfrm>
          </p:grpSpPr>
          <p:sp>
            <p:nvSpPr>
              <p:cNvPr id="14" name="Rectangle 3"/>
              <p:cNvSpPr/>
              <p:nvPr/>
            </p:nvSpPr>
            <p:spPr>
              <a:xfrm>
                <a:off x="6637786" y="3868145"/>
                <a:ext cx="362537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400" b="1" noProof="1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wi</a:t>
                </a:r>
                <a:endParaRPr lang="fr-FR" sz="1400" b="1" cap="none" spc="0" noProof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327419" y="3868145"/>
                <a:ext cx="292581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4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ri</a:t>
                </a:r>
                <a:endParaRPr lang="fr-FR" sz="1400" b="1" cap="none" spc="0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  <p:grpSp>
            <p:nvGrpSpPr>
              <p:cNvPr id="16" name="Grouper 22"/>
              <p:cNvGrpSpPr>
                <a:grpSpLocks noChangeAspect="1"/>
              </p:cNvGrpSpPr>
              <p:nvPr/>
            </p:nvGrpSpPr>
            <p:grpSpPr>
              <a:xfrm>
                <a:off x="6989146" y="3810000"/>
                <a:ext cx="349451" cy="424067"/>
                <a:chOff x="2750691" y="3200400"/>
                <a:chExt cx="689647" cy="836901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2750691" y="3312031"/>
                  <a:ext cx="689647" cy="61363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18" name="Imag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4230" y="3200400"/>
                  <a:ext cx="602569" cy="836901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ZoneTexte 8"/>
            <p:cNvSpPr txBox="1"/>
            <p:nvPr/>
          </p:nvSpPr>
          <p:spPr>
            <a:xfrm>
              <a:off x="3590241" y="4102457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400" i="1" dirty="0">
                <a:solidFill>
                  <a:srgbClr val="000090"/>
                </a:solidFill>
              </a:endParaRPr>
            </a:p>
          </p:txBody>
        </p:sp>
        <p:grpSp>
          <p:nvGrpSpPr>
            <p:cNvPr id="10" name="Grouper 139"/>
            <p:cNvGrpSpPr/>
            <p:nvPr/>
          </p:nvGrpSpPr>
          <p:grpSpPr>
            <a:xfrm>
              <a:off x="3002370" y="4564122"/>
              <a:ext cx="1360409" cy="283349"/>
              <a:chOff x="4846675" y="5879609"/>
              <a:chExt cx="1360409" cy="283349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5919826" y="5885959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u-ES" sz="1200" b="1" dirty="0" smtClean="0"/>
                  <a:t>fr</a:t>
                </a:r>
                <a:endParaRPr lang="eu-ES" sz="1200" b="1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846675" y="5879609"/>
                <a:ext cx="4830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u-ES" sz="1200" i="1" dirty="0" smtClean="0"/>
                  <a:t>Ticri</a:t>
                </a:r>
              </a:p>
            </p:txBody>
          </p:sp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2980" y="3706857"/>
              <a:ext cx="919188" cy="791200"/>
            </a:xfrm>
            <a:prstGeom prst="rect">
              <a:avLst/>
            </a:prstGeom>
          </p:spPr>
        </p:pic>
      </p:grpSp>
      <p:grpSp>
        <p:nvGrpSpPr>
          <p:cNvPr id="19" name="Grouper 18"/>
          <p:cNvGrpSpPr/>
          <p:nvPr/>
        </p:nvGrpSpPr>
        <p:grpSpPr>
          <a:xfrm>
            <a:off x="3804782" y="4478374"/>
            <a:ext cx="1517650" cy="1808881"/>
            <a:chOff x="197678" y="3524477"/>
            <a:chExt cx="1517650" cy="1808881"/>
          </a:xfrm>
        </p:grpSpPr>
        <p:sp>
          <p:nvSpPr>
            <p:cNvPr id="20" name="Rectangle à coins arrondis 19"/>
            <p:cNvSpPr/>
            <p:nvPr/>
          </p:nvSpPr>
          <p:spPr>
            <a:xfrm rot="10800000">
              <a:off x="197678" y="3524477"/>
              <a:ext cx="1517650" cy="1808881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64169" y="4418958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400" i="1" dirty="0">
                <a:solidFill>
                  <a:srgbClr val="000090"/>
                </a:solidFill>
              </a:endParaRPr>
            </a:p>
          </p:txBody>
        </p:sp>
        <p:grpSp>
          <p:nvGrpSpPr>
            <p:cNvPr id="22" name="Grouper 91"/>
            <p:cNvGrpSpPr/>
            <p:nvPr/>
          </p:nvGrpSpPr>
          <p:grpSpPr>
            <a:xfrm>
              <a:off x="348877" y="4871471"/>
              <a:ext cx="1215250" cy="388066"/>
              <a:chOff x="7010400" y="5257800"/>
              <a:chExt cx="1215250" cy="388066"/>
            </a:xfrm>
          </p:grpSpPr>
          <p:grpSp>
            <p:nvGrpSpPr>
              <p:cNvPr id="25" name="Grouper 22"/>
              <p:cNvGrpSpPr>
                <a:grpSpLocks noChangeAspect="1"/>
              </p:cNvGrpSpPr>
              <p:nvPr/>
            </p:nvGrpSpPr>
            <p:grpSpPr>
              <a:xfrm>
                <a:off x="7010400" y="5257800"/>
                <a:ext cx="319783" cy="388066"/>
                <a:chOff x="2750691" y="3200400"/>
                <a:chExt cx="689647" cy="836901"/>
              </a:xfrm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2750691" y="3312031"/>
                  <a:ext cx="689647" cy="61363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28" name="Imag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4230" y="3200400"/>
                  <a:ext cx="602569" cy="836901"/>
                </a:xfrm>
                <a:prstGeom prst="rect">
                  <a:avLst/>
                </a:prstGeom>
              </p:spPr>
            </p:pic>
          </p:grpSp>
          <p:sp>
            <p:nvSpPr>
              <p:cNvPr id="26" name="ZoneTexte 25"/>
              <p:cNvSpPr txBox="1"/>
              <p:nvPr/>
            </p:nvSpPr>
            <p:spPr>
              <a:xfrm>
                <a:off x="7903126" y="5295513"/>
                <a:ext cx="322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cs typeface="Courier"/>
                  </a:rPr>
                  <a:t>fr</a:t>
                </a:r>
                <a:endParaRPr lang="fr-FR" sz="1600" b="1" dirty="0">
                  <a:cs typeface="Courier"/>
                </a:endParaRP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601277" y="3576071"/>
              <a:ext cx="675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CIDE</a:t>
              </a:r>
              <a:endParaRPr lang="fr-FR" sz="2000" b="1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333" y="3962400"/>
              <a:ext cx="884130" cy="959606"/>
            </a:xfrm>
            <a:prstGeom prst="rect">
              <a:avLst/>
            </a:prstGeom>
          </p:spPr>
        </p:pic>
      </p:grpSp>
      <p:grpSp>
        <p:nvGrpSpPr>
          <p:cNvPr id="29" name="Grouper 28"/>
          <p:cNvGrpSpPr/>
          <p:nvPr/>
        </p:nvGrpSpPr>
        <p:grpSpPr>
          <a:xfrm>
            <a:off x="794574" y="4758530"/>
            <a:ext cx="1517650" cy="1808881"/>
            <a:chOff x="6865078" y="2382119"/>
            <a:chExt cx="1517650" cy="1808881"/>
          </a:xfrm>
        </p:grpSpPr>
        <p:sp>
          <p:nvSpPr>
            <p:cNvPr id="30" name="Rectangle à coins arrondis 29"/>
            <p:cNvSpPr/>
            <p:nvPr/>
          </p:nvSpPr>
          <p:spPr>
            <a:xfrm rot="10800000">
              <a:off x="6865078" y="2382119"/>
              <a:ext cx="1517650" cy="1808881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531570" y="327660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400" i="1" dirty="0">
                <a:solidFill>
                  <a:srgbClr val="000090"/>
                </a:solidFill>
              </a:endParaRPr>
            </a:p>
          </p:txBody>
        </p:sp>
        <p:grpSp>
          <p:nvGrpSpPr>
            <p:cNvPr id="32" name="Grouper 91"/>
            <p:cNvGrpSpPr/>
            <p:nvPr/>
          </p:nvGrpSpPr>
          <p:grpSpPr>
            <a:xfrm>
              <a:off x="7016278" y="3729113"/>
              <a:ext cx="1215250" cy="388066"/>
              <a:chOff x="7010400" y="5257800"/>
              <a:chExt cx="1215250" cy="388066"/>
            </a:xfrm>
          </p:grpSpPr>
          <p:grpSp>
            <p:nvGrpSpPr>
              <p:cNvPr id="34" name="Grouper 22"/>
              <p:cNvGrpSpPr>
                <a:grpSpLocks noChangeAspect="1"/>
              </p:cNvGrpSpPr>
              <p:nvPr/>
            </p:nvGrpSpPr>
            <p:grpSpPr>
              <a:xfrm>
                <a:off x="7010400" y="5257800"/>
                <a:ext cx="319783" cy="388066"/>
                <a:chOff x="2750691" y="3200400"/>
                <a:chExt cx="689647" cy="836901"/>
              </a:xfrm>
            </p:grpSpPr>
            <p:sp>
              <p:nvSpPr>
                <p:cNvPr id="36" name="Ellipse 35"/>
                <p:cNvSpPr/>
                <p:nvPr/>
              </p:nvSpPr>
              <p:spPr>
                <a:xfrm>
                  <a:off x="2750691" y="3312031"/>
                  <a:ext cx="689647" cy="61363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37" name="Imag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4230" y="3200400"/>
                  <a:ext cx="602569" cy="836901"/>
                </a:xfrm>
                <a:prstGeom prst="rect">
                  <a:avLst/>
                </a:prstGeom>
              </p:spPr>
            </p:pic>
          </p:grpSp>
          <p:sp>
            <p:nvSpPr>
              <p:cNvPr id="35" name="ZoneTexte 34"/>
              <p:cNvSpPr txBox="1"/>
              <p:nvPr/>
            </p:nvSpPr>
            <p:spPr>
              <a:xfrm>
                <a:off x="7903126" y="5295513"/>
                <a:ext cx="322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cs typeface="Courier"/>
                  </a:rPr>
                  <a:t>fr</a:t>
                </a:r>
                <a:endParaRPr lang="fr-FR" sz="1600" b="1" dirty="0">
                  <a:cs typeface="Courier"/>
                </a:endParaRPr>
              </a:p>
            </p:txBody>
          </p:sp>
        </p:grp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4317" y="2817955"/>
              <a:ext cx="1239172" cy="577019"/>
            </a:xfrm>
            <a:prstGeom prst="rect">
              <a:avLst/>
            </a:prstGeom>
          </p:spPr>
        </p:pic>
      </p:grpSp>
      <p:cxnSp>
        <p:nvCxnSpPr>
          <p:cNvPr id="39" name="Connecteur droit 38"/>
          <p:cNvCxnSpPr/>
          <p:nvPr/>
        </p:nvCxnSpPr>
        <p:spPr>
          <a:xfrm flipV="1">
            <a:off x="2851049" y="2590800"/>
            <a:ext cx="4835599" cy="1171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2851048" y="2709176"/>
            <a:ext cx="4835600" cy="13214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2774503" y="4107176"/>
            <a:ext cx="1181478" cy="4544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30" idx="2"/>
          </p:cNvCxnSpPr>
          <p:nvPr/>
        </p:nvCxnSpPr>
        <p:spPr>
          <a:xfrm flipH="1">
            <a:off x="1553399" y="4218375"/>
            <a:ext cx="578393" cy="5401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étapes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TICRI /  WICRI / e-Science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24" y="1064316"/>
            <a:ext cx="1904772" cy="24740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10" y="992815"/>
            <a:ext cx="1949354" cy="25455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6103" y="3697359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2003 rapport Atkins (NSF)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119249" y="3697359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2006 – rapport de l’ACLS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11" y="4225719"/>
            <a:ext cx="1645798" cy="243343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88975" y="4505739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CIDE 2008</a:t>
            </a:r>
          </a:p>
          <a:p>
            <a:r>
              <a:rPr lang="fr-FR" dirty="0" err="1" smtClean="0"/>
              <a:t>Boismenu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906" y="4258849"/>
            <a:ext cx="1689100" cy="24003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891130" y="4479237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CIDE 2015</a:t>
            </a:r>
          </a:p>
          <a:p>
            <a:r>
              <a:rPr lang="fr-FR" dirty="0" err="1" smtClean="0"/>
              <a:t>Laborderie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2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Actes des colloques CIDE</a:t>
            </a:r>
          </a:p>
          <a:p>
            <a:pPr lvl="1"/>
            <a:r>
              <a:rPr lang="fr-FR" dirty="0" smtClean="0"/>
              <a:t>Articles en format hypertexte (30)</a:t>
            </a:r>
          </a:p>
          <a:p>
            <a:pPr lvl="2"/>
            <a:r>
              <a:rPr lang="fr-FR" dirty="0" smtClean="0"/>
              <a:t>Texte en </a:t>
            </a:r>
            <a:r>
              <a:rPr lang="fr-FR" dirty="0" err="1" smtClean="0"/>
              <a:t>wikitexte</a:t>
            </a:r>
            <a:r>
              <a:rPr lang="fr-FR" dirty="0" smtClean="0"/>
              <a:t> (type HTML </a:t>
            </a:r>
            <a:r>
              <a:rPr lang="fr-FR" dirty="0" err="1" smtClean="0"/>
              <a:t>paragraphé</a:t>
            </a:r>
            <a:r>
              <a:rPr lang="fr-FR" dirty="0" smtClean="0"/>
              <a:t>)</a:t>
            </a:r>
          </a:p>
          <a:p>
            <a:pPr lvl="3"/>
            <a:r>
              <a:rPr lang="fr-FR" dirty="0" smtClean="0"/>
              <a:t>Avec les formules en </a:t>
            </a:r>
            <a:r>
              <a:rPr lang="fr-FR" dirty="0" err="1" smtClean="0"/>
              <a:t>TeX</a:t>
            </a:r>
            <a:endParaRPr lang="fr-FR" dirty="0" smtClean="0"/>
          </a:p>
          <a:p>
            <a:pPr lvl="2"/>
            <a:r>
              <a:rPr lang="fr-FR" dirty="0" smtClean="0"/>
              <a:t>Bibliographie structurée et liée</a:t>
            </a:r>
          </a:p>
          <a:p>
            <a:pPr lvl="2"/>
            <a:r>
              <a:rPr lang="fr-FR" dirty="0" smtClean="0"/>
              <a:t>Bibliographie </a:t>
            </a:r>
            <a:r>
              <a:rPr lang="fr-FR" dirty="0" err="1" smtClean="0"/>
              <a:t>sémantisée</a:t>
            </a:r>
            <a:r>
              <a:rPr lang="fr-FR" dirty="0" smtClean="0"/>
              <a:t> (auteurs)</a:t>
            </a:r>
          </a:p>
          <a:p>
            <a:pPr lvl="2"/>
            <a:r>
              <a:rPr lang="fr-FR" dirty="0" smtClean="0"/>
              <a:t>Liens sémantiques possibles</a:t>
            </a:r>
          </a:p>
          <a:p>
            <a:pPr lvl="2"/>
            <a:r>
              <a:rPr lang="fr-FR" dirty="0" smtClean="0"/>
              <a:t>Page de discussion</a:t>
            </a:r>
          </a:p>
          <a:p>
            <a:pPr lvl="1"/>
            <a:r>
              <a:rPr lang="fr-FR" dirty="0" smtClean="0"/>
              <a:t>Articles en cours d’adaptation hypertexte (40)</a:t>
            </a:r>
          </a:p>
          <a:p>
            <a:pPr lvl="2"/>
            <a:r>
              <a:rPr lang="fr-FR" dirty="0" smtClean="0"/>
              <a:t>avec liens PDF</a:t>
            </a:r>
          </a:p>
          <a:p>
            <a:pPr lvl="1"/>
            <a:r>
              <a:rPr lang="fr-FR" dirty="0" smtClean="0"/>
              <a:t>Simples références bibliographiques (47)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wiki CIDE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Ontologie des acteurs, insérée dans le réseau WICRI</a:t>
            </a:r>
          </a:p>
          <a:p>
            <a:pPr lvl="1"/>
            <a:r>
              <a:rPr lang="fr-FR" dirty="0" smtClean="0"/>
              <a:t>Programmes et comités en liens sémantiques dans les wikis TICRI, CIDE (et parfois… Maroc)</a:t>
            </a:r>
          </a:p>
          <a:p>
            <a:pPr lvl="1"/>
            <a:r>
              <a:rPr lang="fr-FR" dirty="0" smtClean="0"/>
              <a:t>Personnes avec une normalisation compatible Wikipédia (et Web sémantique)</a:t>
            </a:r>
          </a:p>
          <a:p>
            <a:pPr lvl="1"/>
            <a:r>
              <a:rPr lang="fr-FR" dirty="0" smtClean="0"/>
              <a:t>Laboratoires et universités (dans leur historisation)</a:t>
            </a:r>
          </a:p>
          <a:p>
            <a:pPr lvl="1"/>
            <a:r>
              <a:rPr lang="fr-FR" dirty="0" smtClean="0"/>
              <a:t>Pays, Régions, Villes</a:t>
            </a:r>
          </a:p>
          <a:p>
            <a:r>
              <a:rPr lang="fr-FR" dirty="0" smtClean="0"/>
              <a:t>Chaque page peut </a:t>
            </a:r>
            <a:r>
              <a:rPr lang="fr-FR" dirty="0" smtClean="0"/>
              <a:t>être enrichie par des expressions </a:t>
            </a:r>
            <a:r>
              <a:rPr lang="fr-FR" dirty="0" err="1" smtClean="0"/>
              <a:t>semantiques</a:t>
            </a:r>
            <a:r>
              <a:rPr lang="fr-FR" dirty="0" smtClean="0"/>
              <a:t> (qui cite tel auteur)</a:t>
            </a:r>
          </a:p>
          <a:p>
            <a:r>
              <a:rPr lang="fr-FR" dirty="0" smtClean="0"/>
              <a:t>Chaque page peut être enrichie par une partie rédactionnelle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wiki CIDE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Evolution depuis H</a:t>
            </a:r>
            <a:r>
              <a:rPr lang="fr-FR" baseline="30000" dirty="0" smtClean="0"/>
              <a:t>2</a:t>
            </a:r>
            <a:r>
              <a:rPr lang="fr-FR" dirty="0" smtClean="0"/>
              <a:t>PTM </a:t>
            </a:r>
          </a:p>
          <a:p>
            <a:pPr lvl="1"/>
            <a:r>
              <a:rPr lang="fr-FR" dirty="0" smtClean="0"/>
              <a:t>un serveur hypertexte</a:t>
            </a:r>
          </a:p>
          <a:p>
            <a:r>
              <a:rPr lang="fr-FR" dirty="0" smtClean="0"/>
              <a:t>Serveurs sur le wiki CIDE</a:t>
            </a:r>
          </a:p>
          <a:p>
            <a:pPr lvl="1"/>
            <a:r>
              <a:rPr lang="fr-FR" dirty="0"/>
              <a:t>un exemple introductif : </a:t>
            </a:r>
          </a:p>
          <a:p>
            <a:pPr lvl="2"/>
            <a:r>
              <a:rPr lang="fr-FR" dirty="0">
                <a:hlinkClick r:id="rId2" tooltip="Serveur d'exploration sur la TEI"/>
              </a:rPr>
              <a:t>Serveur d'exploration sur la TEI</a:t>
            </a:r>
            <a:r>
              <a:rPr lang="fr-FR" dirty="0"/>
              <a:t>, </a:t>
            </a:r>
            <a:r>
              <a:rPr lang="fr-FR" dirty="0" smtClean="0"/>
              <a:t>(700)</a:t>
            </a:r>
            <a:endParaRPr lang="fr-FR" dirty="0"/>
          </a:p>
          <a:p>
            <a:pPr lvl="1"/>
            <a:r>
              <a:rPr lang="fr-FR" dirty="0"/>
              <a:t>en relation directe avec CIDE.19 : </a:t>
            </a:r>
          </a:p>
          <a:p>
            <a:pPr lvl="2"/>
            <a:r>
              <a:rPr lang="fr-FR" dirty="0">
                <a:hlinkClick r:id="rId3" tooltip="Épistémè"/>
              </a:rPr>
              <a:t>Serveur d'exploration Épistémè</a:t>
            </a:r>
            <a:r>
              <a:rPr lang="fr-FR" dirty="0"/>
              <a:t>, </a:t>
            </a:r>
            <a:r>
              <a:rPr lang="fr-FR" dirty="0" smtClean="0"/>
              <a:t>(3500)</a:t>
            </a:r>
            <a:endParaRPr lang="fr-FR" dirty="0"/>
          </a:p>
          <a:p>
            <a:pPr lvl="2"/>
            <a:r>
              <a:rPr lang="fr-FR" dirty="0">
                <a:hlinkClick r:id="rId4" tooltip="Cyberinfrastructure"/>
              </a:rPr>
              <a:t>Serveur d'exploration Cyberinfrastructure</a:t>
            </a:r>
            <a:r>
              <a:rPr lang="fr-FR" dirty="0"/>
              <a:t>, </a:t>
            </a:r>
            <a:r>
              <a:rPr lang="fr-FR" dirty="0" smtClean="0"/>
              <a:t>(1900)</a:t>
            </a:r>
            <a:endParaRPr lang="fr-FR" dirty="0"/>
          </a:p>
          <a:p>
            <a:pPr lvl="1"/>
            <a:r>
              <a:rPr lang="fr-FR" dirty="0"/>
              <a:t>pour répondre à des questions d'utilisateurs : </a:t>
            </a:r>
          </a:p>
          <a:p>
            <a:pPr lvl="2"/>
            <a:r>
              <a:rPr lang="fr-FR" dirty="0">
                <a:hlinkClick r:id="rId5" tooltip="Serveur d'exploration sur l'OCR"/>
              </a:rPr>
              <a:t>Serveur d'exploration sur l'OCR</a:t>
            </a:r>
            <a:r>
              <a:rPr lang="fr-FR" dirty="0"/>
              <a:t>, </a:t>
            </a:r>
            <a:r>
              <a:rPr lang="fr-FR" dirty="0" smtClean="0"/>
              <a:t>(8000)</a:t>
            </a:r>
            <a:endParaRPr lang="fr-FR" dirty="0"/>
          </a:p>
          <a:p>
            <a:pPr lvl="2"/>
            <a:r>
              <a:rPr lang="fr-FR" dirty="0">
                <a:hlinkClick r:id="rId6" tooltip="Serveur d'exploration sur les dispositifs haptiques"/>
              </a:rPr>
              <a:t>Serveur d'exploration sur les dispositifs haptiques</a:t>
            </a:r>
            <a:r>
              <a:rPr lang="fr-FR" dirty="0"/>
              <a:t>, </a:t>
            </a:r>
            <a:r>
              <a:rPr lang="fr-FR" dirty="0" smtClean="0"/>
              <a:t>(18000)</a:t>
            </a:r>
            <a:endParaRPr lang="fr-FR" dirty="0"/>
          </a:p>
          <a:p>
            <a:pPr lvl="2"/>
            <a:r>
              <a:rPr lang="fr-FR" dirty="0">
                <a:hlinkClick r:id="rId7" tooltip="Serveur d'exploration sur la télématique"/>
              </a:rPr>
              <a:t>Serveur d'exploration sur la télématique</a:t>
            </a:r>
            <a:r>
              <a:rPr lang="fr-FR" dirty="0"/>
              <a:t>. </a:t>
            </a:r>
            <a:r>
              <a:rPr lang="fr-FR" dirty="0" smtClean="0"/>
              <a:t>(14000)</a:t>
            </a:r>
          </a:p>
          <a:p>
            <a:r>
              <a:rPr lang="fr-FR" dirty="0" smtClean="0"/>
              <a:t>Compatibilité entre les règles de curation serveurs et ontologies wiki </a:t>
            </a:r>
          </a:p>
          <a:p>
            <a:pPr lvl="2"/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wiki CIDE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Espaces pour travaux pratiques</a:t>
            </a:r>
          </a:p>
          <a:p>
            <a:pPr lvl="1"/>
            <a:r>
              <a:rPr lang="fr-FR" dirty="0" smtClean="0"/>
              <a:t>Master Documentation numérique de l’UL</a:t>
            </a:r>
          </a:p>
          <a:p>
            <a:pPr lvl="1"/>
            <a:r>
              <a:rPr lang="fr-FR" dirty="0" smtClean="0"/>
              <a:t>Master Paris 8</a:t>
            </a:r>
          </a:p>
          <a:p>
            <a:r>
              <a:rPr lang="fr-FR" dirty="0" smtClean="0"/>
              <a:t>Blog, travaux personnels exploitant les données du wiki…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wiki CIDE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6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Distribution fonctionnelle de la connaissance</a:t>
            </a:r>
          </a:p>
          <a:p>
            <a:pPr lvl="1"/>
            <a:r>
              <a:rPr lang="fr-FR" dirty="0" smtClean="0"/>
              <a:t>Organisation thématique</a:t>
            </a:r>
          </a:p>
          <a:p>
            <a:r>
              <a:rPr lang="fr-FR" dirty="0" smtClean="0"/>
              <a:t>Jusqu’où aller dans la diversité sur un wiki de communauté (CIDE) ?</a:t>
            </a:r>
          </a:p>
          <a:p>
            <a:pPr lvl="1"/>
            <a:r>
              <a:rPr lang="fr-FR" dirty="0" smtClean="0"/>
              <a:t>Comment gérer </a:t>
            </a:r>
            <a:r>
              <a:rPr lang="fr-FR" dirty="0" err="1" smtClean="0"/>
              <a:t>éditorialement</a:t>
            </a:r>
            <a:r>
              <a:rPr lang="fr-FR" dirty="0" smtClean="0"/>
              <a:t> cette diversité ?</a:t>
            </a:r>
          </a:p>
          <a:p>
            <a:pPr lvl="1"/>
            <a:r>
              <a:rPr lang="fr-FR" dirty="0" smtClean="0"/>
              <a:t>Quelle place pour les comités scientifiques ?</a:t>
            </a:r>
          </a:p>
          <a:p>
            <a:r>
              <a:rPr lang="fr-FR" dirty="0" smtClean="0"/>
              <a:t>M</a:t>
            </a:r>
            <a:r>
              <a:rPr lang="fr-FR" dirty="0" smtClean="0"/>
              <a:t>ême question pour des wikis thématiques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CIDE / Epistémè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7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dans un réseau d’hypertextes, en utilisant des modèles, des relations sémantiques et en explorant des corpus… </a:t>
            </a:r>
          </a:p>
          <a:p>
            <a:r>
              <a:rPr lang="fr-FR" dirty="0" smtClean="0"/>
              <a:t>Contributions très limitées sur CIDE</a:t>
            </a:r>
          </a:p>
          <a:p>
            <a:pPr lvl="1"/>
            <a:r>
              <a:rPr lang="fr-FR" dirty="0" smtClean="0"/>
              <a:t>JD + stagiaires + étudiants en TD</a:t>
            </a:r>
          </a:p>
          <a:p>
            <a:r>
              <a:rPr lang="fr-FR" dirty="0" smtClean="0"/>
              <a:t>Quelles sont les difficultés technologiques ?</a:t>
            </a:r>
          </a:p>
          <a:p>
            <a:r>
              <a:rPr lang="fr-FR" dirty="0"/>
              <a:t>Quelles sont les difficultés </a:t>
            </a:r>
            <a:r>
              <a:rPr lang="fr-FR" dirty="0" smtClean="0"/>
              <a:t>rédactionnelles ?</a:t>
            </a:r>
          </a:p>
          <a:p>
            <a:r>
              <a:rPr lang="fr-FR" dirty="0" smtClean="0"/>
              <a:t>Quelles sont les difficultés institutionnelles ?</a:t>
            </a:r>
          </a:p>
          <a:p>
            <a:r>
              <a:rPr lang="fr-FR" dirty="0" smtClean="0"/>
              <a:t>Quelles sont les difficultés </a:t>
            </a:r>
            <a:r>
              <a:rPr lang="fr-FR" dirty="0" err="1" smtClean="0"/>
              <a:t>pschologiques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Appropriation du wiki CIDE (de l’épistémè) par les chercheurs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9"/>
            <a:ext cx="6270625" cy="472569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500" dirty="0"/>
              <a:t>20 000 000 pages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T</a:t>
            </a:r>
            <a:r>
              <a:rPr lang="fr-FR" altLang="fr-FR" sz="2100" dirty="0" smtClean="0"/>
              <a:t>echnologie au </a:t>
            </a:r>
            <a:r>
              <a:rPr lang="fr-FR" altLang="fr-FR" sz="2100" dirty="0"/>
              <a:t>point </a:t>
            </a:r>
            <a:r>
              <a:rPr lang="en-US" altLang="fr-FR" sz="2100" dirty="0"/>
              <a:t>!</a:t>
            </a:r>
            <a:r>
              <a:rPr lang="fr-FR" altLang="fr-FR" sz="2100" dirty="0" smtClean="0"/>
              <a:t>!!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S</a:t>
            </a:r>
            <a:r>
              <a:rPr lang="fr-FR" altLang="fr-FR" sz="2100" dirty="0" smtClean="0"/>
              <a:t>ans cahiers des charges et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S</a:t>
            </a:r>
            <a:r>
              <a:rPr lang="fr-FR" altLang="fr-FR" sz="2100" dirty="0" smtClean="0"/>
              <a:t>ans cha</a:t>
            </a:r>
            <a:r>
              <a:rPr lang="fr-FR" altLang="fr-FR" sz="2100" dirty="0" smtClean="0"/>
              <a:t>îne de production</a:t>
            </a:r>
            <a:endParaRPr lang="fr-FR" altLang="fr-FR" sz="21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Modération a posteriori – vs - validation a priori.</a:t>
            </a:r>
          </a:p>
          <a:p>
            <a:pPr eaLnBrk="1" hangingPunct="1">
              <a:lnSpc>
                <a:spcPct val="80000"/>
              </a:lnSpc>
            </a:pPr>
            <a:endParaRPr lang="fr-FR" altLang="fr-FR" sz="25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500" dirty="0"/>
              <a:t>S</a:t>
            </a:r>
            <a:r>
              <a:rPr lang="fr-FR" altLang="fr-FR" sz="2500" dirty="0" smtClean="0"/>
              <a:t>ites </a:t>
            </a:r>
            <a:r>
              <a:rPr lang="fr-FR" altLang="fr-FR" sz="2500" dirty="0"/>
              <a:t>multilingues </a:t>
            </a:r>
            <a:r>
              <a:rPr lang="fr-FR" altLang="fr-FR" sz="2500" dirty="0" smtClean="0"/>
              <a:t>consultés </a:t>
            </a:r>
            <a:r>
              <a:rPr lang="fr-FR" altLang="fr-FR" sz="2500" dirty="0"/>
              <a:t>par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 smtClean="0"/>
              <a:t>chercheurs (contexte interdisciplinaire),</a:t>
            </a:r>
            <a:endParaRPr lang="fr-FR" altLang="fr-FR" sz="21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 smtClean="0"/>
              <a:t>Industriels (recherche </a:t>
            </a:r>
            <a:r>
              <a:rPr lang="fr-FR" altLang="fr-FR" sz="2100" dirty="0"/>
              <a:t>de </a:t>
            </a:r>
            <a:r>
              <a:rPr lang="fr-FR" altLang="fr-FR" sz="2100" dirty="0" smtClean="0"/>
              <a:t>partenaires).</a:t>
            </a:r>
            <a:endParaRPr lang="fr-FR" altLang="fr-FR" sz="2100" dirty="0"/>
          </a:p>
          <a:p>
            <a:pPr eaLnBrk="1" hangingPunct="1">
              <a:lnSpc>
                <a:spcPct val="80000"/>
              </a:lnSpc>
              <a:buFont typeface="Wingdings 3" charset="2"/>
              <a:buNone/>
            </a:pPr>
            <a:endParaRPr lang="fr-FR" altLang="fr-FR" sz="25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500" dirty="0" smtClean="0"/>
              <a:t>des </a:t>
            </a:r>
            <a:r>
              <a:rPr lang="fr-FR" altLang="fr-FR" sz="2500" dirty="0"/>
              <a:t>milliers </a:t>
            </a:r>
            <a:r>
              <a:rPr lang="fr-FR" altLang="fr-FR" sz="2500" dirty="0" smtClean="0"/>
              <a:t>de collaborateurs </a:t>
            </a:r>
            <a:r>
              <a:rPr lang="fr-FR" altLang="fr-FR" sz="2500" dirty="0"/>
              <a:t>volontaires,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dirty="0"/>
              <a:t> noyau de centaines d</a:t>
            </a:r>
            <a:r>
              <a:rPr lang="ja-JP" altLang="fr-FR" sz="2100" dirty="0"/>
              <a:t>’</a:t>
            </a:r>
            <a:r>
              <a:rPr lang="fr-FR" altLang="ja-JP" sz="2100" dirty="0" smtClean="0"/>
              <a:t>expert </a:t>
            </a:r>
            <a:r>
              <a:rPr lang="fr-FR" altLang="ja-JP" sz="2100" dirty="0"/>
              <a:t>volontaires.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1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500" dirty="0" smtClean="0"/>
              <a:t>Mais, 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Monopole, financièrement rentable : 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290 salariés, 80 millions $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Contributions anonymes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Stratégies commerciales</a:t>
            </a:r>
          </a:p>
          <a:p>
            <a:pPr marL="392113" lvl="1" indent="0">
              <a:lnSpc>
                <a:spcPct val="80000"/>
              </a:lnSpc>
              <a:buNone/>
            </a:pPr>
            <a:endParaRPr lang="fr-FR" altLang="fr-FR" sz="1500" dirty="0"/>
          </a:p>
          <a:p>
            <a:pPr lvl="2" eaLnBrk="1" hangingPunct="1">
              <a:lnSpc>
                <a:spcPct val="80000"/>
              </a:lnSpc>
            </a:pPr>
            <a:endParaRPr lang="fr-FR" altLang="fr-FR" sz="1900" dirty="0"/>
          </a:p>
          <a:p>
            <a:pPr lvl="2" eaLnBrk="1" hangingPunct="1">
              <a:lnSpc>
                <a:spcPct val="80000"/>
              </a:lnSpc>
            </a:pPr>
            <a:endParaRPr lang="fr-FR" altLang="fr-FR" sz="1900" dirty="0"/>
          </a:p>
          <a:p>
            <a:pPr lvl="1" eaLnBrk="1" hangingPunct="1">
              <a:lnSpc>
                <a:spcPct val="80000"/>
              </a:lnSpc>
              <a:buFont typeface="Verdana" charset="0"/>
              <a:buNone/>
            </a:pPr>
            <a:endParaRPr lang="fr-FR" altLang="fr-FR" sz="2100" dirty="0"/>
          </a:p>
          <a:p>
            <a:pPr lvl="1" eaLnBrk="1" hangingPunct="1">
              <a:lnSpc>
                <a:spcPct val="80000"/>
              </a:lnSpc>
              <a:buFont typeface="Verdana" charset="0"/>
              <a:buNone/>
            </a:pPr>
            <a:endParaRPr lang="fr-FR" altLang="fr-FR" sz="2100" dirty="0"/>
          </a:p>
          <a:p>
            <a:pPr eaLnBrk="1" hangingPunct="1">
              <a:lnSpc>
                <a:spcPct val="80000"/>
              </a:lnSpc>
              <a:buFont typeface="Wingdings 3" charset="2"/>
              <a:buNone/>
            </a:pPr>
            <a:endParaRPr lang="eu-ES" altLang="fr-FR" sz="25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ea typeface="+mj-ea"/>
                <a:cs typeface="+mj-cs"/>
              </a:rPr>
              <a:t>Dans</a:t>
            </a:r>
            <a:r>
              <a:rPr lang="en-GB" dirty="0" smtClean="0">
                <a:ea typeface="+mj-ea"/>
                <a:cs typeface="+mj-cs"/>
              </a:rPr>
              <a:t> </a:t>
            </a:r>
            <a:r>
              <a:rPr lang="en-GB" dirty="0" err="1" smtClean="0">
                <a:ea typeface="+mj-ea"/>
                <a:cs typeface="+mj-cs"/>
              </a:rPr>
              <a:t>ce</a:t>
            </a:r>
            <a:r>
              <a:rPr lang="en-GB" dirty="0" smtClean="0">
                <a:ea typeface="+mj-ea"/>
                <a:cs typeface="+mj-cs"/>
              </a:rPr>
              <a:t> nouveau </a:t>
            </a:r>
            <a:r>
              <a:rPr lang="en-GB" dirty="0" err="1" smtClean="0">
                <a:ea typeface="+mj-ea"/>
                <a:cs typeface="+mj-cs"/>
              </a:rPr>
              <a:t>paradigme</a:t>
            </a:r>
            <a:r>
              <a:rPr lang="en-GB" dirty="0" smtClean="0">
                <a:ea typeface="+mj-ea"/>
                <a:cs typeface="+mj-cs"/>
              </a:rPr>
              <a:t>,</a:t>
            </a:r>
            <a:br>
              <a:rPr lang="en-GB" dirty="0" smtClean="0">
                <a:ea typeface="+mj-ea"/>
                <a:cs typeface="+mj-cs"/>
              </a:rPr>
            </a:br>
            <a:r>
              <a:rPr lang="en-GB" dirty="0" err="1" smtClean="0">
                <a:ea typeface="+mj-ea"/>
                <a:cs typeface="+mj-cs"/>
              </a:rPr>
              <a:t>une</a:t>
            </a:r>
            <a:r>
              <a:rPr lang="en-GB" dirty="0" smtClean="0">
                <a:ea typeface="+mj-ea"/>
                <a:cs typeface="+mj-cs"/>
              </a:rPr>
              <a:t> success story : </a:t>
            </a:r>
            <a:r>
              <a:rPr lang="en-GB" dirty="0" err="1" smtClean="0">
                <a:ea typeface="+mj-ea"/>
                <a:cs typeface="+mj-cs"/>
              </a:rPr>
              <a:t>Wikipédia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20483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FA266C3-CF0F-4844-9540-40F25B3923E8}" type="datetime1">
              <a:rPr lang="fr-FR" altLang="fr-FR" sz="1000">
                <a:latin typeface="Lucida Sans Unicode" charset="0"/>
              </a:rPr>
              <a:pPr eaLnBrk="1" hangingPunct="1"/>
              <a:t>28/10/2016</a:t>
            </a:fld>
            <a:endParaRPr lang="fr-FR" altLang="fr-FR" sz="1000">
              <a:latin typeface="Lucida Sans Unicode" charset="0"/>
            </a:endParaRPr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850EAE0-A3DF-2C44-BC35-B944FCFCF047}" type="slidenum">
              <a:rPr lang="fr-FR" altLang="fr-FR" sz="1000">
                <a:latin typeface="Lucida Sans Unicode" charset="0"/>
              </a:rPr>
              <a:pPr eaLnBrk="1" hangingPunct="1"/>
              <a:t>4</a:t>
            </a:fld>
            <a:endParaRPr lang="fr-FR" altLang="fr-FR" sz="1000">
              <a:latin typeface="Lucida Sans Unicode" charset="0"/>
            </a:endParaRPr>
          </a:p>
        </p:txBody>
      </p:sp>
      <p:sp>
        <p:nvSpPr>
          <p:cNvPr id="1946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000">
                <a:latin typeface="Lucida Sans Unicode" charset="0"/>
              </a:rPr>
              <a:t>Fès 2014, usage normal</a:t>
            </a:r>
          </a:p>
        </p:txBody>
      </p:sp>
      <p:pic>
        <p:nvPicPr>
          <p:cNvPr id="4098" name="Picture 2" descr="ttps://upload.wikimedia.org/wikipedia/commons/e/ea/Wikimedia_Foundation_financial_develop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16" y="2311760"/>
            <a:ext cx="2492509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90229D0-68FF-6A40-ADC0-4DB892D744AB}" type="datetime1">
              <a:rPr lang="fr-FR" altLang="fr-FR" sz="1000">
                <a:latin typeface="Lucida Sans Unicode" charset="0"/>
              </a:rPr>
              <a:pPr eaLnBrk="1" hangingPunct="1"/>
              <a:t>28/10/2016</a:t>
            </a:fld>
            <a:endParaRPr lang="fr-FR" altLang="fr-FR" sz="1000">
              <a:latin typeface="Lucida Sans Unicode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000">
                <a:latin typeface="Lucida Sans Unicode" charset="0"/>
              </a:rPr>
              <a:t>Fès 2014, usage normal</a:t>
            </a:r>
          </a:p>
        </p:txBody>
      </p:sp>
      <p:sp>
        <p:nvSpPr>
          <p:cNvPr id="225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BB09B69-263A-EA44-AE50-1CEB955E719E}" type="slidenum">
              <a:rPr lang="fr-FR" altLang="fr-FR" sz="1000">
                <a:latin typeface="Lucida Sans Unicode" charset="0"/>
              </a:rPr>
              <a:pPr eaLnBrk="1" hangingPunct="1"/>
              <a:t>5</a:t>
            </a:fld>
            <a:endParaRPr lang="fr-FR" altLang="fr-FR" sz="1000">
              <a:latin typeface="Lucida Sans Unicode" charset="0"/>
            </a:endParaRPr>
          </a:p>
        </p:txBody>
      </p:sp>
      <p:pic>
        <p:nvPicPr>
          <p:cNvPr id="2253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95263"/>
            <a:ext cx="36528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Projet français</a:t>
            </a:r>
          </a:p>
          <a:p>
            <a:pPr lvl="1"/>
            <a:r>
              <a:rPr lang="fr-FR" altLang="fr-FR" dirty="0"/>
              <a:t>(Investissements d’avenir)</a:t>
            </a:r>
          </a:p>
          <a:p>
            <a:pPr lvl="1"/>
            <a:r>
              <a:rPr lang="fr-FR" altLang="fr-FR" dirty="0"/>
              <a:t>MESR, Opérateur ANR</a:t>
            </a:r>
          </a:p>
          <a:p>
            <a:r>
              <a:rPr lang="fr-FR" altLang="fr-FR" dirty="0"/>
              <a:t>Slogan</a:t>
            </a:r>
          </a:p>
          <a:p>
            <a:pPr lvl="1"/>
            <a:r>
              <a:rPr lang="fr-FR" altLang="fr-FR" i="1" dirty="0"/>
              <a:t>L’excellence documentaire pour tous</a:t>
            </a:r>
          </a:p>
          <a:p>
            <a:r>
              <a:rPr lang="fr-FR" altLang="fr-FR" dirty="0"/>
              <a:t>Equipement</a:t>
            </a:r>
          </a:p>
          <a:p>
            <a:pPr lvl="1"/>
            <a:r>
              <a:rPr lang="fr-FR" altLang="fr-FR" dirty="0"/>
              <a:t>Budget : environ 60.000.000 €</a:t>
            </a:r>
          </a:p>
          <a:p>
            <a:pPr lvl="2"/>
            <a:r>
              <a:rPr lang="fr-FR" altLang="fr-FR" dirty="0"/>
              <a:t>Archives et données</a:t>
            </a:r>
          </a:p>
          <a:p>
            <a:pPr lvl="2"/>
            <a:r>
              <a:rPr lang="fr-FR" altLang="fr-FR" dirty="0" smtClean="0"/>
              <a:t>Prévision : 50.000.000 documents</a:t>
            </a:r>
          </a:p>
          <a:p>
            <a:pPr lvl="3"/>
            <a:r>
              <a:rPr lang="fr-FR" altLang="fr-FR" dirty="0" smtClean="0"/>
              <a:t>Springer, </a:t>
            </a:r>
            <a:r>
              <a:rPr lang="fr-FR" altLang="fr-FR" dirty="0" err="1" smtClean="0"/>
              <a:t>Wiley</a:t>
            </a:r>
            <a:r>
              <a:rPr lang="fr-FR" altLang="fr-FR" dirty="0" smtClean="0"/>
              <a:t>, Elsevier, Oxford </a:t>
            </a:r>
            <a:r>
              <a:rPr lang="fr-FR" altLang="fr-FR" dirty="0" err="1" smtClean="0"/>
              <a:t>University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Press</a:t>
            </a:r>
            <a:r>
              <a:rPr lang="fr-FR" altLang="fr-FR" dirty="0" smtClean="0"/>
              <a:t>…</a:t>
            </a:r>
            <a:endParaRPr lang="fr-FR" altLang="fr-FR" dirty="0"/>
          </a:p>
          <a:p>
            <a:pPr lvl="2"/>
            <a:r>
              <a:rPr lang="fr-FR" altLang="fr-FR" dirty="0"/>
              <a:t>Sous forme numérique (texte ou XML…)</a:t>
            </a:r>
          </a:p>
          <a:p>
            <a:pPr lvl="1"/>
            <a:endParaRPr lang="fr-FR" altLang="fr-FR" dirty="0"/>
          </a:p>
        </p:txBody>
      </p:sp>
      <p:pic>
        <p:nvPicPr>
          <p:cNvPr id="2253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77838"/>
            <a:ext cx="199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7BB571C-3218-7B41-8FE6-47FF953DE830}" type="datetime1">
              <a:rPr lang="fr-FR" altLang="fr-FR" sz="1000">
                <a:latin typeface="Lucida Sans Unicode" charset="0"/>
              </a:rPr>
              <a:pPr eaLnBrk="1" hangingPunct="1"/>
              <a:t>28/10/2016</a:t>
            </a:fld>
            <a:endParaRPr lang="fr-FR" altLang="fr-FR" sz="1000">
              <a:latin typeface="Lucida Sans Unicode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000">
                <a:latin typeface="Lucida Sans Unicode" charset="0"/>
              </a:rPr>
              <a:t>Fès 2014, usage normal</a:t>
            </a:r>
          </a:p>
        </p:txBody>
      </p:sp>
      <p:sp>
        <p:nvSpPr>
          <p:cNvPr id="2560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BDD78A6-CB2D-0741-9BC9-98FA30B2BEB5}" type="slidenum">
              <a:rPr lang="fr-FR" altLang="fr-FR" sz="1000">
                <a:latin typeface="Lucida Sans Unicode" charset="0"/>
              </a:rPr>
              <a:pPr eaLnBrk="1" hangingPunct="1"/>
              <a:t>6</a:t>
            </a:fld>
            <a:endParaRPr lang="fr-FR" altLang="fr-FR" sz="1000">
              <a:latin typeface="Lucida Sans Unicode" charset="0"/>
            </a:endParaRPr>
          </a:p>
        </p:txBody>
      </p:sp>
      <p:pic>
        <p:nvPicPr>
          <p:cNvPr id="2560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95263"/>
            <a:ext cx="36528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Espace réservé du contenu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950" indent="0">
              <a:lnSpc>
                <a:spcPct val="90000"/>
              </a:lnSpc>
              <a:buFont typeface="Wingdings 3" charset="2"/>
              <a:buNone/>
            </a:pPr>
            <a:r>
              <a:rPr lang="fr-FR" altLang="fr-FR"/>
              <a:t>Les questions</a:t>
            </a:r>
          </a:p>
          <a:p>
            <a:pPr marL="107950" indent="0">
              <a:lnSpc>
                <a:spcPct val="90000"/>
              </a:lnSpc>
            </a:pPr>
            <a:r>
              <a:rPr lang="fr-FR" altLang="fr-FR"/>
              <a:t>Comment un acteur de la recherche de l’innovation ou de la culture va pouvoir manipuler rapidement 1000 à 50.000 documents numériques ?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La prestation est-elle possible ?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Combien de personnes à former : 50.000 ?</a:t>
            </a:r>
          </a:p>
          <a:p>
            <a:pPr marL="107950" indent="0">
              <a:lnSpc>
                <a:spcPct val="90000"/>
              </a:lnSpc>
            </a:pPr>
            <a:r>
              <a:rPr lang="fr-FR" altLang="fr-FR"/>
              <a:t>Comment ISTEX peut-il être utile à l’avenir de la société française</a:t>
            </a:r>
          </a:p>
          <a:p>
            <a:pPr marL="107950" indent="0">
              <a:lnSpc>
                <a:spcPct val="90000"/>
              </a:lnSpc>
            </a:pPr>
            <a:r>
              <a:rPr lang="fr-FR" altLang="fr-FR"/>
              <a:t>Comment ISTEX peut-il servir dans le cadre d’une coopération internationale ?</a:t>
            </a:r>
          </a:p>
          <a:p>
            <a:pPr marL="107950" indent="0">
              <a:lnSpc>
                <a:spcPct val="90000"/>
              </a:lnSpc>
            </a:pPr>
            <a:endParaRPr lang="fr-FR" altLang="fr-FR"/>
          </a:p>
          <a:p>
            <a:pPr lvl="2">
              <a:lnSpc>
                <a:spcPct val="90000"/>
              </a:lnSpc>
            </a:pPr>
            <a:endParaRPr lang="fr-FR" altLang="fr-FR"/>
          </a:p>
          <a:p>
            <a:pPr marL="107950" indent="0">
              <a:lnSpc>
                <a:spcPct val="90000"/>
              </a:lnSpc>
            </a:pPr>
            <a:endParaRPr lang="fr-FR" altLang="fr-FR"/>
          </a:p>
          <a:p>
            <a:pPr lvl="1">
              <a:lnSpc>
                <a:spcPct val="90000"/>
              </a:lnSpc>
            </a:pPr>
            <a:endParaRPr lang="fr-FR" altLang="fr-FR"/>
          </a:p>
        </p:txBody>
      </p:sp>
      <p:pic>
        <p:nvPicPr>
          <p:cNvPr id="25606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06388"/>
            <a:ext cx="13239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01861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Lucida Sans Unicode" charset="0"/>
                <a:ea typeface="ＭＳ Ｐゴシック" charset="0"/>
              </a:rPr>
              <a:t>Exploration de 2 types d’usages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</a:rPr>
              <a:t>Recherches exploratoires avec contraintes de temps 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</a:rPr>
              <a:t>Co-construction de p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ortail 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scientifique ou culturel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Introduction : objectifs </a:t>
            </a:r>
            <a:r>
              <a:rPr lang="fr-FR" dirty="0" err="1" smtClean="0"/>
              <a:t>LorExplor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334" y="2632181"/>
            <a:ext cx="2074077" cy="91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ylindre 10"/>
          <p:cNvSpPr/>
          <p:nvPr/>
        </p:nvSpPr>
        <p:spPr>
          <a:xfrm>
            <a:off x="5297962" y="2768592"/>
            <a:ext cx="884179" cy="72309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ISTEX</a:t>
            </a:r>
          </a:p>
        </p:txBody>
      </p:sp>
      <p:sp>
        <p:nvSpPr>
          <p:cNvPr id="12" name="Cylindre 11"/>
          <p:cNvSpPr/>
          <p:nvPr/>
        </p:nvSpPr>
        <p:spPr>
          <a:xfrm>
            <a:off x="3840712" y="2768592"/>
            <a:ext cx="1168317" cy="723097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Open sources</a:t>
            </a:r>
          </a:p>
        </p:txBody>
      </p:sp>
      <p:sp>
        <p:nvSpPr>
          <p:cNvPr id="13" name="Cylindre 12"/>
          <p:cNvSpPr/>
          <p:nvPr/>
        </p:nvSpPr>
        <p:spPr>
          <a:xfrm>
            <a:off x="4379613" y="4342755"/>
            <a:ext cx="1388912" cy="723101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Serveur</a:t>
            </a:r>
          </a:p>
          <a:p>
            <a:pPr algn="ctr">
              <a:defRPr/>
            </a:pPr>
            <a:r>
              <a:rPr lang="fr-FR" sz="1400" dirty="0" smtClean="0"/>
              <a:t>D’exploration</a:t>
            </a:r>
            <a:endParaRPr lang="fr-FR" sz="1400" dirty="0"/>
          </a:p>
        </p:txBody>
      </p:sp>
      <p:pic>
        <p:nvPicPr>
          <p:cNvPr id="14" name="Imag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4163" y="5546203"/>
            <a:ext cx="880343" cy="58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>
            <a:stCxn id="16" idx="3"/>
          </p:cNvCxnSpPr>
          <p:nvPr/>
        </p:nvCxnSpPr>
        <p:spPr>
          <a:xfrm rot="16200000" flipH="1">
            <a:off x="4232462" y="3813578"/>
            <a:ext cx="838571" cy="194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4857075" y="3643002"/>
            <a:ext cx="839215" cy="53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ndir un rectangle avec un coin diagonal 16"/>
          <p:cNvSpPr/>
          <p:nvPr/>
        </p:nvSpPr>
        <p:spPr>
          <a:xfrm>
            <a:off x="6182142" y="4116409"/>
            <a:ext cx="918349" cy="45269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Outils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822728" y="4634892"/>
            <a:ext cx="556885" cy="12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2451525" y="3628638"/>
            <a:ext cx="838572" cy="564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195133" y="3704838"/>
            <a:ext cx="1627791" cy="344572"/>
          </a:xfrm>
          <a:prstGeom prst="ellipse">
            <a:avLst/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21" name="Connecteur droit avec flèche 20"/>
          <p:cNvCxnSpPr/>
          <p:nvPr/>
        </p:nvCxnSpPr>
        <p:spPr>
          <a:xfrm rot="10800000">
            <a:off x="5584541" y="3998948"/>
            <a:ext cx="597602" cy="34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ticri.inpl-nancy.fr/wicri.pool/images/thumb/6/6d/LogoWicriMusiqueFr.png/103px-LogoWicriMusiqueF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13" y="4342755"/>
            <a:ext cx="898098" cy="10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gnette pour la version du 18 février 2016 à 17: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69" y="5066791"/>
            <a:ext cx="387290" cy="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650887" y="5598804"/>
            <a:ext cx="880343" cy="58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7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Un article de Martin </a:t>
            </a:r>
            <a:r>
              <a:rPr lang="fr-FR" dirty="0" err="1" smtClean="0"/>
              <a:t>Hatzinger</a:t>
            </a:r>
            <a:r>
              <a:rPr lang="fr-FR" dirty="0" smtClean="0"/>
              <a:t> sur la mort de Mozart ?</a:t>
            </a:r>
          </a:p>
          <a:p>
            <a:r>
              <a:rPr lang="fr-FR" dirty="0" smtClean="0"/>
              <a:t>Quelle est la plus ancienne référence à l’hypertexte ?</a:t>
            </a:r>
          </a:p>
          <a:p>
            <a:r>
              <a:rPr lang="fr-FR" dirty="0" smtClean="0"/>
              <a:t>Quelle est l’œuvre de Mozart la plus citée ?</a:t>
            </a:r>
          </a:p>
          <a:p>
            <a:r>
              <a:rPr lang="fr-FR" dirty="0" smtClean="0"/>
              <a:t>Quels sont les poissons </a:t>
            </a:r>
          </a:p>
          <a:p>
            <a:pPr lvl="1"/>
            <a:r>
              <a:rPr lang="fr-FR" dirty="0" smtClean="0"/>
              <a:t>les plus résistants aux eaux acides ?</a:t>
            </a:r>
          </a:p>
          <a:p>
            <a:pPr lvl="1"/>
            <a:r>
              <a:rPr lang="fr-FR" dirty="0" smtClean="0"/>
              <a:t>encore sauvages qui peuvent être domestiqués ?</a:t>
            </a:r>
          </a:p>
          <a:p>
            <a:r>
              <a:rPr lang="fr-FR" dirty="0" smtClean="0"/>
              <a:t>Quels sont les laboratoires de Nancy qui travaillent avec le groupe Total ?</a:t>
            </a:r>
          </a:p>
          <a:p>
            <a:r>
              <a:rPr lang="fr-FR" dirty="0" smtClean="0"/>
              <a:t>Concernant le Kazakhstan :</a:t>
            </a:r>
          </a:p>
          <a:p>
            <a:pPr lvl="1"/>
            <a:r>
              <a:rPr lang="fr-FR" dirty="0" smtClean="0"/>
              <a:t>Quelles sont les principales coopérations entre la Lorraine et le Kazakhstan ?</a:t>
            </a:r>
          </a:p>
          <a:p>
            <a:pPr lvl="1"/>
            <a:r>
              <a:rPr lang="fr-FR" dirty="0" smtClean="0"/>
              <a:t>Avec quels laboratoires internationaux l’Université de Lorraine peut-elle s’allier pour coopérer avec ce pays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Recherche d’information - vs -Exploration des connaissances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3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06392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Lucida Sans Unicode" charset="0"/>
                <a:ea typeface="ＭＳ Ｐゴシック" charset="0"/>
              </a:rPr>
              <a:t>Scientifique ou culturelle,</a:t>
            </a:r>
          </a:p>
          <a:p>
            <a:r>
              <a:rPr lang="fr-FR" dirty="0" err="1" smtClean="0">
                <a:latin typeface="Lucida Sans Unicode" charset="0"/>
                <a:ea typeface="ＭＳ Ｐゴシック" charset="0"/>
              </a:rPr>
              <a:t>Editorialisée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 </a:t>
            </a:r>
            <a:r>
              <a:rPr lang="fr-FR" dirty="0">
                <a:latin typeface="Lucida Sans Unicode" charset="0"/>
                <a:ea typeface="ＭＳ Ｐゴシック" charset="0"/>
              </a:rPr>
              <a:t>en mode 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collaboratif.</a:t>
            </a:r>
          </a:p>
          <a:p>
            <a:r>
              <a:rPr lang="fr-FR" dirty="0" err="1" smtClean="0">
                <a:latin typeface="Lucida Sans Unicode" charset="0"/>
                <a:ea typeface="ＭＳ Ｐゴシック" charset="0"/>
              </a:rPr>
              <a:t>MediaWiki</a:t>
            </a:r>
            <a:r>
              <a:rPr lang="fr-FR" dirty="0" smtClean="0">
                <a:latin typeface="Lucida Sans Unicode" charset="0"/>
                <a:ea typeface="ＭＳ Ｐゴシック" charset="0"/>
              </a:rPr>
              <a:t> : moteur de Wikipédia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</a:rPr>
              <a:t>L’excellence du texte scientifique hypertexte</a:t>
            </a:r>
          </a:p>
          <a:p>
            <a:pPr lvl="1"/>
            <a:r>
              <a:rPr lang="fr-FR" dirty="0" smtClean="0">
                <a:latin typeface="Lucida Sans Unicode" charset="0"/>
                <a:ea typeface="ＭＳ Ｐゴシック" charset="0"/>
              </a:rPr>
              <a:t>Une infrastructure de coopération (ex Wikipédia)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1500" y="19371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latin typeface="Lucida Sans Unicode" charset="0"/>
                <a:ea typeface="ＭＳ Ｐゴシック" charset="0"/>
              </a:rPr>
              <a:t>Construire de la connaissance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ISTEX séminaire technique 2016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0132"/>
            <a:ext cx="3721100" cy="1473200"/>
          </a:xfrm>
          <a:prstGeom prst="rect">
            <a:avLst/>
          </a:prstGeom>
        </p:spPr>
      </p:pic>
      <p:pic>
        <p:nvPicPr>
          <p:cNvPr id="2050" name="Picture 2" descr="ogoTicriH2ptmMars2012F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7" y="3890933"/>
            <a:ext cx="1877646" cy="22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gnette pour la version du 21 février 2016 à 15:29"/>
          <p:cNvSpPr>
            <a:spLocks noChangeAspect="1" noChangeArrowheads="1"/>
          </p:cNvSpPr>
          <p:nvPr/>
        </p:nvSpPr>
        <p:spPr bwMode="auto">
          <a:xfrm>
            <a:off x="0" y="0"/>
            <a:ext cx="1143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ttp://ticri.univ-lorraine.fr/wicri.pool/images//thumb/1/11/%d0%9c%d0%be%d1%86%d0%b0%d1%80%d1%82_%d0%b8_%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526732"/>
            <a:ext cx="1801106" cy="1192332"/>
          </a:xfrm>
          <a:prstGeom prst="rect">
            <a:avLst/>
          </a:prstGeom>
        </p:spPr>
      </p:pic>
      <p:sp>
        <p:nvSpPr>
          <p:cNvPr id="13" name="Disque magnétique 12"/>
          <p:cNvSpPr/>
          <p:nvPr/>
        </p:nvSpPr>
        <p:spPr>
          <a:xfrm>
            <a:off x="2630658" y="5508406"/>
            <a:ext cx="1308491" cy="759656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15.000</a:t>
            </a:r>
            <a:endParaRPr lang="fr-FR" dirty="0"/>
          </a:p>
        </p:txBody>
      </p:sp>
      <p:sp>
        <p:nvSpPr>
          <p:cNvPr id="14" name="Parchemin horizontal 13"/>
          <p:cNvSpPr/>
          <p:nvPr/>
        </p:nvSpPr>
        <p:spPr>
          <a:xfrm>
            <a:off x="5739618" y="5218253"/>
            <a:ext cx="1409555" cy="736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actes</a:t>
            </a:r>
            <a:endParaRPr lang="fr-FR" dirty="0"/>
          </a:p>
        </p:txBody>
      </p:sp>
      <p:sp>
        <p:nvSpPr>
          <p:cNvPr id="17" name="Disque magnétique 16"/>
          <p:cNvSpPr/>
          <p:nvPr/>
        </p:nvSpPr>
        <p:spPr>
          <a:xfrm>
            <a:off x="7572861" y="3909956"/>
            <a:ext cx="1308491" cy="759656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25.000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tex Réseau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Istex Réseau.thmx</Template>
  <TotalTime>51296</TotalTime>
  <Words>1684</Words>
  <Application>Microsoft Macintosh PowerPoint</Application>
  <PresentationFormat>Présentation à l'écran (4:3)</PresentationFormat>
  <Paragraphs>381</Paragraphs>
  <Slides>35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Courier</vt:lpstr>
      <vt:lpstr>ＭＳ Ｐゴシック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Istex Réseau</vt:lpstr>
      <vt:lpstr>Équation</vt:lpstr>
      <vt:lpstr>Expérimenter l’épistémè numérique </vt:lpstr>
      <vt:lpstr>Un nouveau Paradigme de la science</vt:lpstr>
      <vt:lpstr>Des étapes </vt:lpstr>
      <vt:lpstr>Dans ce nouveau paradigme, une success story : Wikipédia</vt:lpstr>
      <vt:lpstr>Présentation PowerPoint</vt:lpstr>
      <vt:lpstr>Présentation PowerPoint</vt:lpstr>
      <vt:lpstr>Introduction : objectifs LorExplor</vt:lpstr>
      <vt:lpstr>Recherche d’information - vs -Exploration des connaissances</vt:lpstr>
      <vt:lpstr>Construire de la connaissance</vt:lpstr>
      <vt:lpstr>Structurer la connaissance</vt:lpstr>
      <vt:lpstr>Le Réseau Wicri pour gérer l’interdisciplinarité</vt:lpstr>
      <vt:lpstr>Atelier flexible pour explorer un corpus</vt:lpstr>
      <vt:lpstr>Dilib une boîte à outils Sxml</vt:lpstr>
      <vt:lpstr>Dilib – HFD – Un lego pour systèmes de recherche </vt:lpstr>
      <vt:lpstr>Serveur d’exploration</vt:lpstr>
      <vt:lpstr>Serveur d’exploration</vt:lpstr>
      <vt:lpstr>Exploration, exemple index AutAff</vt:lpstr>
      <vt:lpstr>Création serveur simple PubMed (ou ISTEX – métadonnées MODS)</vt:lpstr>
      <vt:lpstr>Génération de plateformes de curation et d’exploration</vt:lpstr>
      <vt:lpstr>Curation des données</vt:lpstr>
      <vt:lpstr>Curation des données - pays</vt:lpstr>
      <vt:lpstr>Curation des pays - Adresses</vt:lpstr>
      <vt:lpstr>Curation des régions</vt:lpstr>
      <vt:lpstr>Curation des régions</vt:lpstr>
      <vt:lpstr>Curation des régions - suite</vt:lpstr>
      <vt:lpstr>Recherche par filtrage du texte</vt:lpstr>
      <vt:lpstr>Filtrage par liste de termes</vt:lpstr>
      <vt:lpstr>Exemples vécus sur des corpus Istex </vt:lpstr>
      <vt:lpstr>Les wikis CIDE et H2PTM </vt:lpstr>
      <vt:lpstr>Contenu du wiki CIDE</vt:lpstr>
      <vt:lpstr>Contenu du wiki CIDE</vt:lpstr>
      <vt:lpstr>Contenu du wiki CIDE</vt:lpstr>
      <vt:lpstr>Contenu du wiki CIDE</vt:lpstr>
      <vt:lpstr>Questions CIDE / Epistémè</vt:lpstr>
      <vt:lpstr>Appropriation du wiki CIDE (de l’épistémè) par les chercheurs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Paris 8 Wicri, Dilib, ISTEX</dc:title>
  <dc:creator>Jacques Ducloy</dc:creator>
  <cp:lastModifiedBy>Jacques Ducloy</cp:lastModifiedBy>
  <cp:revision>157</cp:revision>
  <dcterms:created xsi:type="dcterms:W3CDTF">2015-03-09T07:31:01Z</dcterms:created>
  <dcterms:modified xsi:type="dcterms:W3CDTF">2016-11-02T15:53:03Z</dcterms:modified>
</cp:coreProperties>
</file>