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309" r:id="rId4"/>
    <p:sldId id="275" r:id="rId5"/>
    <p:sldId id="285" r:id="rId6"/>
    <p:sldId id="260" r:id="rId7"/>
    <p:sldId id="310" r:id="rId8"/>
    <p:sldId id="258" r:id="rId9"/>
    <p:sldId id="286" r:id="rId10"/>
    <p:sldId id="298" r:id="rId11"/>
    <p:sldId id="279" r:id="rId12"/>
    <p:sldId id="266" r:id="rId13"/>
    <p:sldId id="311" r:id="rId14"/>
    <p:sldId id="312" r:id="rId15"/>
    <p:sldId id="313" r:id="rId16"/>
    <p:sldId id="314" r:id="rId17"/>
    <p:sldId id="283" r:id="rId18"/>
    <p:sldId id="289" r:id="rId19"/>
    <p:sldId id="280" r:id="rId20"/>
    <p:sldId id="288" r:id="rId21"/>
    <p:sldId id="267" r:id="rId22"/>
    <p:sldId id="268" r:id="rId23"/>
    <p:sldId id="269" r:id="rId24"/>
    <p:sldId id="270" r:id="rId25"/>
    <p:sldId id="271" r:id="rId26"/>
    <p:sldId id="272" r:id="rId27"/>
    <p:sldId id="302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7"/>
    <p:restoredTop sz="93692"/>
  </p:normalViewPr>
  <p:slideViewPr>
    <p:cSldViewPr snapToGrid="0" snapToObjects="1">
      <p:cViewPr>
        <p:scale>
          <a:sx n="81" d="100"/>
          <a:sy n="81" d="100"/>
        </p:scale>
        <p:origin x="79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1DB82-7260-ED42-8843-4A04BD435FE4}" type="datetimeFigureOut">
              <a:rPr lang="fr-FR" smtClean="0"/>
              <a:t>27/01/2017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5F487-08FD-AD4A-B769-004CFBA590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736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2D4E-52CC-8E4E-9E24-C08E4CDC02F9}" type="datetimeFigureOut">
              <a:rPr lang="fr-FR" smtClean="0"/>
              <a:t>27/01/2017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AC2D-491E-F64E-B327-7D902C377D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224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92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64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69C51A-75DB-EB41-B841-5D060A2F8CCA}" type="datetime1">
              <a:rPr lang="fr-FR" smtClean="0"/>
              <a:t>27/01/2017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09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2DFBE-4813-3F4D-81C4-C86DC2E3967E}" type="datetime1">
              <a:rPr lang="fr-FR" smtClean="0"/>
              <a:t>27/01/2017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07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75D437-5186-3446-867E-959DEC0FA649}" type="datetime1">
              <a:rPr lang="fr-FR" smtClean="0"/>
              <a:t>27/01/2017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39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875F8-2C28-4F42-8624-1E961D0C84A5}" type="datetime1">
              <a:rPr lang="fr-FR" smtClean="0"/>
              <a:t>27/01/2017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9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87B87-9AD5-3941-AD19-96F63C47C139}" type="datetime1">
              <a:rPr lang="fr-FR" smtClean="0"/>
              <a:t>27/01/2017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198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31FF44-8637-AA48-B37C-00F7310EB79F}" type="datetime1">
              <a:rPr lang="fr-FR" smtClean="0"/>
              <a:t>27/01/2017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502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62C82-4E38-1C4B-93CC-6ABCA86D01D4}" type="datetime1">
              <a:rPr lang="fr-FR" smtClean="0"/>
              <a:t>27/01/2017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57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783C5E-0DFA-064A-B5B3-0017ECBA00EA}" type="datetime1">
              <a:rPr lang="fr-FR" smtClean="0"/>
              <a:t>27/01/2017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24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020C0B-C6D6-4C46-9885-FDC77F355B45}" type="datetime1">
              <a:rPr lang="fr-FR" smtClean="0"/>
              <a:t>27/01/2017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07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26867C-127A-E949-90F5-C8B046A2CA46}" type="datetime1">
              <a:rPr lang="fr-FR" smtClean="0"/>
              <a:t>27/01/2017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377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A000D3-F6F9-4346-807F-E20B94146E7E}" type="datetime1">
              <a:rPr lang="fr-FR" smtClean="0"/>
              <a:t>27/01/2017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551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BE9C59D8-D465-8B4E-AE10-029135692DD6}" type="datetime1">
              <a:rPr lang="fr-FR" smtClean="0"/>
              <a:t>27/01/2017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hyperlink" Target="NULL" TargetMode="External"/><Relationship Id="rId20" Type="http://schemas.openxmlformats.org/officeDocument/2006/relationships/hyperlink" Target="http://dilib.inist.fr/bin/dilib/v04Public/assoc.cgi?/dps/public/dilib/LocalDemos/Public/Applications/Geographie/BIBALEau/Server/FR.refbib.FD.wsh+Hessen+Allemagne" TargetMode="External"/><Relationship Id="rId21" Type="http://schemas.openxmlformats.org/officeDocument/2006/relationships/hyperlink" Target="http://dilib.inist.fr/bin/dilib/v04Public/assoc.cgi?/dps/public/dilib/LocalDemos/Public/Applications/Geographie/BIBALEau/Server/FR.refbib.FD.wsh+V&amp;eacute;g&amp;eacute;tation+Allemagne" TargetMode="External"/><Relationship Id="rId10" Type="http://schemas.openxmlformats.org/officeDocument/2006/relationships/hyperlink" Target="http://dilib.inist.fr/bin/dilib/v04Public/assoc.cgi?/dps/public/dilib/LocalDemos/Public/Applications/Geographie/BIBALEau/Server/FR.refbib.FD.wsh+Sol+Allemagne" TargetMode="External"/><Relationship Id="rId11" Type="http://schemas.openxmlformats.org/officeDocument/2006/relationships/hyperlink" Target="http://dilib.inist.fr/bin/dilib/v04Public/assoc.cgi?/dps/public/dilib/LocalDemos/Public/Applications/Geographie/BIBALEau/Server/FR.refbib.FD.wsh+Mod&amp;egrave;le+Allemagne" TargetMode="External"/><Relationship Id="rId12" Type="http://schemas.openxmlformats.org/officeDocument/2006/relationships/hyperlink" Target="http://dilib.inist.fr/bin/dilib/v04Public/assoc.cgi?/dps/public/dilib/LocalDemos/Public/Applications/Geographie/BIBALEau/Server/FR.refbib.FD.wsh+Eau+Allemagne" TargetMode="External"/><Relationship Id="rId13" Type="http://schemas.openxmlformats.org/officeDocument/2006/relationships/hyperlink" Target="NULL" TargetMode="External"/><Relationship Id="rId14" Type="http://schemas.openxmlformats.org/officeDocument/2006/relationships/hyperlink" Target="NULL" TargetMode="External"/><Relationship Id="rId15" Type="http://schemas.openxmlformats.org/officeDocument/2006/relationships/hyperlink" Target="NULL" TargetMode="External"/><Relationship Id="rId16" Type="http://schemas.openxmlformats.org/officeDocument/2006/relationships/hyperlink" Target="NULL" TargetMode="External"/><Relationship Id="rId17" Type="http://schemas.openxmlformats.org/officeDocument/2006/relationships/hyperlink" Target="http://dilib.inist.fr/bin/dilib/v04Public/assoc.cgi?/dps/public/dilib/LocalDemos/Public/Applications/Geographie/BIBALEau/Server/FR.refbib.FD.wsh+Fluviatile+Allemagne" TargetMode="External"/><Relationship Id="rId18" Type="http://schemas.openxmlformats.org/officeDocument/2006/relationships/hyperlink" Target="http://dilib.inist.fr/bin/dilib/v04Public/assoc.cgi?/dps/public/dilib/LocalDemos/Public/Applications/Geographie/BIBALEau/Server/FR.refbib.FD.wsh+Ecoulement+Allemagne" TargetMode="External"/><Relationship Id="rId19" Type="http://schemas.openxmlformats.org/officeDocument/2006/relationships/hyperlink" Target="http://dilib.inist.fr/bin/dilib/v04Public/assoc.cgi?/dps/public/dilib/LocalDemos/Public/Applications/Geographie/BIBALEau/Server/FR.refbib.FD.wsh+Baden-W&amp;uuml;rttemberg+Allemagn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ilib.inist.fr/bin/dilib/v04Public/assoc.cgi?/dps/public/dilib/LocalDemos/Public/Applications/Geographie/BIBALEau/Server/FR.refbib.FD.wsh+Bayern+Allemagne" TargetMode="External"/><Relationship Id="rId3" Type="http://schemas.openxmlformats.org/officeDocument/2006/relationships/hyperlink" Target="http://dilib.inist.fr/bin/dilib/v04Public/assoc.cgi?/dps/public/dilib/LocalDemos/Public/Applications/Geographie/BIBALEau/Server/FR.refbib.FD.wsh+Pr&amp;eacute;cipitation+Allemagne" TargetMode="External"/><Relationship Id="rId4" Type="http://schemas.openxmlformats.org/officeDocument/2006/relationships/hyperlink" Target="http://dilib.inist.fr/bin/dilib/v04Public/assoc.cgi?/dps/public/dilib/LocalDemos/Public/Applications/Geographie/BIBALEau/Server/FR.refbib.FD.wsh+Bassin-versant+Allemagne" TargetMode="External"/><Relationship Id="rId5" Type="http://schemas.openxmlformats.org/officeDocument/2006/relationships/hyperlink" Target="http://dilib.inist.fr/bin/dilib/v04Public/assoc.cgi?/dps/public/dilib/LocalDemos/Public/Applications/Geographie/BIBALEau/Server/FR.refbib.FD.wsh+Pollution+Allemagne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http://dilib.inist.fr/bin/dilib/v04Public/assoc.cgi?/dps/public/dilib/LocalDemos/Public/Applications/Geographie/BIBALEau/Server/FR.refbib.FD.wsh+Hydrologie+Allemagn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43.tiff"/><Relationship Id="rId6" Type="http://schemas.openxmlformats.org/officeDocument/2006/relationships/image" Target="../media/image42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icri.univ-lorraine.fr/ticri-cide.fr/index.php/%C3%89pist%C3%A9m%C3%A8" TargetMode="External"/><Relationship Id="rId4" Type="http://schemas.openxmlformats.org/officeDocument/2006/relationships/hyperlink" Target="http://ticri.univ-lorraine.fr/ticri-cide.fr/index.php/Cyberinfrastructure" TargetMode="External"/><Relationship Id="rId5" Type="http://schemas.openxmlformats.org/officeDocument/2006/relationships/hyperlink" Target="http://ticri.univ-lorraine.fr/ticri-cide.fr/index.php/Serveur_d'exploration_sur_l'OCR" TargetMode="External"/><Relationship Id="rId6" Type="http://schemas.openxmlformats.org/officeDocument/2006/relationships/hyperlink" Target="http://ticri.univ-lorraine.fr/ticri-cide.fr/index.php/Serveur_d'exploration_sur_les_dispositifs_haptiques" TargetMode="External"/><Relationship Id="rId7" Type="http://schemas.openxmlformats.org/officeDocument/2006/relationships/hyperlink" Target="http://ticri.univ-lorraine.fr/ticri-cide.fr/index.php/Serveur_d'exploration_sur_la_t%C3%A9l%C3%A9matiqu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cri.univ-lorraine.fr/ticri-cide.fr/index.php/Serveur_d'exploration_sur_la_TE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TD Université Paris 8</a:t>
            </a:r>
            <a:br>
              <a:rPr lang="fr-FR" dirty="0" smtClean="0"/>
            </a:br>
            <a:r>
              <a:rPr lang="fr-FR" dirty="0" smtClean="0"/>
              <a:t>M2 GIS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4098" name="Picture 2" descr="ttp://ticri.univ-lorraine.fr/wicri.pool/images//d/d4/LogoIstexSiteon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77784"/>
            <a:ext cx="1998737" cy="7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97" y="95163"/>
            <a:ext cx="987668" cy="98766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91" y="5284473"/>
            <a:ext cx="1089523" cy="8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Serveur d’exploration</a:t>
            </a:r>
            <a:br>
              <a:rPr lang="fr-FR" dirty="0" smtClean="0"/>
            </a:br>
            <a:r>
              <a:rPr lang="fr-FR" dirty="0" smtClean="0"/>
              <a:t>Parcourir les index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27" y="1640832"/>
            <a:ext cx="6996545" cy="50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1" y="1481138"/>
            <a:ext cx="4475018" cy="1649340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Auteurs réduits à </a:t>
            </a:r>
          </a:p>
          <a:p>
            <a:pPr lvl="1"/>
            <a:r>
              <a:rPr lang="fr-FR" dirty="0" smtClean="0"/>
              <a:t>Nom initiale prénom</a:t>
            </a:r>
          </a:p>
          <a:p>
            <a:pPr lvl="1"/>
            <a:r>
              <a:rPr lang="fr-FR" dirty="0" smtClean="0"/>
              <a:t>+ Affiliations</a:t>
            </a:r>
          </a:p>
          <a:p>
            <a:r>
              <a:rPr lang="fr-FR" dirty="0" smtClean="0"/>
              <a:t>Destiné initialement à la curation</a:t>
            </a:r>
          </a:p>
          <a:p>
            <a:r>
              <a:rPr lang="fr-FR" dirty="0" smtClean="0"/>
              <a:t>A l’expérience : détection des acteurs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Combinaison d’index : </a:t>
            </a:r>
            <a:r>
              <a:rPr lang="fr-FR" dirty="0" err="1" smtClean="0"/>
              <a:t>AutAff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30478"/>
            <a:ext cx="1866900" cy="2641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75" y="1316182"/>
            <a:ext cx="4211079" cy="19847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196" y="2897945"/>
            <a:ext cx="6125264" cy="33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 smtClean="0"/>
              <a:t>Serveur d’exploration</a:t>
            </a:r>
            <a:endParaRPr lang="fr-FR" dirty="0"/>
          </a:p>
        </p:txBody>
      </p:sp>
      <p:sp>
        <p:nvSpPr>
          <p:cNvPr id="2969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00" smtClean="0">
                <a:latin typeface="Lucida Sans Unicode" charset="0"/>
              </a:rPr>
              <a:t>CIDE Athènes 2016 </a:t>
            </a:r>
            <a:endParaRPr lang="fr-FR" sz="1000">
              <a:latin typeface="Lucida Sans Unicode" charset="0"/>
            </a:endParaRPr>
          </a:p>
        </p:txBody>
      </p:sp>
      <p:pic>
        <p:nvPicPr>
          <p:cNvPr id="2970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429000"/>
            <a:ext cx="534193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604963"/>
            <a:ext cx="344646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4738688"/>
            <a:ext cx="33416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106613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ZoneTexte 1"/>
          <p:cNvSpPr txBox="1">
            <a:spLocks noChangeArrowheads="1"/>
          </p:cNvSpPr>
          <p:nvPr/>
        </p:nvSpPr>
        <p:spPr bwMode="auto">
          <a:xfrm>
            <a:off x="309563" y="1417638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Système d’information orienté exploration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2141538" y="1874838"/>
            <a:ext cx="1190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735263" y="1874838"/>
            <a:ext cx="174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362325" y="1895475"/>
            <a:ext cx="188913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9" name="ZoneTexte 10"/>
          <p:cNvSpPr txBox="1">
            <a:spLocks noChangeArrowheads="1"/>
          </p:cNvSpPr>
          <p:nvPr/>
        </p:nvSpPr>
        <p:spPr bwMode="auto">
          <a:xfrm>
            <a:off x="1439863" y="302895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accent2"/>
                </a:solidFill>
              </a:rPr>
              <a:t>Curation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533650" y="2633663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270250" y="2686050"/>
            <a:ext cx="0" cy="509588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1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Associations</a:t>
            </a:r>
            <a:endParaRPr lang="en-US" altLang="fr-FR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Permettent de visualiser les relations liant 2 concepts</a:t>
            </a:r>
            <a:endParaRPr lang="en-US" altLang="fr-FR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t="29039" r="16241" b="29039"/>
          <a:stretch>
            <a:fillRect/>
          </a:stretch>
        </p:blipFill>
        <p:spPr bwMode="auto">
          <a:xfrm>
            <a:off x="2057400" y="3276600"/>
            <a:ext cx="64055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Liste d’associations</a:t>
            </a:r>
            <a:endParaRPr lang="en-US" altLang="fr-FR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2627312" cy="4114800"/>
          </a:xfrm>
        </p:spPr>
        <p:txBody>
          <a:bodyPr/>
          <a:lstStyle/>
          <a:p>
            <a:r>
              <a:rPr lang="fr-FR" altLang="fr-FR" sz="2000"/>
              <a:t>Intéressant mais difficilement utilisable</a:t>
            </a:r>
          </a:p>
          <a:p>
            <a:r>
              <a:rPr lang="fr-FR" altLang="fr-FR" sz="2000"/>
              <a:t>Exemple : base sur l’hydrographie en Allemagne</a:t>
            </a:r>
            <a:endParaRPr lang="en-US" altLang="fr-FR" sz="2000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588" y="-137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grpSp>
        <p:nvGrpSpPr>
          <p:cNvPr id="109701" name="Group 133"/>
          <p:cNvGrpSpPr>
            <a:grpSpLocks/>
          </p:cNvGrpSpPr>
          <p:nvPr/>
        </p:nvGrpSpPr>
        <p:grpSpPr bwMode="auto">
          <a:xfrm>
            <a:off x="4495800" y="1828800"/>
            <a:ext cx="3857625" cy="4803775"/>
            <a:chOff x="-3" y="-3"/>
            <a:chExt cx="3473" cy="6054"/>
          </a:xfrm>
        </p:grpSpPr>
        <p:grpSp>
          <p:nvGrpSpPr>
            <p:cNvPr id="109699" name="Group 131"/>
            <p:cNvGrpSpPr>
              <a:grpSpLocks/>
            </p:cNvGrpSpPr>
            <p:nvPr/>
          </p:nvGrpSpPr>
          <p:grpSpPr bwMode="auto">
            <a:xfrm>
              <a:off x="0" y="0"/>
              <a:ext cx="3467" cy="6048"/>
              <a:chOff x="0" y="0"/>
              <a:chExt cx="3467" cy="6048"/>
            </a:xfrm>
          </p:grpSpPr>
          <p:grpSp>
            <p:nvGrpSpPr>
              <p:cNvPr id="109616" name="Group 48"/>
              <p:cNvGrpSpPr>
                <a:grpSpLocks/>
              </p:cNvGrpSpPr>
              <p:nvPr/>
            </p:nvGrpSpPr>
            <p:grpSpPr bwMode="auto">
              <a:xfrm>
                <a:off x="0" y="0"/>
                <a:ext cx="3128" cy="288"/>
                <a:chOff x="0" y="0"/>
                <a:chExt cx="3128" cy="288"/>
              </a:xfrm>
            </p:grpSpPr>
            <p:sp>
              <p:nvSpPr>
                <p:cNvPr id="109573" name="Rectangle 5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 b="1">
                      <a:latin typeface="Arial" charset="0"/>
                    </a:rPr>
                    <a:t>Nom des associations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15" name="Rectangle 4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18" name="Group 50"/>
              <p:cNvGrpSpPr>
                <a:grpSpLocks/>
              </p:cNvGrpSpPr>
              <p:nvPr/>
            </p:nvGrpSpPr>
            <p:grpSpPr bwMode="auto">
              <a:xfrm>
                <a:off x="3128" y="0"/>
                <a:ext cx="339" cy="288"/>
                <a:chOff x="3128" y="0"/>
                <a:chExt cx="339" cy="288"/>
              </a:xfrm>
            </p:grpSpPr>
            <p:sp>
              <p:nvSpPr>
                <p:cNvPr id="109574" name="Rectangle 6"/>
                <p:cNvSpPr>
                  <a:spLocks noChangeArrowheads="1"/>
                </p:cNvSpPr>
                <p:nvPr/>
              </p:nvSpPr>
              <p:spPr bwMode="auto">
                <a:xfrm>
                  <a:off x="3128" y="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 b="1">
                      <a:latin typeface="Arial" charset="0"/>
                    </a:rPr>
                    <a:t>Fij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17" name="Rectangle 49"/>
                <p:cNvSpPr>
                  <a:spLocks noChangeArrowheads="1"/>
                </p:cNvSpPr>
                <p:nvPr/>
              </p:nvSpPr>
              <p:spPr bwMode="auto">
                <a:xfrm>
                  <a:off x="3128" y="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0" name="Group 52"/>
              <p:cNvGrpSpPr>
                <a:grpSpLocks/>
              </p:cNvGrpSpPr>
              <p:nvPr/>
            </p:nvGrpSpPr>
            <p:grpSpPr bwMode="auto">
              <a:xfrm>
                <a:off x="0" y="288"/>
                <a:ext cx="3128" cy="288"/>
                <a:chOff x="0" y="288"/>
                <a:chExt cx="3128" cy="288"/>
              </a:xfrm>
            </p:grpSpPr>
            <p:sp>
              <p:nvSpPr>
                <p:cNvPr id="109575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28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2"/>
                    </a:rPr>
                    <a:t>Bayern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19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28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2" name="Group 54"/>
              <p:cNvGrpSpPr>
                <a:grpSpLocks/>
              </p:cNvGrpSpPr>
              <p:nvPr/>
            </p:nvGrpSpPr>
            <p:grpSpPr bwMode="auto">
              <a:xfrm>
                <a:off x="3128" y="288"/>
                <a:ext cx="339" cy="288"/>
                <a:chOff x="3128" y="288"/>
                <a:chExt cx="339" cy="288"/>
              </a:xfrm>
            </p:grpSpPr>
            <p:sp>
              <p:nvSpPr>
                <p:cNvPr id="109576" name="Rectangle 8"/>
                <p:cNvSpPr>
                  <a:spLocks noChangeArrowheads="1"/>
                </p:cNvSpPr>
                <p:nvPr/>
              </p:nvSpPr>
              <p:spPr bwMode="auto">
                <a:xfrm>
                  <a:off x="3128" y="28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34</a:t>
                  </a:r>
                </a:p>
              </p:txBody>
            </p:sp>
            <p:sp>
              <p:nvSpPr>
                <p:cNvPr id="109621" name="Rectangle 53"/>
                <p:cNvSpPr>
                  <a:spLocks noChangeArrowheads="1"/>
                </p:cNvSpPr>
                <p:nvPr/>
              </p:nvSpPr>
              <p:spPr bwMode="auto">
                <a:xfrm>
                  <a:off x="3128" y="28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4" name="Group 56"/>
              <p:cNvGrpSpPr>
                <a:grpSpLocks/>
              </p:cNvGrpSpPr>
              <p:nvPr/>
            </p:nvGrpSpPr>
            <p:grpSpPr bwMode="auto">
              <a:xfrm>
                <a:off x="0" y="576"/>
                <a:ext cx="3128" cy="288"/>
                <a:chOff x="0" y="576"/>
                <a:chExt cx="3128" cy="288"/>
              </a:xfrm>
            </p:grpSpPr>
            <p:sp>
              <p:nvSpPr>
                <p:cNvPr id="10957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57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3"/>
                    </a:rPr>
                    <a:t>Précipitation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23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57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6" name="Group 58"/>
              <p:cNvGrpSpPr>
                <a:grpSpLocks/>
              </p:cNvGrpSpPr>
              <p:nvPr/>
            </p:nvGrpSpPr>
            <p:grpSpPr bwMode="auto">
              <a:xfrm>
                <a:off x="3128" y="576"/>
                <a:ext cx="339" cy="288"/>
                <a:chOff x="3128" y="576"/>
                <a:chExt cx="339" cy="288"/>
              </a:xfrm>
            </p:grpSpPr>
            <p:sp>
              <p:nvSpPr>
                <p:cNvPr id="109578" name="Rectangle 10"/>
                <p:cNvSpPr>
                  <a:spLocks noChangeArrowheads="1"/>
                </p:cNvSpPr>
                <p:nvPr/>
              </p:nvSpPr>
              <p:spPr bwMode="auto">
                <a:xfrm>
                  <a:off x="3128" y="57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30</a:t>
                  </a:r>
                </a:p>
              </p:txBody>
            </p:sp>
            <p:sp>
              <p:nvSpPr>
                <p:cNvPr id="109625" name="Rectangle 57"/>
                <p:cNvSpPr>
                  <a:spLocks noChangeArrowheads="1"/>
                </p:cNvSpPr>
                <p:nvPr/>
              </p:nvSpPr>
              <p:spPr bwMode="auto">
                <a:xfrm>
                  <a:off x="3128" y="57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28" name="Group 60"/>
              <p:cNvGrpSpPr>
                <a:grpSpLocks/>
              </p:cNvGrpSpPr>
              <p:nvPr/>
            </p:nvGrpSpPr>
            <p:grpSpPr bwMode="auto">
              <a:xfrm>
                <a:off x="0" y="864"/>
                <a:ext cx="3128" cy="288"/>
                <a:chOff x="0" y="864"/>
                <a:chExt cx="3128" cy="288"/>
              </a:xfrm>
            </p:grpSpPr>
            <p:sp>
              <p:nvSpPr>
                <p:cNvPr id="109579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4"/>
                    </a:rPr>
                    <a:t>Bassin-versant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27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0" name="Group 62"/>
              <p:cNvGrpSpPr>
                <a:grpSpLocks/>
              </p:cNvGrpSpPr>
              <p:nvPr/>
            </p:nvGrpSpPr>
            <p:grpSpPr bwMode="auto">
              <a:xfrm>
                <a:off x="3128" y="864"/>
                <a:ext cx="339" cy="288"/>
                <a:chOff x="3128" y="864"/>
                <a:chExt cx="339" cy="288"/>
              </a:xfrm>
            </p:grpSpPr>
            <p:sp>
              <p:nvSpPr>
                <p:cNvPr id="109580" name="Rectangle 12"/>
                <p:cNvSpPr>
                  <a:spLocks noChangeArrowheads="1"/>
                </p:cNvSpPr>
                <p:nvPr/>
              </p:nvSpPr>
              <p:spPr bwMode="auto">
                <a:xfrm>
                  <a:off x="3128" y="86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30</a:t>
                  </a:r>
                </a:p>
              </p:txBody>
            </p:sp>
            <p:sp>
              <p:nvSpPr>
                <p:cNvPr id="109629" name="Rectangle 61"/>
                <p:cNvSpPr>
                  <a:spLocks noChangeArrowheads="1"/>
                </p:cNvSpPr>
                <p:nvPr/>
              </p:nvSpPr>
              <p:spPr bwMode="auto">
                <a:xfrm>
                  <a:off x="3128" y="86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2" name="Group 64"/>
              <p:cNvGrpSpPr>
                <a:grpSpLocks/>
              </p:cNvGrpSpPr>
              <p:nvPr/>
            </p:nvGrpSpPr>
            <p:grpSpPr bwMode="auto">
              <a:xfrm>
                <a:off x="0" y="1152"/>
                <a:ext cx="3128" cy="288"/>
                <a:chOff x="0" y="1152"/>
                <a:chExt cx="3128" cy="288"/>
              </a:xfrm>
            </p:grpSpPr>
            <p:sp>
              <p:nvSpPr>
                <p:cNvPr id="109581" name="Rectangle 13"/>
                <p:cNvSpPr>
                  <a:spLocks noChangeArrowheads="1"/>
                </p:cNvSpPr>
                <p:nvPr/>
              </p:nvSpPr>
              <p:spPr bwMode="auto">
                <a:xfrm>
                  <a:off x="0" y="115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5"/>
                    </a:rPr>
                    <a:t>Pollution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31" name="Rectangle 63"/>
                <p:cNvSpPr>
                  <a:spLocks noChangeArrowheads="1"/>
                </p:cNvSpPr>
                <p:nvPr/>
              </p:nvSpPr>
              <p:spPr bwMode="auto">
                <a:xfrm>
                  <a:off x="0" y="115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4" name="Group 66"/>
              <p:cNvGrpSpPr>
                <a:grpSpLocks/>
              </p:cNvGrpSpPr>
              <p:nvPr/>
            </p:nvGrpSpPr>
            <p:grpSpPr bwMode="auto">
              <a:xfrm>
                <a:off x="3128" y="1152"/>
                <a:ext cx="339" cy="288"/>
                <a:chOff x="3128" y="1152"/>
                <a:chExt cx="339" cy="288"/>
              </a:xfrm>
            </p:grpSpPr>
            <p:sp>
              <p:nvSpPr>
                <p:cNvPr id="109582" name="Rectangle 14"/>
                <p:cNvSpPr>
                  <a:spLocks noChangeArrowheads="1"/>
                </p:cNvSpPr>
                <p:nvPr/>
              </p:nvSpPr>
              <p:spPr bwMode="auto">
                <a:xfrm>
                  <a:off x="3128" y="115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26</a:t>
                  </a:r>
                </a:p>
              </p:txBody>
            </p:sp>
            <p:sp>
              <p:nvSpPr>
                <p:cNvPr id="109633" name="Rectangle 65"/>
                <p:cNvSpPr>
                  <a:spLocks noChangeArrowheads="1"/>
                </p:cNvSpPr>
                <p:nvPr/>
              </p:nvSpPr>
              <p:spPr bwMode="auto">
                <a:xfrm>
                  <a:off x="3128" y="115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6" name="Group 68"/>
              <p:cNvGrpSpPr>
                <a:grpSpLocks/>
              </p:cNvGrpSpPr>
              <p:nvPr/>
            </p:nvGrpSpPr>
            <p:grpSpPr bwMode="auto">
              <a:xfrm>
                <a:off x="0" y="1440"/>
                <a:ext cx="3128" cy="288"/>
                <a:chOff x="0" y="1440"/>
                <a:chExt cx="3128" cy="288"/>
              </a:xfrm>
            </p:grpSpPr>
            <p:sp>
              <p:nvSpPr>
                <p:cNvPr id="109583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144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6" invalidUrl="http://dilib.inist.fr/bin/dilib/v04Public/assoc.cgi?/dps/public/dilib/LocalDemos/Public/Applications/Geographie/BIBALEau/Server/FR.refbib.FD.wsh+Erosion des sols+Allemagne"/>
                    </a:rPr>
                    <a:t>Erosion des sols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35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144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38" name="Group 70"/>
              <p:cNvGrpSpPr>
                <a:grpSpLocks/>
              </p:cNvGrpSpPr>
              <p:nvPr/>
            </p:nvGrpSpPr>
            <p:grpSpPr bwMode="auto">
              <a:xfrm>
                <a:off x="3128" y="1440"/>
                <a:ext cx="339" cy="288"/>
                <a:chOff x="3128" y="1440"/>
                <a:chExt cx="339" cy="288"/>
              </a:xfrm>
            </p:grpSpPr>
            <p:sp>
              <p:nvSpPr>
                <p:cNvPr id="109584" name="Rectangle 16"/>
                <p:cNvSpPr>
                  <a:spLocks noChangeArrowheads="1"/>
                </p:cNvSpPr>
                <p:nvPr/>
              </p:nvSpPr>
              <p:spPr bwMode="auto">
                <a:xfrm>
                  <a:off x="3128" y="144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25</a:t>
                  </a:r>
                </a:p>
              </p:txBody>
            </p:sp>
            <p:sp>
              <p:nvSpPr>
                <p:cNvPr id="109637" name="Rectangle 69"/>
                <p:cNvSpPr>
                  <a:spLocks noChangeArrowheads="1"/>
                </p:cNvSpPr>
                <p:nvPr/>
              </p:nvSpPr>
              <p:spPr bwMode="auto">
                <a:xfrm>
                  <a:off x="3128" y="144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0" name="Group 72"/>
              <p:cNvGrpSpPr>
                <a:grpSpLocks/>
              </p:cNvGrpSpPr>
              <p:nvPr/>
            </p:nvGrpSpPr>
            <p:grpSpPr bwMode="auto">
              <a:xfrm>
                <a:off x="0" y="1728"/>
                <a:ext cx="3128" cy="288"/>
                <a:chOff x="0" y="1728"/>
                <a:chExt cx="3128" cy="288"/>
              </a:xfrm>
            </p:grpSpPr>
            <p:sp>
              <p:nvSpPr>
                <p:cNvPr id="109585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172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7" invalidUrl="http://dilib.inist.fr/bin/dilib/v04Public/assoc.cgi?/dps/public/dilib/LocalDemos/Public/Applications/Geographie/BIBALEau/Server/FR.refbib.FD.wsh+Pollution de l'eau+Allemagne"/>
                    </a:rPr>
                    <a:t>Pollution de l'eau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39" name="Rectangle 71"/>
                <p:cNvSpPr>
                  <a:spLocks noChangeArrowheads="1"/>
                </p:cNvSpPr>
                <p:nvPr/>
              </p:nvSpPr>
              <p:spPr bwMode="auto">
                <a:xfrm>
                  <a:off x="0" y="172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2" name="Group 74"/>
              <p:cNvGrpSpPr>
                <a:grpSpLocks/>
              </p:cNvGrpSpPr>
              <p:nvPr/>
            </p:nvGrpSpPr>
            <p:grpSpPr bwMode="auto">
              <a:xfrm>
                <a:off x="3128" y="1728"/>
                <a:ext cx="339" cy="288"/>
                <a:chOff x="3128" y="1728"/>
                <a:chExt cx="339" cy="288"/>
              </a:xfrm>
            </p:grpSpPr>
            <p:sp>
              <p:nvSpPr>
                <p:cNvPr id="109586" name="Rectangle 18"/>
                <p:cNvSpPr>
                  <a:spLocks noChangeArrowheads="1"/>
                </p:cNvSpPr>
                <p:nvPr/>
              </p:nvSpPr>
              <p:spPr bwMode="auto">
                <a:xfrm>
                  <a:off x="3128" y="172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24</a:t>
                  </a:r>
                </a:p>
              </p:txBody>
            </p:sp>
            <p:sp>
              <p:nvSpPr>
                <p:cNvPr id="109641" name="Rectangle 73"/>
                <p:cNvSpPr>
                  <a:spLocks noChangeArrowheads="1"/>
                </p:cNvSpPr>
                <p:nvPr/>
              </p:nvSpPr>
              <p:spPr bwMode="auto">
                <a:xfrm>
                  <a:off x="3128" y="172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4" name="Group 76"/>
              <p:cNvGrpSpPr>
                <a:grpSpLocks/>
              </p:cNvGrpSpPr>
              <p:nvPr/>
            </p:nvGrpSpPr>
            <p:grpSpPr bwMode="auto">
              <a:xfrm>
                <a:off x="0" y="2016"/>
                <a:ext cx="3128" cy="288"/>
                <a:chOff x="0" y="2016"/>
                <a:chExt cx="3128" cy="288"/>
              </a:xfrm>
            </p:grpSpPr>
            <p:sp>
              <p:nvSpPr>
                <p:cNvPr id="109587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201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8"/>
                    </a:rPr>
                    <a:t>Hydrologie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43" name="Rectangle 75"/>
                <p:cNvSpPr>
                  <a:spLocks noChangeArrowheads="1"/>
                </p:cNvSpPr>
                <p:nvPr/>
              </p:nvSpPr>
              <p:spPr bwMode="auto">
                <a:xfrm>
                  <a:off x="0" y="201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6" name="Group 78"/>
              <p:cNvGrpSpPr>
                <a:grpSpLocks/>
              </p:cNvGrpSpPr>
              <p:nvPr/>
            </p:nvGrpSpPr>
            <p:grpSpPr bwMode="auto">
              <a:xfrm>
                <a:off x="3128" y="2016"/>
                <a:ext cx="339" cy="288"/>
                <a:chOff x="3128" y="2016"/>
                <a:chExt cx="339" cy="288"/>
              </a:xfrm>
            </p:grpSpPr>
            <p:sp>
              <p:nvSpPr>
                <p:cNvPr id="109588" name="Rectangle 20"/>
                <p:cNvSpPr>
                  <a:spLocks noChangeArrowheads="1"/>
                </p:cNvSpPr>
                <p:nvPr/>
              </p:nvSpPr>
              <p:spPr bwMode="auto">
                <a:xfrm>
                  <a:off x="3128" y="201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24</a:t>
                  </a:r>
                </a:p>
              </p:txBody>
            </p:sp>
            <p:sp>
              <p:nvSpPr>
                <p:cNvPr id="109645" name="Rectangle 77"/>
                <p:cNvSpPr>
                  <a:spLocks noChangeArrowheads="1"/>
                </p:cNvSpPr>
                <p:nvPr/>
              </p:nvSpPr>
              <p:spPr bwMode="auto">
                <a:xfrm>
                  <a:off x="3128" y="201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48" name="Group 80"/>
              <p:cNvGrpSpPr>
                <a:grpSpLocks/>
              </p:cNvGrpSpPr>
              <p:nvPr/>
            </p:nvGrpSpPr>
            <p:grpSpPr bwMode="auto">
              <a:xfrm>
                <a:off x="0" y="2304"/>
                <a:ext cx="3128" cy="288"/>
                <a:chOff x="0" y="2304"/>
                <a:chExt cx="3128" cy="288"/>
              </a:xfrm>
            </p:grpSpPr>
            <p:sp>
              <p:nvSpPr>
                <p:cNvPr id="109589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230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9" invalidUrl="http://dilib.inist.fr/bin/dilib/v04Public/assoc.cgi?/dps/public/dilib/LocalDemos/Public/Applications/Geographie/BIBALEau/Server/FR.refbib.FD.wsh+Cours d'eau+Allemagne"/>
                    </a:rPr>
                    <a:t>Cours d'eau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47" name="Rectangle 79"/>
                <p:cNvSpPr>
                  <a:spLocks noChangeArrowheads="1"/>
                </p:cNvSpPr>
                <p:nvPr/>
              </p:nvSpPr>
              <p:spPr bwMode="auto">
                <a:xfrm>
                  <a:off x="0" y="230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0" name="Group 82"/>
              <p:cNvGrpSpPr>
                <a:grpSpLocks/>
              </p:cNvGrpSpPr>
              <p:nvPr/>
            </p:nvGrpSpPr>
            <p:grpSpPr bwMode="auto">
              <a:xfrm>
                <a:off x="3128" y="2304"/>
                <a:ext cx="339" cy="288"/>
                <a:chOff x="3128" y="2304"/>
                <a:chExt cx="339" cy="288"/>
              </a:xfrm>
            </p:grpSpPr>
            <p:sp>
              <p:nvSpPr>
                <p:cNvPr id="109590" name="Rectangle 22"/>
                <p:cNvSpPr>
                  <a:spLocks noChangeArrowheads="1"/>
                </p:cNvSpPr>
                <p:nvPr/>
              </p:nvSpPr>
              <p:spPr bwMode="auto">
                <a:xfrm>
                  <a:off x="3128" y="230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24</a:t>
                  </a:r>
                </a:p>
              </p:txBody>
            </p:sp>
            <p:sp>
              <p:nvSpPr>
                <p:cNvPr id="109649" name="Rectangle 81"/>
                <p:cNvSpPr>
                  <a:spLocks noChangeArrowheads="1"/>
                </p:cNvSpPr>
                <p:nvPr/>
              </p:nvSpPr>
              <p:spPr bwMode="auto">
                <a:xfrm>
                  <a:off x="3128" y="230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2" name="Group 84"/>
              <p:cNvGrpSpPr>
                <a:grpSpLocks/>
              </p:cNvGrpSpPr>
              <p:nvPr/>
            </p:nvGrpSpPr>
            <p:grpSpPr bwMode="auto">
              <a:xfrm>
                <a:off x="0" y="2592"/>
                <a:ext cx="3128" cy="288"/>
                <a:chOff x="0" y="2592"/>
                <a:chExt cx="3128" cy="288"/>
              </a:xfrm>
            </p:grpSpPr>
            <p:sp>
              <p:nvSpPr>
                <p:cNvPr id="109591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259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0"/>
                    </a:rPr>
                    <a:t>Sol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51" name="Rectangle 83"/>
                <p:cNvSpPr>
                  <a:spLocks noChangeArrowheads="1"/>
                </p:cNvSpPr>
                <p:nvPr/>
              </p:nvSpPr>
              <p:spPr bwMode="auto">
                <a:xfrm>
                  <a:off x="0" y="259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4" name="Group 86"/>
              <p:cNvGrpSpPr>
                <a:grpSpLocks/>
              </p:cNvGrpSpPr>
              <p:nvPr/>
            </p:nvGrpSpPr>
            <p:grpSpPr bwMode="auto">
              <a:xfrm>
                <a:off x="3128" y="2592"/>
                <a:ext cx="339" cy="288"/>
                <a:chOff x="3128" y="2592"/>
                <a:chExt cx="339" cy="288"/>
              </a:xfrm>
            </p:grpSpPr>
            <p:sp>
              <p:nvSpPr>
                <p:cNvPr id="109592" name="Rectangle 24"/>
                <p:cNvSpPr>
                  <a:spLocks noChangeArrowheads="1"/>
                </p:cNvSpPr>
                <p:nvPr/>
              </p:nvSpPr>
              <p:spPr bwMode="auto">
                <a:xfrm>
                  <a:off x="3128" y="259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22</a:t>
                  </a:r>
                </a:p>
              </p:txBody>
            </p:sp>
            <p:sp>
              <p:nvSpPr>
                <p:cNvPr id="109653" name="Rectangle 85"/>
                <p:cNvSpPr>
                  <a:spLocks noChangeArrowheads="1"/>
                </p:cNvSpPr>
                <p:nvPr/>
              </p:nvSpPr>
              <p:spPr bwMode="auto">
                <a:xfrm>
                  <a:off x="3128" y="259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6" name="Group 88"/>
              <p:cNvGrpSpPr>
                <a:grpSpLocks/>
              </p:cNvGrpSpPr>
              <p:nvPr/>
            </p:nvGrpSpPr>
            <p:grpSpPr bwMode="auto">
              <a:xfrm>
                <a:off x="0" y="2880"/>
                <a:ext cx="3128" cy="288"/>
                <a:chOff x="0" y="2880"/>
                <a:chExt cx="3128" cy="288"/>
              </a:xfrm>
            </p:grpSpPr>
            <p:sp>
              <p:nvSpPr>
                <p:cNvPr id="109593" name="Rectangle 25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1"/>
                    </a:rPr>
                    <a:t>Modèle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55" name="Rectangle 87"/>
                <p:cNvSpPr>
                  <a:spLocks noChangeArrowheads="1"/>
                </p:cNvSpPr>
                <p:nvPr/>
              </p:nvSpPr>
              <p:spPr bwMode="auto">
                <a:xfrm>
                  <a:off x="0" y="288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58" name="Group 90"/>
              <p:cNvGrpSpPr>
                <a:grpSpLocks/>
              </p:cNvGrpSpPr>
              <p:nvPr/>
            </p:nvGrpSpPr>
            <p:grpSpPr bwMode="auto">
              <a:xfrm>
                <a:off x="3128" y="2880"/>
                <a:ext cx="339" cy="288"/>
                <a:chOff x="3128" y="2880"/>
                <a:chExt cx="339" cy="288"/>
              </a:xfrm>
            </p:grpSpPr>
            <p:sp>
              <p:nvSpPr>
                <p:cNvPr id="109594" name="Rectangle 26"/>
                <p:cNvSpPr>
                  <a:spLocks noChangeArrowheads="1"/>
                </p:cNvSpPr>
                <p:nvPr/>
              </p:nvSpPr>
              <p:spPr bwMode="auto">
                <a:xfrm>
                  <a:off x="3128" y="288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22</a:t>
                  </a:r>
                </a:p>
              </p:txBody>
            </p:sp>
            <p:sp>
              <p:nvSpPr>
                <p:cNvPr id="109657" name="Rectangle 89"/>
                <p:cNvSpPr>
                  <a:spLocks noChangeArrowheads="1"/>
                </p:cNvSpPr>
                <p:nvPr/>
              </p:nvSpPr>
              <p:spPr bwMode="auto">
                <a:xfrm>
                  <a:off x="3128" y="288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0" name="Group 92"/>
              <p:cNvGrpSpPr>
                <a:grpSpLocks/>
              </p:cNvGrpSpPr>
              <p:nvPr/>
            </p:nvGrpSpPr>
            <p:grpSpPr bwMode="auto">
              <a:xfrm>
                <a:off x="0" y="3168"/>
                <a:ext cx="3128" cy="288"/>
                <a:chOff x="0" y="3168"/>
                <a:chExt cx="3128" cy="288"/>
              </a:xfrm>
            </p:grpSpPr>
            <p:sp>
              <p:nvSpPr>
                <p:cNvPr id="109595" name="Rectangle 27"/>
                <p:cNvSpPr>
                  <a:spLocks noChangeArrowheads="1"/>
                </p:cNvSpPr>
                <p:nvPr/>
              </p:nvSpPr>
              <p:spPr bwMode="auto">
                <a:xfrm>
                  <a:off x="0" y="316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2"/>
                    </a:rPr>
                    <a:t>Eau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59" name="Rectangle 91"/>
                <p:cNvSpPr>
                  <a:spLocks noChangeArrowheads="1"/>
                </p:cNvSpPr>
                <p:nvPr/>
              </p:nvSpPr>
              <p:spPr bwMode="auto">
                <a:xfrm>
                  <a:off x="0" y="316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2" name="Group 94"/>
              <p:cNvGrpSpPr>
                <a:grpSpLocks/>
              </p:cNvGrpSpPr>
              <p:nvPr/>
            </p:nvGrpSpPr>
            <p:grpSpPr bwMode="auto">
              <a:xfrm>
                <a:off x="3128" y="3168"/>
                <a:ext cx="339" cy="288"/>
                <a:chOff x="3128" y="3168"/>
                <a:chExt cx="339" cy="288"/>
              </a:xfrm>
            </p:grpSpPr>
            <p:sp>
              <p:nvSpPr>
                <p:cNvPr id="109596" name="Rectangle 28"/>
                <p:cNvSpPr>
                  <a:spLocks noChangeArrowheads="1"/>
                </p:cNvSpPr>
                <p:nvPr/>
              </p:nvSpPr>
              <p:spPr bwMode="auto">
                <a:xfrm>
                  <a:off x="3128" y="316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21</a:t>
                  </a:r>
                </a:p>
              </p:txBody>
            </p:sp>
            <p:sp>
              <p:nvSpPr>
                <p:cNvPr id="109661" name="Rectangle 93"/>
                <p:cNvSpPr>
                  <a:spLocks noChangeArrowheads="1"/>
                </p:cNvSpPr>
                <p:nvPr/>
              </p:nvSpPr>
              <p:spPr bwMode="auto">
                <a:xfrm>
                  <a:off x="3128" y="316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4" name="Group 96"/>
              <p:cNvGrpSpPr>
                <a:grpSpLocks/>
              </p:cNvGrpSpPr>
              <p:nvPr/>
            </p:nvGrpSpPr>
            <p:grpSpPr bwMode="auto">
              <a:xfrm>
                <a:off x="0" y="3456"/>
                <a:ext cx="3128" cy="288"/>
                <a:chOff x="0" y="3456"/>
                <a:chExt cx="3128" cy="288"/>
              </a:xfrm>
            </p:grpSpPr>
            <p:sp>
              <p:nvSpPr>
                <p:cNvPr id="109597" name="Rectangle 29"/>
                <p:cNvSpPr>
                  <a:spLocks noChangeArrowheads="1"/>
                </p:cNvSpPr>
                <p:nvPr/>
              </p:nvSpPr>
              <p:spPr bwMode="auto">
                <a:xfrm>
                  <a:off x="0" y="345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3" invalidUrl="http://dilib.inist.fr/bin/dilib/v04Public/assoc.cgi?/dps/public/dilib/LocalDemos/Public/Applications/Geographie/BIBALEau/Server/FR.refbib.FD.wsh+Pollution de l'eau+Pollution"/>
                    </a:rPr>
                    <a:t>Pollution de l'eau - Pollution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63" name="Rectangle 95"/>
                <p:cNvSpPr>
                  <a:spLocks noChangeArrowheads="1"/>
                </p:cNvSpPr>
                <p:nvPr/>
              </p:nvSpPr>
              <p:spPr bwMode="auto">
                <a:xfrm>
                  <a:off x="0" y="345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6" name="Group 98"/>
              <p:cNvGrpSpPr>
                <a:grpSpLocks/>
              </p:cNvGrpSpPr>
              <p:nvPr/>
            </p:nvGrpSpPr>
            <p:grpSpPr bwMode="auto">
              <a:xfrm>
                <a:off x="3128" y="3456"/>
                <a:ext cx="339" cy="288"/>
                <a:chOff x="3128" y="3456"/>
                <a:chExt cx="339" cy="288"/>
              </a:xfrm>
            </p:grpSpPr>
            <p:sp>
              <p:nvSpPr>
                <p:cNvPr id="109598" name="Rectangle 30"/>
                <p:cNvSpPr>
                  <a:spLocks noChangeArrowheads="1"/>
                </p:cNvSpPr>
                <p:nvPr/>
              </p:nvSpPr>
              <p:spPr bwMode="auto">
                <a:xfrm>
                  <a:off x="3128" y="345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19</a:t>
                  </a:r>
                </a:p>
              </p:txBody>
            </p:sp>
            <p:sp>
              <p:nvSpPr>
                <p:cNvPr id="109665" name="Rectangle 97"/>
                <p:cNvSpPr>
                  <a:spLocks noChangeArrowheads="1"/>
                </p:cNvSpPr>
                <p:nvPr/>
              </p:nvSpPr>
              <p:spPr bwMode="auto">
                <a:xfrm>
                  <a:off x="3128" y="345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68" name="Group 100"/>
              <p:cNvGrpSpPr>
                <a:grpSpLocks/>
              </p:cNvGrpSpPr>
              <p:nvPr/>
            </p:nvGrpSpPr>
            <p:grpSpPr bwMode="auto">
              <a:xfrm>
                <a:off x="0" y="3744"/>
                <a:ext cx="3128" cy="288"/>
                <a:chOff x="0" y="3744"/>
                <a:chExt cx="3128" cy="288"/>
              </a:xfrm>
            </p:grpSpPr>
            <p:sp>
              <p:nvSpPr>
                <p:cNvPr id="109599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374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4" invalidUrl="http://dilib.inist.fr/bin/dilib/v04Public/assoc.cgi?/dps/public/dilib/LocalDemos/Public/Applications/Geographie/BIBALEau/Server/FR.refbib.FD.wsh+Allemagne+Action anthropique"/>
                    </a:rPr>
                    <a:t>Allemagne - Action anthropique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67" name="Rectangle 99"/>
                <p:cNvSpPr>
                  <a:spLocks noChangeArrowheads="1"/>
                </p:cNvSpPr>
                <p:nvPr/>
              </p:nvSpPr>
              <p:spPr bwMode="auto">
                <a:xfrm>
                  <a:off x="0" y="374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0" name="Group 102"/>
              <p:cNvGrpSpPr>
                <a:grpSpLocks/>
              </p:cNvGrpSpPr>
              <p:nvPr/>
            </p:nvGrpSpPr>
            <p:grpSpPr bwMode="auto">
              <a:xfrm>
                <a:off x="3128" y="3744"/>
                <a:ext cx="339" cy="288"/>
                <a:chOff x="3128" y="3744"/>
                <a:chExt cx="339" cy="288"/>
              </a:xfrm>
            </p:grpSpPr>
            <p:sp>
              <p:nvSpPr>
                <p:cNvPr id="109600" name="Rectangle 32"/>
                <p:cNvSpPr>
                  <a:spLocks noChangeArrowheads="1"/>
                </p:cNvSpPr>
                <p:nvPr/>
              </p:nvSpPr>
              <p:spPr bwMode="auto">
                <a:xfrm>
                  <a:off x="3128" y="374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19</a:t>
                  </a:r>
                </a:p>
              </p:txBody>
            </p:sp>
            <p:sp>
              <p:nvSpPr>
                <p:cNvPr id="109669" name="Rectangle 101"/>
                <p:cNvSpPr>
                  <a:spLocks noChangeArrowheads="1"/>
                </p:cNvSpPr>
                <p:nvPr/>
              </p:nvSpPr>
              <p:spPr bwMode="auto">
                <a:xfrm>
                  <a:off x="3128" y="374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2" name="Group 104"/>
              <p:cNvGrpSpPr>
                <a:grpSpLocks/>
              </p:cNvGrpSpPr>
              <p:nvPr/>
            </p:nvGrpSpPr>
            <p:grpSpPr bwMode="auto">
              <a:xfrm>
                <a:off x="0" y="4032"/>
                <a:ext cx="3128" cy="288"/>
                <a:chOff x="0" y="4032"/>
                <a:chExt cx="3128" cy="288"/>
              </a:xfrm>
            </p:grpSpPr>
            <p:sp>
              <p:nvSpPr>
                <p:cNvPr id="109601" name="Rectangle 33"/>
                <p:cNvSpPr>
                  <a:spLocks noChangeArrowheads="1"/>
                </p:cNvSpPr>
                <p:nvPr/>
              </p:nvSpPr>
              <p:spPr bwMode="auto">
                <a:xfrm>
                  <a:off x="0" y="403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5" invalidUrl="http://dilib.inist.fr/bin/dilib/v04Public/assoc.cgi?/dps/public/dilib/LocalDemos/Public/Applications/Geographie/BIBALEau/Server/FR.refbib.FD.wsh+Protection de la nature+Allemagne"/>
                    </a:rPr>
                    <a:t>Protection de la nature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71" name="Rectangle 103"/>
                <p:cNvSpPr>
                  <a:spLocks noChangeArrowheads="1"/>
                </p:cNvSpPr>
                <p:nvPr/>
              </p:nvSpPr>
              <p:spPr bwMode="auto">
                <a:xfrm>
                  <a:off x="0" y="403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4" name="Group 106"/>
              <p:cNvGrpSpPr>
                <a:grpSpLocks/>
              </p:cNvGrpSpPr>
              <p:nvPr/>
            </p:nvGrpSpPr>
            <p:grpSpPr bwMode="auto">
              <a:xfrm>
                <a:off x="3128" y="4032"/>
                <a:ext cx="339" cy="288"/>
                <a:chOff x="3128" y="4032"/>
                <a:chExt cx="339" cy="288"/>
              </a:xfrm>
            </p:grpSpPr>
            <p:sp>
              <p:nvSpPr>
                <p:cNvPr id="109602" name="Rectangle 34"/>
                <p:cNvSpPr>
                  <a:spLocks noChangeArrowheads="1"/>
                </p:cNvSpPr>
                <p:nvPr/>
              </p:nvSpPr>
              <p:spPr bwMode="auto">
                <a:xfrm>
                  <a:off x="3128" y="403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17</a:t>
                  </a:r>
                </a:p>
              </p:txBody>
            </p:sp>
            <p:sp>
              <p:nvSpPr>
                <p:cNvPr id="109673" name="Rectangle 105"/>
                <p:cNvSpPr>
                  <a:spLocks noChangeArrowheads="1"/>
                </p:cNvSpPr>
                <p:nvPr/>
              </p:nvSpPr>
              <p:spPr bwMode="auto">
                <a:xfrm>
                  <a:off x="3128" y="403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6" name="Group 108"/>
              <p:cNvGrpSpPr>
                <a:grpSpLocks/>
              </p:cNvGrpSpPr>
              <p:nvPr/>
            </p:nvGrpSpPr>
            <p:grpSpPr bwMode="auto">
              <a:xfrm>
                <a:off x="0" y="4320"/>
                <a:ext cx="3128" cy="288"/>
                <a:chOff x="0" y="4320"/>
                <a:chExt cx="3128" cy="288"/>
              </a:xfrm>
            </p:grpSpPr>
            <p:sp>
              <p:nvSpPr>
                <p:cNvPr id="109603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432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6" invalidUrl="http://dilib.inist.fr/bin/dilib/v04Public/assoc.cgi?/dps/public/dilib/LocalDemos/Public/Applications/Geographie/BIBALEau/Server/FR.refbib.FD.wsh+Utilisation du sol+Allemagne"/>
                    </a:rPr>
                    <a:t>Utilisation du sol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75" name="Rectangle 107"/>
                <p:cNvSpPr>
                  <a:spLocks noChangeArrowheads="1"/>
                </p:cNvSpPr>
                <p:nvPr/>
              </p:nvSpPr>
              <p:spPr bwMode="auto">
                <a:xfrm>
                  <a:off x="0" y="432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78" name="Group 110"/>
              <p:cNvGrpSpPr>
                <a:grpSpLocks/>
              </p:cNvGrpSpPr>
              <p:nvPr/>
            </p:nvGrpSpPr>
            <p:grpSpPr bwMode="auto">
              <a:xfrm>
                <a:off x="3128" y="4320"/>
                <a:ext cx="339" cy="288"/>
                <a:chOff x="3128" y="4320"/>
                <a:chExt cx="339" cy="288"/>
              </a:xfrm>
            </p:grpSpPr>
            <p:sp>
              <p:nvSpPr>
                <p:cNvPr id="109604" name="Rectangle 36"/>
                <p:cNvSpPr>
                  <a:spLocks noChangeArrowheads="1"/>
                </p:cNvSpPr>
                <p:nvPr/>
              </p:nvSpPr>
              <p:spPr bwMode="auto">
                <a:xfrm>
                  <a:off x="3128" y="432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16</a:t>
                  </a:r>
                </a:p>
              </p:txBody>
            </p:sp>
            <p:sp>
              <p:nvSpPr>
                <p:cNvPr id="109677" name="Rectangle 109"/>
                <p:cNvSpPr>
                  <a:spLocks noChangeArrowheads="1"/>
                </p:cNvSpPr>
                <p:nvPr/>
              </p:nvSpPr>
              <p:spPr bwMode="auto">
                <a:xfrm>
                  <a:off x="3128" y="432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0" name="Group 112"/>
              <p:cNvGrpSpPr>
                <a:grpSpLocks/>
              </p:cNvGrpSpPr>
              <p:nvPr/>
            </p:nvGrpSpPr>
            <p:grpSpPr bwMode="auto">
              <a:xfrm>
                <a:off x="0" y="4608"/>
                <a:ext cx="3128" cy="288"/>
                <a:chOff x="0" y="4608"/>
                <a:chExt cx="3128" cy="288"/>
              </a:xfrm>
            </p:grpSpPr>
            <p:sp>
              <p:nvSpPr>
                <p:cNvPr id="109605" name="Rectangle 37"/>
                <p:cNvSpPr>
                  <a:spLocks noChangeArrowheads="1"/>
                </p:cNvSpPr>
                <p:nvPr/>
              </p:nvSpPr>
              <p:spPr bwMode="auto">
                <a:xfrm>
                  <a:off x="0" y="4608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7"/>
                    </a:rPr>
                    <a:t>Fluviatile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79" name="Rectangle 111"/>
                <p:cNvSpPr>
                  <a:spLocks noChangeArrowheads="1"/>
                </p:cNvSpPr>
                <p:nvPr/>
              </p:nvSpPr>
              <p:spPr bwMode="auto">
                <a:xfrm>
                  <a:off x="0" y="4608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2" name="Group 114"/>
              <p:cNvGrpSpPr>
                <a:grpSpLocks/>
              </p:cNvGrpSpPr>
              <p:nvPr/>
            </p:nvGrpSpPr>
            <p:grpSpPr bwMode="auto">
              <a:xfrm>
                <a:off x="3128" y="4608"/>
                <a:ext cx="339" cy="288"/>
                <a:chOff x="3128" y="4608"/>
                <a:chExt cx="339" cy="288"/>
              </a:xfrm>
            </p:grpSpPr>
            <p:sp>
              <p:nvSpPr>
                <p:cNvPr id="109606" name="Rectangle 38"/>
                <p:cNvSpPr>
                  <a:spLocks noChangeArrowheads="1"/>
                </p:cNvSpPr>
                <p:nvPr/>
              </p:nvSpPr>
              <p:spPr bwMode="auto">
                <a:xfrm>
                  <a:off x="3128" y="4608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16</a:t>
                  </a:r>
                </a:p>
              </p:txBody>
            </p:sp>
            <p:sp>
              <p:nvSpPr>
                <p:cNvPr id="109681" name="Rectangle 113"/>
                <p:cNvSpPr>
                  <a:spLocks noChangeArrowheads="1"/>
                </p:cNvSpPr>
                <p:nvPr/>
              </p:nvSpPr>
              <p:spPr bwMode="auto">
                <a:xfrm>
                  <a:off x="3128" y="4608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4" name="Group 116"/>
              <p:cNvGrpSpPr>
                <a:grpSpLocks/>
              </p:cNvGrpSpPr>
              <p:nvPr/>
            </p:nvGrpSpPr>
            <p:grpSpPr bwMode="auto">
              <a:xfrm>
                <a:off x="0" y="4896"/>
                <a:ext cx="3128" cy="288"/>
                <a:chOff x="0" y="4896"/>
                <a:chExt cx="3128" cy="288"/>
              </a:xfrm>
            </p:grpSpPr>
            <p:sp>
              <p:nvSpPr>
                <p:cNvPr id="109607" name="Rectangle 39"/>
                <p:cNvSpPr>
                  <a:spLocks noChangeArrowheads="1"/>
                </p:cNvSpPr>
                <p:nvPr/>
              </p:nvSpPr>
              <p:spPr bwMode="auto">
                <a:xfrm>
                  <a:off x="0" y="4896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8"/>
                    </a:rPr>
                    <a:t>Ecoulement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83" name="Rectangle 115"/>
                <p:cNvSpPr>
                  <a:spLocks noChangeArrowheads="1"/>
                </p:cNvSpPr>
                <p:nvPr/>
              </p:nvSpPr>
              <p:spPr bwMode="auto">
                <a:xfrm>
                  <a:off x="0" y="4896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6" name="Group 118"/>
              <p:cNvGrpSpPr>
                <a:grpSpLocks/>
              </p:cNvGrpSpPr>
              <p:nvPr/>
            </p:nvGrpSpPr>
            <p:grpSpPr bwMode="auto">
              <a:xfrm>
                <a:off x="3128" y="4896"/>
                <a:ext cx="339" cy="288"/>
                <a:chOff x="3128" y="4896"/>
                <a:chExt cx="339" cy="288"/>
              </a:xfrm>
            </p:grpSpPr>
            <p:sp>
              <p:nvSpPr>
                <p:cNvPr id="109608" name="Rectangle 40"/>
                <p:cNvSpPr>
                  <a:spLocks noChangeArrowheads="1"/>
                </p:cNvSpPr>
                <p:nvPr/>
              </p:nvSpPr>
              <p:spPr bwMode="auto">
                <a:xfrm>
                  <a:off x="3128" y="4896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15</a:t>
                  </a:r>
                </a:p>
              </p:txBody>
            </p:sp>
            <p:sp>
              <p:nvSpPr>
                <p:cNvPr id="109685" name="Rectangle 117"/>
                <p:cNvSpPr>
                  <a:spLocks noChangeArrowheads="1"/>
                </p:cNvSpPr>
                <p:nvPr/>
              </p:nvSpPr>
              <p:spPr bwMode="auto">
                <a:xfrm>
                  <a:off x="3128" y="4896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88" name="Group 120"/>
              <p:cNvGrpSpPr>
                <a:grpSpLocks/>
              </p:cNvGrpSpPr>
              <p:nvPr/>
            </p:nvGrpSpPr>
            <p:grpSpPr bwMode="auto">
              <a:xfrm>
                <a:off x="0" y="5184"/>
                <a:ext cx="3128" cy="288"/>
                <a:chOff x="0" y="5184"/>
                <a:chExt cx="3128" cy="288"/>
              </a:xfrm>
            </p:grpSpPr>
            <p:sp>
              <p:nvSpPr>
                <p:cNvPr id="109609" name="Rectangle 41"/>
                <p:cNvSpPr>
                  <a:spLocks noChangeArrowheads="1"/>
                </p:cNvSpPr>
                <p:nvPr/>
              </p:nvSpPr>
              <p:spPr bwMode="auto">
                <a:xfrm>
                  <a:off x="0" y="5184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19"/>
                    </a:rPr>
                    <a:t>Baden-Württemberg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87" name="Rectangle 119"/>
                <p:cNvSpPr>
                  <a:spLocks noChangeArrowheads="1"/>
                </p:cNvSpPr>
                <p:nvPr/>
              </p:nvSpPr>
              <p:spPr bwMode="auto">
                <a:xfrm>
                  <a:off x="0" y="5184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0" name="Group 122"/>
              <p:cNvGrpSpPr>
                <a:grpSpLocks/>
              </p:cNvGrpSpPr>
              <p:nvPr/>
            </p:nvGrpSpPr>
            <p:grpSpPr bwMode="auto">
              <a:xfrm>
                <a:off x="3128" y="5184"/>
                <a:ext cx="339" cy="288"/>
                <a:chOff x="3128" y="5184"/>
                <a:chExt cx="339" cy="288"/>
              </a:xfrm>
            </p:grpSpPr>
            <p:sp>
              <p:nvSpPr>
                <p:cNvPr id="109610" name="Rectangle 42"/>
                <p:cNvSpPr>
                  <a:spLocks noChangeArrowheads="1"/>
                </p:cNvSpPr>
                <p:nvPr/>
              </p:nvSpPr>
              <p:spPr bwMode="auto">
                <a:xfrm>
                  <a:off x="3128" y="5184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15</a:t>
                  </a:r>
                </a:p>
              </p:txBody>
            </p:sp>
            <p:sp>
              <p:nvSpPr>
                <p:cNvPr id="109689" name="Rectangle 121"/>
                <p:cNvSpPr>
                  <a:spLocks noChangeArrowheads="1"/>
                </p:cNvSpPr>
                <p:nvPr/>
              </p:nvSpPr>
              <p:spPr bwMode="auto">
                <a:xfrm>
                  <a:off x="3128" y="5184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2" name="Group 124"/>
              <p:cNvGrpSpPr>
                <a:grpSpLocks/>
              </p:cNvGrpSpPr>
              <p:nvPr/>
            </p:nvGrpSpPr>
            <p:grpSpPr bwMode="auto">
              <a:xfrm>
                <a:off x="0" y="5472"/>
                <a:ext cx="3128" cy="288"/>
                <a:chOff x="0" y="5472"/>
                <a:chExt cx="3128" cy="288"/>
              </a:xfrm>
            </p:grpSpPr>
            <p:sp>
              <p:nvSpPr>
                <p:cNvPr id="109611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5472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20"/>
                    </a:rPr>
                    <a:t>Hessen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91" name="Rectangle 123"/>
                <p:cNvSpPr>
                  <a:spLocks noChangeArrowheads="1"/>
                </p:cNvSpPr>
                <p:nvPr/>
              </p:nvSpPr>
              <p:spPr bwMode="auto">
                <a:xfrm>
                  <a:off x="0" y="5472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4" name="Group 126"/>
              <p:cNvGrpSpPr>
                <a:grpSpLocks/>
              </p:cNvGrpSpPr>
              <p:nvPr/>
            </p:nvGrpSpPr>
            <p:grpSpPr bwMode="auto">
              <a:xfrm>
                <a:off x="3128" y="5472"/>
                <a:ext cx="339" cy="288"/>
                <a:chOff x="3128" y="5472"/>
                <a:chExt cx="339" cy="288"/>
              </a:xfrm>
            </p:grpSpPr>
            <p:sp>
              <p:nvSpPr>
                <p:cNvPr id="109612" name="Rectangle 44"/>
                <p:cNvSpPr>
                  <a:spLocks noChangeArrowheads="1"/>
                </p:cNvSpPr>
                <p:nvPr/>
              </p:nvSpPr>
              <p:spPr bwMode="auto">
                <a:xfrm>
                  <a:off x="3128" y="5472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14</a:t>
                  </a:r>
                </a:p>
              </p:txBody>
            </p:sp>
            <p:sp>
              <p:nvSpPr>
                <p:cNvPr id="109693" name="Rectangle 125"/>
                <p:cNvSpPr>
                  <a:spLocks noChangeArrowheads="1"/>
                </p:cNvSpPr>
                <p:nvPr/>
              </p:nvSpPr>
              <p:spPr bwMode="auto">
                <a:xfrm>
                  <a:off x="3128" y="5472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6" name="Group 128"/>
              <p:cNvGrpSpPr>
                <a:grpSpLocks/>
              </p:cNvGrpSpPr>
              <p:nvPr/>
            </p:nvGrpSpPr>
            <p:grpSpPr bwMode="auto">
              <a:xfrm>
                <a:off x="0" y="5760"/>
                <a:ext cx="3128" cy="288"/>
                <a:chOff x="0" y="5760"/>
                <a:chExt cx="3128" cy="288"/>
              </a:xfrm>
            </p:grpSpPr>
            <p:sp>
              <p:nvSpPr>
                <p:cNvPr id="109613" name="Rectangle 45"/>
                <p:cNvSpPr>
                  <a:spLocks noChangeArrowheads="1"/>
                </p:cNvSpPr>
                <p:nvPr/>
              </p:nvSpPr>
              <p:spPr bwMode="auto">
                <a:xfrm>
                  <a:off x="0" y="5760"/>
                  <a:ext cx="31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  <a:hlinkClick r:id="rId21"/>
                    </a:rPr>
                    <a:t>Végétation - Allemagne</a:t>
                  </a:r>
                  <a:endParaRPr lang="en-US" altLang="fr-FR" sz="1200">
                    <a:latin typeface="Arial" charset="0"/>
                  </a:endParaRPr>
                </a:p>
              </p:txBody>
            </p:sp>
            <p:sp>
              <p:nvSpPr>
                <p:cNvPr id="109695" name="Rectangle 127"/>
                <p:cNvSpPr>
                  <a:spLocks noChangeArrowheads="1"/>
                </p:cNvSpPr>
                <p:nvPr/>
              </p:nvSpPr>
              <p:spPr bwMode="auto">
                <a:xfrm>
                  <a:off x="0" y="5760"/>
                  <a:ext cx="31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109698" name="Group 130"/>
              <p:cNvGrpSpPr>
                <a:grpSpLocks/>
              </p:cNvGrpSpPr>
              <p:nvPr/>
            </p:nvGrpSpPr>
            <p:grpSpPr bwMode="auto">
              <a:xfrm>
                <a:off x="3128" y="5760"/>
                <a:ext cx="339" cy="288"/>
                <a:chOff x="3128" y="5760"/>
                <a:chExt cx="339" cy="288"/>
              </a:xfrm>
            </p:grpSpPr>
            <p:sp>
              <p:nvSpPr>
                <p:cNvPr id="109614" name="Rectangle 46"/>
                <p:cNvSpPr>
                  <a:spLocks noChangeArrowheads="1"/>
                </p:cNvSpPr>
                <p:nvPr/>
              </p:nvSpPr>
              <p:spPr bwMode="auto">
                <a:xfrm>
                  <a:off x="3128" y="5760"/>
                  <a:ext cx="33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en-US" altLang="fr-FR" sz="1200">
                      <a:latin typeface="Arial" charset="0"/>
                    </a:rPr>
                    <a:t>13</a:t>
                  </a:r>
                </a:p>
              </p:txBody>
            </p:sp>
            <p:sp>
              <p:nvSpPr>
                <p:cNvPr id="109697" name="Rectangle 129"/>
                <p:cNvSpPr>
                  <a:spLocks noChangeArrowheads="1"/>
                </p:cNvSpPr>
                <p:nvPr/>
              </p:nvSpPr>
              <p:spPr bwMode="auto">
                <a:xfrm>
                  <a:off x="3128" y="5760"/>
                  <a:ext cx="339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</p:grpSp>
        <p:sp>
          <p:nvSpPr>
            <p:cNvPr id="109700" name="Rectangle 132"/>
            <p:cNvSpPr>
              <a:spLocks noChangeArrowheads="1"/>
            </p:cNvSpPr>
            <p:nvPr/>
          </p:nvSpPr>
          <p:spPr bwMode="auto">
            <a:xfrm>
              <a:off x="-3" y="-3"/>
              <a:ext cx="3473" cy="6054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770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Clusterisation</a:t>
            </a:r>
            <a:endParaRPr lang="en-US" altLang="fr-FR"/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3336925" y="3233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graphicFrame>
        <p:nvGraphicFramePr>
          <p:cNvPr id="111661" name="Group 45"/>
          <p:cNvGraphicFramePr>
            <a:graphicFrameLocks noGrp="1"/>
          </p:cNvGraphicFramePr>
          <p:nvPr/>
        </p:nvGraphicFramePr>
        <p:xfrm>
          <a:off x="3276600" y="2209800"/>
          <a:ext cx="2590800" cy="3111500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Seine – Paris [50]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Elbe – Hambourg [49]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Paris – France [47]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Hambourg – Allemagne [40]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Allemagne – Rhin [39]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France – Strasbourg [38]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Tahoma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Tahoma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Tahoma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None/>
                        <a:tabLst/>
                      </a:pPr>
                      <a:r>
                        <a:rPr kumimoji="0" lang="fr-FR" altLang="fr-F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Rhin – Strasbourg [35]</a:t>
                      </a:r>
                      <a:endParaRPr kumimoji="0" lang="en-US" altLang="fr-FR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1643" name="Rectangle 27"/>
          <p:cNvSpPr>
            <a:spLocks noChangeArrowheads="1"/>
          </p:cNvSpPr>
          <p:nvPr/>
        </p:nvSpPr>
        <p:spPr bwMode="auto">
          <a:xfrm>
            <a:off x="152400" y="2667000"/>
            <a:ext cx="2057400" cy="2819400"/>
          </a:xfrm>
          <a:prstGeom prst="rect">
            <a:avLst/>
          </a:prstGeom>
          <a:solidFill>
            <a:srgbClr val="FFF3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/>
          </a:p>
        </p:txBody>
      </p:sp>
      <p:sp>
        <p:nvSpPr>
          <p:cNvPr id="111645" name="Text Box 29"/>
          <p:cNvSpPr txBox="1">
            <a:spLocks noChangeArrowheads="1"/>
          </p:cNvSpPr>
          <p:nvPr/>
        </p:nvSpPr>
        <p:spPr bwMode="auto">
          <a:xfrm>
            <a:off x="457200" y="2819400"/>
            <a:ext cx="1474788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600" b="1"/>
              <a:t>Cluster</a:t>
            </a:r>
          </a:p>
          <a:p>
            <a:pPr algn="ctr"/>
            <a:r>
              <a:rPr lang="fr-FR" altLang="fr-FR" sz="1600" b="1"/>
              <a:t>Seine - Paris</a:t>
            </a:r>
            <a:endParaRPr lang="en-US" altLang="fr-FR" sz="1600" b="1"/>
          </a:p>
        </p:txBody>
      </p:sp>
      <p:sp>
        <p:nvSpPr>
          <p:cNvPr id="111646" name="Text Box 30"/>
          <p:cNvSpPr txBox="1">
            <a:spLocks noChangeArrowheads="1"/>
          </p:cNvSpPr>
          <p:nvPr/>
        </p:nvSpPr>
        <p:spPr bwMode="auto">
          <a:xfrm>
            <a:off x="457201" y="3733800"/>
            <a:ext cx="1596682" cy="137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400"/>
              <a:t>Seine,</a:t>
            </a:r>
          </a:p>
          <a:p>
            <a:pPr algn="ctr"/>
            <a:r>
              <a:rPr lang="fr-FR" altLang="fr-FR" sz="1400"/>
              <a:t>Paris,</a:t>
            </a:r>
          </a:p>
          <a:p>
            <a:pPr algn="ctr"/>
            <a:endParaRPr lang="fr-FR" altLang="fr-FR" sz="1400"/>
          </a:p>
          <a:p>
            <a:pPr algn="ctr"/>
            <a:r>
              <a:rPr lang="fr-FR" altLang="fr-FR" sz="1400"/>
              <a:t>                  </a:t>
            </a:r>
          </a:p>
          <a:p>
            <a:pPr algn="ctr"/>
            <a:endParaRPr lang="fr-FR" altLang="fr-FR" sz="1400"/>
          </a:p>
          <a:p>
            <a:pPr algn="ctr"/>
            <a:endParaRPr lang="en-US" altLang="fr-FR" sz="1400"/>
          </a:p>
        </p:txBody>
      </p:sp>
      <p:sp>
        <p:nvSpPr>
          <p:cNvPr id="111647" name="Rectangle 31"/>
          <p:cNvSpPr>
            <a:spLocks noChangeArrowheads="1"/>
          </p:cNvSpPr>
          <p:nvPr/>
        </p:nvSpPr>
        <p:spPr bwMode="auto">
          <a:xfrm>
            <a:off x="6858000" y="2667000"/>
            <a:ext cx="2057400" cy="2819400"/>
          </a:xfrm>
          <a:prstGeom prst="rect">
            <a:avLst/>
          </a:prstGeom>
          <a:solidFill>
            <a:srgbClr val="FFF3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altLang="fr-FR"/>
          </a:p>
        </p:txBody>
      </p:sp>
      <p:sp>
        <p:nvSpPr>
          <p:cNvPr id="111648" name="Text Box 32"/>
          <p:cNvSpPr txBox="1">
            <a:spLocks noChangeArrowheads="1"/>
          </p:cNvSpPr>
          <p:nvPr/>
        </p:nvSpPr>
        <p:spPr bwMode="auto">
          <a:xfrm>
            <a:off x="6948488" y="2819400"/>
            <a:ext cx="191135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600" b="1"/>
              <a:t>Cluster</a:t>
            </a:r>
          </a:p>
          <a:p>
            <a:pPr algn="ctr"/>
            <a:r>
              <a:rPr lang="fr-FR" altLang="fr-FR" sz="1600" b="1"/>
              <a:t>Elbe - Hambourg</a:t>
            </a:r>
            <a:endParaRPr lang="en-US" altLang="fr-FR" sz="1600" b="1"/>
          </a:p>
        </p:txBody>
      </p:sp>
      <p:sp>
        <p:nvSpPr>
          <p:cNvPr id="111649" name="Text Box 33"/>
          <p:cNvSpPr txBox="1">
            <a:spLocks noChangeArrowheads="1"/>
          </p:cNvSpPr>
          <p:nvPr/>
        </p:nvSpPr>
        <p:spPr bwMode="auto">
          <a:xfrm>
            <a:off x="7508875" y="3733800"/>
            <a:ext cx="1193800" cy="1165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400"/>
              <a:t>Elbe,</a:t>
            </a:r>
          </a:p>
          <a:p>
            <a:pPr algn="ctr"/>
            <a:r>
              <a:rPr lang="fr-FR" altLang="fr-FR" sz="1400"/>
              <a:t>Hambourg,</a:t>
            </a:r>
          </a:p>
          <a:p>
            <a:pPr algn="ctr"/>
            <a:r>
              <a:rPr lang="fr-FR" altLang="fr-FR" sz="1400"/>
              <a:t>                  </a:t>
            </a:r>
          </a:p>
          <a:p>
            <a:pPr algn="ctr"/>
            <a:endParaRPr lang="fr-FR" altLang="fr-FR" sz="1400"/>
          </a:p>
          <a:p>
            <a:pPr algn="ctr"/>
            <a:endParaRPr lang="en-US" altLang="fr-FR" sz="1400"/>
          </a:p>
        </p:txBody>
      </p:sp>
      <p:sp>
        <p:nvSpPr>
          <p:cNvPr id="111650" name="Line 34"/>
          <p:cNvSpPr>
            <a:spLocks noChangeShapeType="1"/>
          </p:cNvSpPr>
          <p:nvPr/>
        </p:nvSpPr>
        <p:spPr bwMode="auto">
          <a:xfrm flipH="1">
            <a:off x="2286000" y="2514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1" name="Line 35"/>
          <p:cNvSpPr>
            <a:spLocks noChangeShapeType="1"/>
          </p:cNvSpPr>
          <p:nvPr/>
        </p:nvSpPr>
        <p:spPr bwMode="auto">
          <a:xfrm>
            <a:off x="5867400" y="28956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2" name="Line 36"/>
          <p:cNvSpPr>
            <a:spLocks noChangeShapeType="1"/>
          </p:cNvSpPr>
          <p:nvPr/>
        </p:nvSpPr>
        <p:spPr bwMode="auto">
          <a:xfrm flipH="1">
            <a:off x="1905000" y="33528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3" name="Line 37"/>
          <p:cNvSpPr>
            <a:spLocks noChangeShapeType="1"/>
          </p:cNvSpPr>
          <p:nvPr/>
        </p:nvSpPr>
        <p:spPr bwMode="auto">
          <a:xfrm>
            <a:off x="5867400" y="3810000"/>
            <a:ext cx="1600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7" name="Line 41"/>
          <p:cNvSpPr>
            <a:spLocks noChangeShapeType="1"/>
          </p:cNvSpPr>
          <p:nvPr/>
        </p:nvSpPr>
        <p:spPr bwMode="auto">
          <a:xfrm>
            <a:off x="5867400" y="41910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58" name="Line 42"/>
          <p:cNvSpPr>
            <a:spLocks noChangeShapeType="1"/>
          </p:cNvSpPr>
          <p:nvPr/>
        </p:nvSpPr>
        <p:spPr bwMode="auto">
          <a:xfrm flipH="1" flipV="1">
            <a:off x="1905000" y="4572000"/>
            <a:ext cx="12954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63" name="Freeform 47"/>
          <p:cNvSpPr>
            <a:spLocks/>
          </p:cNvSpPr>
          <p:nvPr/>
        </p:nvSpPr>
        <p:spPr bwMode="auto">
          <a:xfrm>
            <a:off x="1905000" y="5486400"/>
            <a:ext cx="5334000" cy="622300"/>
          </a:xfrm>
          <a:custGeom>
            <a:avLst/>
            <a:gdLst>
              <a:gd name="T0" fmla="*/ 0 w 3360"/>
              <a:gd name="T1" fmla="*/ 48 h 392"/>
              <a:gd name="T2" fmla="*/ 528 w 3360"/>
              <a:gd name="T3" fmla="*/ 336 h 392"/>
              <a:gd name="T4" fmla="*/ 2784 w 3360"/>
              <a:gd name="T5" fmla="*/ 336 h 392"/>
              <a:gd name="T6" fmla="*/ 3360 w 3360"/>
              <a:gd name="T7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0" h="392">
                <a:moveTo>
                  <a:pt x="0" y="48"/>
                </a:moveTo>
                <a:cubicBezTo>
                  <a:pt x="32" y="168"/>
                  <a:pt x="64" y="288"/>
                  <a:pt x="528" y="336"/>
                </a:cubicBezTo>
                <a:cubicBezTo>
                  <a:pt x="992" y="384"/>
                  <a:pt x="2312" y="392"/>
                  <a:pt x="2784" y="336"/>
                </a:cubicBezTo>
                <a:cubicBezTo>
                  <a:pt x="3256" y="280"/>
                  <a:pt x="3308" y="140"/>
                  <a:pt x="336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64" name="Line 48"/>
          <p:cNvSpPr>
            <a:spLocks noChangeShapeType="1"/>
          </p:cNvSpPr>
          <p:nvPr/>
        </p:nvSpPr>
        <p:spPr bwMode="auto">
          <a:xfrm>
            <a:off x="4495800" y="5334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1665" name="Text Box 49"/>
          <p:cNvSpPr txBox="1">
            <a:spLocks noChangeArrowheads="1"/>
          </p:cNvSpPr>
          <p:nvPr/>
        </p:nvSpPr>
        <p:spPr bwMode="auto">
          <a:xfrm>
            <a:off x="685800" y="44196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fr-FR" sz="1400"/>
              <a:t>Strasbourg</a:t>
            </a:r>
            <a:endParaRPr lang="en-US" altLang="fr-FR" sz="1400" dirty="0"/>
          </a:p>
        </p:txBody>
      </p:sp>
      <p:sp>
        <p:nvSpPr>
          <p:cNvPr id="111666" name="Text Box 50"/>
          <p:cNvSpPr txBox="1">
            <a:spLocks noChangeArrowheads="1"/>
          </p:cNvSpPr>
          <p:nvPr/>
        </p:nvSpPr>
        <p:spPr bwMode="auto">
          <a:xfrm>
            <a:off x="838200" y="4191000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/>
              <a:t>France</a:t>
            </a:r>
            <a:endParaRPr lang="en-US" altLang="fr-FR" sz="1400"/>
          </a:p>
        </p:txBody>
      </p:sp>
      <p:sp>
        <p:nvSpPr>
          <p:cNvPr id="111667" name="Text Box 51"/>
          <p:cNvSpPr txBox="1">
            <a:spLocks noChangeArrowheads="1"/>
          </p:cNvSpPr>
          <p:nvPr/>
        </p:nvSpPr>
        <p:spPr bwMode="auto">
          <a:xfrm>
            <a:off x="7848600" y="44196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/>
              <a:t>Rhin</a:t>
            </a:r>
            <a:endParaRPr lang="en-US" altLang="fr-FR" sz="1400"/>
          </a:p>
        </p:txBody>
      </p:sp>
      <p:sp>
        <p:nvSpPr>
          <p:cNvPr id="111668" name="Text Box 52"/>
          <p:cNvSpPr txBox="1">
            <a:spLocks noChangeArrowheads="1"/>
          </p:cNvSpPr>
          <p:nvPr/>
        </p:nvSpPr>
        <p:spPr bwMode="auto">
          <a:xfrm>
            <a:off x="7620000" y="4191000"/>
            <a:ext cx="1000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/>
              <a:t>Allemagne</a:t>
            </a:r>
            <a:endParaRPr lang="en-US" altLang="fr-FR" sz="1400"/>
          </a:p>
        </p:txBody>
      </p:sp>
    </p:spTree>
    <p:extLst>
      <p:ext uri="{BB962C8B-B14F-4D97-AF65-F5344CB8AC3E}">
        <p14:creationId xmlns:p14="http://schemas.microsoft.com/office/powerpoint/2010/main" val="112751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1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1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1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1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3" grpId="0" animBg="1" autoUpdateAnimBg="0"/>
      <p:bldP spid="111645" grpId="0" animBg="1" autoUpdateAnimBg="0"/>
      <p:bldP spid="111646" grpId="0" animBg="1" autoUpdateAnimBg="0"/>
      <p:bldP spid="111647" grpId="0" animBg="1" autoUpdateAnimBg="0"/>
      <p:bldP spid="111648" grpId="0" animBg="1" autoUpdateAnimBg="0"/>
      <p:bldP spid="111649" grpId="0" animBg="1" autoUpdateAnimBg="0"/>
      <p:bldP spid="111650" grpId="0" animBg="1"/>
      <p:bldP spid="111651" grpId="0" animBg="1"/>
      <p:bldP spid="111652" grpId="0" animBg="1"/>
      <p:bldP spid="111653" grpId="0" animBg="1"/>
      <p:bldP spid="111657" grpId="0" animBg="1"/>
      <p:bldP spid="111658" grpId="0" animBg="1"/>
      <p:bldP spid="111663" grpId="0" animBg="1"/>
      <p:bldP spid="111664" grpId="0" animBg="1"/>
      <p:bldP spid="111665" grpId="0" autoUpdateAnimBg="0"/>
      <p:bldP spid="111666" grpId="0" autoUpdateAnimBg="0"/>
      <p:bldP spid="111667" grpId="0" autoUpdateAnimBg="0"/>
      <p:bldP spid="11166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Enrichissement : </a:t>
            </a:r>
            <a:r>
              <a:rPr lang="fr-FR" dirty="0" err="1" smtClean="0"/>
              <a:t>dédoublonnage</a:t>
            </a:r>
            <a:r>
              <a:rPr lang="fr-FR" dirty="0" smtClean="0"/>
              <a:t> ISTEX / Pascal / Hal / MEDLINE…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ISTEX séminaire technique 2016</a:t>
            </a:r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" y="1634531"/>
            <a:ext cx="7272997" cy="39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754431"/>
          </a:xfrm>
        </p:spPr>
        <p:txBody>
          <a:bodyPr>
            <a:normAutofit fontScale="92500" lnSpcReduction="20000"/>
          </a:bodyPr>
          <a:lstStyle/>
          <a:p>
            <a:pPr marL="109537" indent="0">
              <a:buNone/>
            </a:pPr>
            <a:r>
              <a:rPr lang="fr-FR" dirty="0" smtClean="0"/>
              <a:t>Heuristiques :</a:t>
            </a:r>
          </a:p>
          <a:p>
            <a:r>
              <a:rPr lang="fr-FR" dirty="0" smtClean="0"/>
              <a:t>Exemple : quelles sont les œuvres de Mozart les plus citées dans un corpus</a:t>
            </a:r>
          </a:p>
          <a:p>
            <a:r>
              <a:rPr lang="fr-FR" dirty="0" err="1" smtClean="0"/>
              <a:t>Ideé</a:t>
            </a:r>
            <a:r>
              <a:rPr lang="fr-FR" dirty="0" smtClean="0"/>
              <a:t> générale : utiliser le catalogue </a:t>
            </a:r>
            <a:r>
              <a:rPr lang="fr-FR" dirty="0" err="1" smtClean="0"/>
              <a:t>Köchel</a:t>
            </a:r>
            <a:endParaRPr lang="fr-FR" dirty="0" smtClean="0"/>
          </a:p>
          <a:p>
            <a:pPr lvl="1"/>
            <a:r>
              <a:rPr lang="fr-FR" dirty="0" smtClean="0"/>
              <a:t>Exemple Sonate KV. 448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Recherche par filtrage du texte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19260" y="3390312"/>
            <a:ext cx="692130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HfdCat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Data/Main/Exploration/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biblio.hfd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         \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SxmlFindText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-r "[K][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Vv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]*[ \.]*[0-9][0-9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]* » 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\ 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SxmlSelect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-p @5 -p @1 | sort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IndexBuildRec</a:t>
            </a:r>
            <a:endParaRPr lang="fr-FR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6775" y="4712677"/>
            <a:ext cx="52966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Autres exemples : noms binomiaux, formules</a:t>
            </a:r>
          </a:p>
          <a:p>
            <a:endParaRPr lang="fr-FR" dirty="0"/>
          </a:p>
          <a:p>
            <a:r>
              <a:rPr lang="fr-FR" dirty="0" smtClean="0"/>
              <a:t>A faire : intégration d’outils linguistiques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94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Même type de commande mais avec des tables de termes en paramètre</a:t>
            </a:r>
          </a:p>
          <a:p>
            <a:r>
              <a:rPr lang="fr-FR" dirty="0" smtClean="0"/>
              <a:t>Sur Wicri/Eau</a:t>
            </a:r>
          </a:p>
          <a:p>
            <a:pPr lvl="1"/>
            <a:r>
              <a:rPr lang="fr-FR" dirty="0" smtClean="0"/>
              <a:t>Localisation d’articles traitant des poissons (ou d’autres espèces par des noms binomiaux</a:t>
            </a:r>
          </a:p>
          <a:p>
            <a:r>
              <a:rPr lang="fr-FR" dirty="0" smtClean="0"/>
              <a:t>Revue American Journal of Dance </a:t>
            </a:r>
            <a:r>
              <a:rPr lang="fr-FR" dirty="0" err="1" smtClean="0"/>
              <a:t>Therapy</a:t>
            </a:r>
            <a:endParaRPr lang="fr-FR" dirty="0" smtClean="0"/>
          </a:p>
          <a:p>
            <a:pPr lvl="1"/>
            <a:r>
              <a:rPr lang="fr-FR" dirty="0" smtClean="0"/>
              <a:t>Quels sont les articles ayant un point de vue artistique ?</a:t>
            </a:r>
          </a:p>
          <a:p>
            <a:pPr lvl="1"/>
            <a:r>
              <a:rPr lang="fr-FR" dirty="0" smtClean="0"/>
              <a:t>Wikipédia =&gt; liste de chorégraphes américains</a:t>
            </a:r>
          </a:p>
          <a:p>
            <a:pPr lvl="1"/>
            <a:r>
              <a:rPr lang="fr-FR" dirty="0" smtClean="0"/>
              <a:t>Filtrage par « prénom nom »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Filtrage par liste de termes ou de noms binomiaux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4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2845202"/>
          </a:xfrm>
        </p:spPr>
        <p:txBody>
          <a:bodyPr>
            <a:normAutofit/>
          </a:bodyPr>
          <a:lstStyle/>
          <a:p>
            <a:r>
              <a:rPr lang="fr-FR" dirty="0" smtClean="0"/>
              <a:t>Configuration</a:t>
            </a:r>
          </a:p>
          <a:p>
            <a:pPr lvl="1"/>
            <a:r>
              <a:rPr lang="fr-FR" dirty="0" smtClean="0"/>
              <a:t>Unix + Serveur WWW (</a:t>
            </a:r>
            <a:r>
              <a:rPr lang="fr-FR" dirty="0" err="1" smtClean="0"/>
              <a:t>php</a:t>
            </a:r>
            <a:r>
              <a:rPr lang="fr-FR" dirty="0" smtClean="0"/>
              <a:t>), exemple MAMP </a:t>
            </a:r>
          </a:p>
          <a:p>
            <a:pPr lvl="1"/>
            <a:r>
              <a:rPr lang="fr-FR" dirty="0" smtClean="0"/>
              <a:t>DILIB (boite à outils + générateur)</a:t>
            </a:r>
          </a:p>
          <a:p>
            <a:r>
              <a:rPr lang="fr-FR" dirty="0" smtClean="0"/>
              <a:t>Commandes</a:t>
            </a:r>
          </a:p>
          <a:p>
            <a:pPr marL="603250" lvl="2" indent="0">
              <a:buNone/>
            </a:pP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IstexExplorCorpus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q </a:t>
            </a: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mozart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 –s 200 –d </a:t>
            </a: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testMoz</a:t>
            </a:r>
            <a:endParaRPr lang="fr-FR" i="1" dirty="0">
              <a:latin typeface="Courier" charset="0"/>
              <a:ea typeface="Courier" charset="0"/>
              <a:cs typeface="Courier" charset="0"/>
            </a:endParaRPr>
          </a:p>
          <a:p>
            <a:pPr marL="109537" indent="0">
              <a:buNone/>
            </a:pP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Création serveur simple </a:t>
            </a:r>
            <a:r>
              <a:rPr lang="fr-FR" dirty="0" err="1" smtClean="0"/>
              <a:t>PubMed</a:t>
            </a:r>
            <a:r>
              <a:rPr lang="fr-FR" dirty="0" smtClean="0"/>
              <a:t> (ou ISTEX – métadonnées MODS)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4499022"/>
            <a:ext cx="2776561" cy="687943"/>
          </a:xfrm>
          <a:prstGeom prst="rect">
            <a:avLst/>
          </a:prstGeom>
        </p:spPr>
      </p:pic>
      <p:pic>
        <p:nvPicPr>
          <p:cNvPr id="7" name="Picture 6" descr="ttps://upload.wikimedia.org/wikipedia/commons/2/27/Nuvola_apps_perso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17" y="4476024"/>
            <a:ext cx="556904" cy="71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89759" y="5336649"/>
            <a:ext cx="75718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HfdCat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testMoz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/data/Main/Exploration/</a:t>
            </a: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AffOrg.i.hfd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 \</a:t>
            </a:r>
          </a:p>
          <a:p>
            <a:r>
              <a:rPr lang="fr-FR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   | </a:t>
            </a: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grep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Univ</a:t>
            </a:r>
            <a:r>
              <a:rPr lang="fr-FR" dirty="0" smtClean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fr-FR" dirty="0" err="1" smtClean="0">
                <a:latin typeface="Courier" charset="0"/>
                <a:ea typeface="Courier" charset="0"/>
                <a:cs typeface="Courier" charset="0"/>
              </a:rPr>
              <a:t>wc</a:t>
            </a:r>
            <a:endParaRPr lang="fr-FR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07523" y="6132664"/>
            <a:ext cx="4988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Calcul du nombre d’universités dans l’index organisme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5890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018614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>
                <a:latin typeface="Lucida Sans Unicode" charset="0"/>
                <a:ea typeface="ＭＳ Ｐゴシック" charset="0"/>
              </a:rPr>
              <a:t>Recherches 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exploratoires avec contraintes de temps </a:t>
            </a:r>
          </a:p>
          <a:p>
            <a:r>
              <a:rPr lang="fr-FR" dirty="0" smtClean="0">
                <a:latin typeface="Lucida Sans Unicode" charset="0"/>
                <a:ea typeface="ＭＳ Ｐゴシック" charset="0"/>
              </a:rPr>
              <a:t>Co-construction de portail scientifique ou culturel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Usages testés par </a:t>
            </a:r>
            <a:r>
              <a:rPr lang="fr-FR" dirty="0" err="1" smtClean="0"/>
              <a:t>LorExplor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334" y="2632181"/>
            <a:ext cx="2074077" cy="91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ylindre 10"/>
          <p:cNvSpPr/>
          <p:nvPr/>
        </p:nvSpPr>
        <p:spPr>
          <a:xfrm>
            <a:off x="5297962" y="2768592"/>
            <a:ext cx="884179" cy="723098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ISTEX</a:t>
            </a:r>
          </a:p>
        </p:txBody>
      </p:sp>
      <p:sp>
        <p:nvSpPr>
          <p:cNvPr id="12" name="Cylindre 11"/>
          <p:cNvSpPr/>
          <p:nvPr/>
        </p:nvSpPr>
        <p:spPr>
          <a:xfrm>
            <a:off x="3840712" y="2768592"/>
            <a:ext cx="1168317" cy="723097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Open sources</a:t>
            </a:r>
          </a:p>
        </p:txBody>
      </p:sp>
      <p:sp>
        <p:nvSpPr>
          <p:cNvPr id="13" name="Cylindre 12"/>
          <p:cNvSpPr/>
          <p:nvPr/>
        </p:nvSpPr>
        <p:spPr>
          <a:xfrm>
            <a:off x="4379613" y="4342755"/>
            <a:ext cx="1388912" cy="723101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Serveur</a:t>
            </a:r>
          </a:p>
          <a:p>
            <a:pPr algn="ctr">
              <a:defRPr/>
            </a:pPr>
            <a:r>
              <a:rPr lang="fr-FR" sz="1400" dirty="0" smtClean="0"/>
              <a:t>D’exploration</a:t>
            </a:r>
            <a:endParaRPr lang="fr-FR" sz="1400" dirty="0"/>
          </a:p>
        </p:txBody>
      </p:sp>
      <p:pic>
        <p:nvPicPr>
          <p:cNvPr id="14" name="Imag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4163" y="5546203"/>
            <a:ext cx="880343" cy="5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>
            <a:stCxn id="16" idx="3"/>
          </p:cNvCxnSpPr>
          <p:nvPr/>
        </p:nvCxnSpPr>
        <p:spPr>
          <a:xfrm rot="16200000" flipH="1">
            <a:off x="4232462" y="3813578"/>
            <a:ext cx="838571" cy="194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5400000">
            <a:off x="4857075" y="3643002"/>
            <a:ext cx="839215" cy="535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ndir un rectangle avec un coin diagonal 16"/>
          <p:cNvSpPr/>
          <p:nvPr/>
        </p:nvSpPr>
        <p:spPr>
          <a:xfrm>
            <a:off x="6182142" y="4116409"/>
            <a:ext cx="918349" cy="45269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Outils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822728" y="4634892"/>
            <a:ext cx="556885" cy="12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H="1">
            <a:off x="2451525" y="3628638"/>
            <a:ext cx="838572" cy="564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4195133" y="3704838"/>
            <a:ext cx="1627791" cy="344572"/>
          </a:xfrm>
          <a:prstGeom prst="ellipse">
            <a:avLst/>
          </a:prstGeom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cxnSp>
        <p:nvCxnSpPr>
          <p:cNvPr id="21" name="Connecteur droit avec flèche 20"/>
          <p:cNvCxnSpPr/>
          <p:nvPr/>
        </p:nvCxnSpPr>
        <p:spPr>
          <a:xfrm rot="10800000">
            <a:off x="5584541" y="3998948"/>
            <a:ext cx="597602" cy="343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ticri.inpl-nancy.fr/wicri.pool/images/thumb/6/6d/LogoWicriMusiqueFr.png/103px-LogoWicriMusiqueF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13" y="4342755"/>
            <a:ext cx="898098" cy="10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gnette pour la version du 18 février 2016 à 17: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69" y="5066791"/>
            <a:ext cx="387290" cy="5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650887" y="5598804"/>
            <a:ext cx="880343" cy="5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67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Processus itératif mutualisé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Génération de plateformes de curation et d’exploration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59988" y="3742006"/>
            <a:ext cx="6836898" cy="19976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Machine virtuelle sous Unix</a:t>
            </a:r>
            <a:endParaRPr lang="fr-FR" dirty="0"/>
          </a:p>
        </p:txBody>
      </p:sp>
      <p:pic>
        <p:nvPicPr>
          <p:cNvPr id="6" name="Imag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35" y="4033884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1659988" y="2996564"/>
            <a:ext cx="1871003" cy="12940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ylindre 13"/>
          <p:cNvSpPr/>
          <p:nvPr/>
        </p:nvSpPr>
        <p:spPr>
          <a:xfrm>
            <a:off x="202979" y="2194270"/>
            <a:ext cx="1428875" cy="14492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ISTEX</a:t>
            </a:r>
          </a:p>
          <a:p>
            <a:pPr algn="ctr"/>
            <a:r>
              <a:rPr lang="fr-FR" sz="1400" dirty="0" smtClean="0"/>
              <a:t>HAL</a:t>
            </a:r>
          </a:p>
          <a:p>
            <a:pPr algn="ctr"/>
            <a:r>
              <a:rPr lang="fr-FR" sz="1400" dirty="0" err="1" smtClean="0"/>
              <a:t>PubMed</a:t>
            </a:r>
            <a:endParaRPr lang="fr-FR" sz="1400" dirty="0" smtClean="0"/>
          </a:p>
          <a:p>
            <a:pPr algn="ctr"/>
            <a:r>
              <a:rPr lang="fr-FR" sz="1400" dirty="0" smtClean="0"/>
              <a:t>…</a:t>
            </a:r>
            <a:endParaRPr lang="fr-FR" sz="1400" dirty="0"/>
          </a:p>
        </p:txBody>
      </p:sp>
      <p:pic>
        <p:nvPicPr>
          <p:cNvPr id="15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95" y="1830564"/>
            <a:ext cx="3203674" cy="117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71" y="4982181"/>
            <a:ext cx="1578343" cy="5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05" y="2010928"/>
            <a:ext cx="1127795" cy="1226859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 flipH="1">
            <a:off x="2834642" y="3278251"/>
            <a:ext cx="926767" cy="807121"/>
          </a:xfrm>
          <a:prstGeom prst="straightConnector1">
            <a:avLst/>
          </a:prstGeom>
          <a:ln w="317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670394" y="3237787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/>
              <a:t>paramètres</a:t>
            </a:r>
            <a:endParaRPr lang="fr-FR" sz="1200"/>
          </a:p>
        </p:txBody>
      </p:sp>
      <p:sp>
        <p:nvSpPr>
          <p:cNvPr id="27" name="Disque magnétique 26"/>
          <p:cNvSpPr/>
          <p:nvPr/>
        </p:nvSpPr>
        <p:spPr>
          <a:xfrm>
            <a:off x="6284814" y="4298230"/>
            <a:ext cx="1440485" cy="626574"/>
          </a:xfrm>
          <a:prstGeom prst="flowChartMagneticDisk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rgbClr val="FF0000"/>
                </a:solidFill>
              </a:rPr>
              <a:t>Règles</a:t>
            </a:r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005056" y="2995543"/>
            <a:ext cx="0" cy="1295103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540865" y="3021374"/>
            <a:ext cx="1843486" cy="1269272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4008102" y="4993901"/>
            <a:ext cx="2276712" cy="346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4008102" y="4488702"/>
            <a:ext cx="0" cy="493479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4610665" y="4500422"/>
            <a:ext cx="0" cy="493479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6" descr="ttps://upload.wikimedia.org/wikipedia/commons/2/27/Nuvola_apps_person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06" y="2163676"/>
            <a:ext cx="404583" cy="5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uvola apps laptop pcmci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1310" y="2304918"/>
            <a:ext cx="901119" cy="9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uvola apps kdmconf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47" y="3077952"/>
            <a:ext cx="596668" cy="59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Lucida Sans Unicode" charset="0"/>
                <a:ea typeface="ＭＳ Ｐゴシック" charset="0"/>
                <a:cs typeface="ＭＳ Ｐゴシック" charset="0"/>
              </a:rPr>
              <a:t>Exemple : identifier les pays dans un contexte hétérogène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données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30726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2463800"/>
            <a:ext cx="397668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954213"/>
            <a:ext cx="453072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7"/>
            <a:ext cx="8229600" cy="1084641"/>
          </a:xfrm>
        </p:spPr>
        <p:txBody>
          <a:bodyPr>
            <a:normAutofit/>
          </a:bodyPr>
          <a:lstStyle/>
          <a:p>
            <a:r>
              <a:rPr lang="fr-FR" dirty="0">
                <a:latin typeface="Lucida Sans Unicode" charset="0"/>
                <a:ea typeface="ＭＳ Ｐゴシック" charset="0"/>
                <a:cs typeface="ＭＳ Ｐゴシック" charset="0"/>
              </a:rPr>
              <a:t>Codes ISO (exemple Pascal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Vers le web sémantique (via Wikipédia/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WikiData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)</a:t>
            </a:r>
            <a:endParaRPr lang="fr-FR" dirty="0"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données - pays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31751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778"/>
            <a:ext cx="54102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31" y="2882504"/>
            <a:ext cx="46116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1501255" y="4844956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987119" y="4423479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449405" y="5862717"/>
            <a:ext cx="605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Page récupérée de Wikipédia sur </a:t>
            </a:r>
            <a:r>
              <a:rPr lang="fr-FR" dirty="0" err="1" smtClean="0"/>
              <a:t>Wicri</a:t>
            </a:r>
            <a:r>
              <a:rPr lang="fr-FR" dirty="0" smtClean="0"/>
              <a:t>/Métadonnées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7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contenu 1"/>
          <p:cNvSpPr>
            <a:spLocks noGrp="1"/>
          </p:cNvSpPr>
          <p:nvPr>
            <p:ph idx="1"/>
          </p:nvPr>
        </p:nvSpPr>
        <p:spPr>
          <a:xfrm>
            <a:off x="298450" y="1417638"/>
            <a:ext cx="3113088" cy="854075"/>
          </a:xfrm>
        </p:spPr>
        <p:txBody>
          <a:bodyPr/>
          <a:lstStyle/>
          <a:p>
            <a:pPr marL="107950" indent="0">
              <a:buFont typeface="Wingdings 3" charset="0"/>
              <a:buNone/>
            </a:pPr>
            <a:r>
              <a:rPr lang="fr-FR" sz="1800">
                <a:latin typeface="Lucida Sans Unicode" charset="0"/>
                <a:ea typeface="ＭＳ Ｐゴシック" charset="0"/>
                <a:cs typeface="ＭＳ Ｐゴシック" charset="0"/>
              </a:rPr>
              <a:t>Adresses postales (Springer, PubMed)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pays - Adresses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8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061"/>
            <a:ext cx="71183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1528551" y="4612802"/>
            <a:ext cx="2224584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774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07" y="3246769"/>
            <a:ext cx="48545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27223" y="5939672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Page collective (mutualisée) sur </a:t>
            </a:r>
            <a:r>
              <a:rPr lang="fr-FR" dirty="0" err="1" smtClean="0"/>
              <a:t>Wicri</a:t>
            </a:r>
            <a:r>
              <a:rPr lang="fr-FR" dirty="0" smtClean="0"/>
              <a:t>/Métadonnées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2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régions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3379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786363"/>
            <a:ext cx="37814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402778"/>
            <a:ext cx="33274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88107" y="5622878"/>
            <a:ext cx="684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Ces types de carte sont visibles sur tous types de serveurs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14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régions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3482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7" y="1468438"/>
            <a:ext cx="69596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3697288"/>
            <a:ext cx="48895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7200" y="118168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 </a:t>
            </a:r>
            <a:r>
              <a:rPr lang="fr-FR" dirty="0" err="1" smtClean="0"/>
              <a:t>Wicri</a:t>
            </a:r>
            <a:r>
              <a:rPr lang="fr-FR" dirty="0" smtClean="0"/>
              <a:t>/Allemagne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87791" y="5486400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 la machine</a:t>
            </a:r>
          </a:p>
          <a:p>
            <a:r>
              <a:rPr lang="fr-FR" dirty="0" smtClean="0"/>
              <a:t>D’exploration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régions - suite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3584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938"/>
            <a:ext cx="91440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Evolution depuis H</a:t>
            </a:r>
            <a:r>
              <a:rPr lang="fr-FR" baseline="30000" dirty="0" smtClean="0"/>
              <a:t>2</a:t>
            </a:r>
            <a:r>
              <a:rPr lang="fr-FR" dirty="0" smtClean="0"/>
              <a:t>PTM </a:t>
            </a:r>
          </a:p>
          <a:p>
            <a:pPr lvl="1"/>
            <a:r>
              <a:rPr lang="fr-FR" dirty="0" smtClean="0"/>
              <a:t>un serveur hypertexte</a:t>
            </a:r>
          </a:p>
          <a:p>
            <a:r>
              <a:rPr lang="fr-FR" dirty="0" smtClean="0"/>
              <a:t>Serveurs sur le wiki CIDE</a:t>
            </a:r>
          </a:p>
          <a:p>
            <a:pPr lvl="1"/>
            <a:r>
              <a:rPr lang="fr-FR" dirty="0"/>
              <a:t>un exemple introductif : </a:t>
            </a:r>
          </a:p>
          <a:p>
            <a:pPr lvl="2"/>
            <a:r>
              <a:rPr lang="fr-FR" dirty="0">
                <a:hlinkClick r:id="rId2" tooltip="Serveur d'exploration sur la TEI"/>
              </a:rPr>
              <a:t>Serveur d'exploration sur la TEI</a:t>
            </a:r>
            <a:r>
              <a:rPr lang="fr-FR" dirty="0"/>
              <a:t>, </a:t>
            </a:r>
            <a:r>
              <a:rPr lang="fr-FR" dirty="0" smtClean="0"/>
              <a:t>(700)</a:t>
            </a:r>
            <a:endParaRPr lang="fr-FR" dirty="0"/>
          </a:p>
          <a:p>
            <a:pPr lvl="1"/>
            <a:r>
              <a:rPr lang="fr-FR" dirty="0"/>
              <a:t>en relation directe avec CIDE.19 : </a:t>
            </a:r>
          </a:p>
          <a:p>
            <a:pPr lvl="2"/>
            <a:r>
              <a:rPr lang="fr-FR" dirty="0">
                <a:hlinkClick r:id="rId3" tooltip="Épistémè"/>
              </a:rPr>
              <a:t>Serveur d'exploration Épistémè</a:t>
            </a:r>
            <a:r>
              <a:rPr lang="fr-FR" dirty="0"/>
              <a:t>, </a:t>
            </a:r>
            <a:r>
              <a:rPr lang="fr-FR" dirty="0" smtClean="0"/>
              <a:t>(3500)</a:t>
            </a:r>
            <a:endParaRPr lang="fr-FR" dirty="0"/>
          </a:p>
          <a:p>
            <a:pPr lvl="2"/>
            <a:r>
              <a:rPr lang="fr-FR" dirty="0">
                <a:hlinkClick r:id="rId4" tooltip="Cyberinfrastructure"/>
              </a:rPr>
              <a:t>Serveur d'exploration Cyberinfrastructure</a:t>
            </a:r>
            <a:r>
              <a:rPr lang="fr-FR" dirty="0"/>
              <a:t>, </a:t>
            </a:r>
            <a:r>
              <a:rPr lang="fr-FR" dirty="0" smtClean="0"/>
              <a:t>(1900)</a:t>
            </a:r>
            <a:endParaRPr lang="fr-FR" dirty="0"/>
          </a:p>
          <a:p>
            <a:pPr lvl="1"/>
            <a:r>
              <a:rPr lang="fr-FR" dirty="0"/>
              <a:t>pour répondre à des questions d'utilisateurs : </a:t>
            </a:r>
          </a:p>
          <a:p>
            <a:pPr lvl="2"/>
            <a:r>
              <a:rPr lang="fr-FR" dirty="0">
                <a:hlinkClick r:id="rId5" tooltip="Serveur d'exploration sur l'OCR"/>
              </a:rPr>
              <a:t>Serveur d'exploration sur l'OCR</a:t>
            </a:r>
            <a:r>
              <a:rPr lang="fr-FR" dirty="0"/>
              <a:t>, </a:t>
            </a:r>
            <a:r>
              <a:rPr lang="fr-FR" dirty="0" smtClean="0"/>
              <a:t>(8000)</a:t>
            </a:r>
            <a:endParaRPr lang="fr-FR" dirty="0"/>
          </a:p>
          <a:p>
            <a:pPr lvl="2"/>
            <a:r>
              <a:rPr lang="fr-FR" dirty="0">
                <a:hlinkClick r:id="rId6" tooltip="Serveur d'exploration sur les dispositifs haptiques"/>
              </a:rPr>
              <a:t>Serveur d'exploration sur les dispositifs haptiques</a:t>
            </a:r>
            <a:r>
              <a:rPr lang="fr-FR" dirty="0"/>
              <a:t>, </a:t>
            </a:r>
            <a:r>
              <a:rPr lang="fr-FR" dirty="0" smtClean="0"/>
              <a:t>(18000)</a:t>
            </a:r>
            <a:endParaRPr lang="fr-FR" dirty="0"/>
          </a:p>
          <a:p>
            <a:pPr lvl="2"/>
            <a:r>
              <a:rPr lang="fr-FR" dirty="0">
                <a:hlinkClick r:id="rId7" tooltip="Serveur d'exploration sur la télématique"/>
              </a:rPr>
              <a:t>Serveur d'exploration sur la télématique</a:t>
            </a:r>
            <a:r>
              <a:rPr lang="fr-FR" dirty="0"/>
              <a:t>. </a:t>
            </a:r>
            <a:r>
              <a:rPr lang="fr-FR" dirty="0" smtClean="0"/>
              <a:t>(14000)</a:t>
            </a:r>
          </a:p>
          <a:p>
            <a:r>
              <a:rPr lang="fr-FR" dirty="0" smtClean="0"/>
              <a:t>Compatibilité entre les règles de curation serveurs et ontologies wiki </a:t>
            </a:r>
          </a:p>
          <a:p>
            <a:pPr lvl="2"/>
            <a:endParaRPr lang="fr-FR" dirty="0"/>
          </a:p>
          <a:p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CIDE – serveurs d’explorations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02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rgbClr val="00B0F0"/>
              </a:gs>
              <a:gs pos="61000">
                <a:srgbClr val="92D050"/>
              </a:gs>
              <a:gs pos="100000">
                <a:srgbClr val="FFFF00"/>
              </a:gs>
            </a:gsLst>
            <a:lin ang="16200000" scaled="0"/>
          </a:gradFill>
        </p:spPr>
        <p:txBody>
          <a:bodyPr>
            <a:normAutofit fontScale="92500" lnSpcReduction="10000"/>
          </a:bodyPr>
          <a:lstStyle/>
          <a:p>
            <a:r>
              <a:rPr lang="fr-FR" dirty="0"/>
              <a:t>Un article de Martin </a:t>
            </a:r>
            <a:r>
              <a:rPr lang="fr-FR" dirty="0" err="1"/>
              <a:t>Hatzinger</a:t>
            </a:r>
            <a:r>
              <a:rPr lang="fr-FR" dirty="0"/>
              <a:t> sur la mort de Mozart ?</a:t>
            </a:r>
          </a:p>
          <a:p>
            <a:r>
              <a:rPr lang="fr-FR" dirty="0"/>
              <a:t>Quelle est la plus ancienne référence à l’hypertexte ?</a:t>
            </a:r>
          </a:p>
          <a:p>
            <a:r>
              <a:rPr lang="fr-FR" dirty="0"/>
              <a:t>Quelle est l’œuvre de Mozart la plus citée ?</a:t>
            </a:r>
          </a:p>
          <a:p>
            <a:r>
              <a:rPr lang="fr-FR" dirty="0"/>
              <a:t>Concernant le Kazakhstan :</a:t>
            </a:r>
          </a:p>
          <a:p>
            <a:pPr lvl="1"/>
            <a:r>
              <a:rPr lang="fr-FR" dirty="0"/>
              <a:t>Quelles sont les principales coopérations entre la Lorraine et le Kazakhstan ?</a:t>
            </a:r>
          </a:p>
          <a:p>
            <a:pPr lvl="1"/>
            <a:r>
              <a:rPr lang="fr-FR" dirty="0"/>
              <a:t>Avec quels laboratoires internationaux l’Université de Lorraine peut-elle s’allier pour coopérer avec ce pays ?</a:t>
            </a:r>
          </a:p>
          <a:p>
            <a:r>
              <a:rPr lang="fr-FR" dirty="0"/>
              <a:t>Quels sont les poissons encore sauvages qui peuvent être domestiqués ?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B0F0"/>
              </a:gs>
              <a:gs pos="66000">
                <a:srgbClr val="FFFF00"/>
              </a:gs>
              <a:gs pos="100000">
                <a:srgbClr val="FFFF00"/>
              </a:gs>
            </a:gsLst>
            <a:lin ang="16200000" scaled="0"/>
          </a:gradFill>
        </p:spPr>
        <p:txBody>
          <a:bodyPr>
            <a:normAutofit fontScale="90000"/>
          </a:bodyPr>
          <a:lstStyle/>
          <a:p>
            <a:r>
              <a:rPr lang="fr-FR" dirty="0"/>
              <a:t>Recherche d’information - vs -Exploration des connaissances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7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2063920"/>
          </a:xfrm>
        </p:spPr>
        <p:txBody>
          <a:bodyPr>
            <a:normAutofit fontScale="92500"/>
          </a:bodyPr>
          <a:lstStyle/>
          <a:p>
            <a:r>
              <a:rPr lang="fr-FR" dirty="0" smtClean="0">
                <a:latin typeface="Lucida Sans Unicode" charset="0"/>
                <a:ea typeface="ＭＳ Ｐゴシック" charset="0"/>
              </a:rPr>
              <a:t>Scientifique ou culturelle,</a:t>
            </a:r>
          </a:p>
          <a:p>
            <a:r>
              <a:rPr lang="fr-FR" dirty="0" err="1" smtClean="0">
                <a:latin typeface="Lucida Sans Unicode" charset="0"/>
                <a:ea typeface="ＭＳ Ｐゴシック" charset="0"/>
              </a:rPr>
              <a:t>Editorialisée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 </a:t>
            </a:r>
            <a:r>
              <a:rPr lang="fr-FR" dirty="0">
                <a:latin typeface="Lucida Sans Unicode" charset="0"/>
                <a:ea typeface="ＭＳ Ｐゴシック" charset="0"/>
              </a:rPr>
              <a:t>en mode 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collaboratif et hypertexte</a:t>
            </a:r>
          </a:p>
          <a:p>
            <a:r>
              <a:rPr lang="fr-FR" dirty="0" err="1" smtClean="0">
                <a:latin typeface="Lucida Sans Unicode" charset="0"/>
                <a:ea typeface="ＭＳ Ｐゴシック" charset="0"/>
              </a:rPr>
              <a:t>MediaWiki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 : moteur de Wikipédia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</a:rPr>
              <a:t>L’excellence du texte scientifique hypertexte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</a:rPr>
              <a:t>Une infrastructure de coopération (ex Wikipédia)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71500" y="19371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>
                <a:latin typeface="Lucida Sans Unicode" charset="0"/>
                <a:ea typeface="ＭＳ Ｐゴシック" charset="0"/>
              </a:rPr>
              <a:t>Construire de la connaissance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90132"/>
            <a:ext cx="3721100" cy="1473200"/>
          </a:xfrm>
          <a:prstGeom prst="rect">
            <a:avLst/>
          </a:prstGeom>
        </p:spPr>
      </p:pic>
      <p:sp>
        <p:nvSpPr>
          <p:cNvPr id="7" name="AutoShape 6" descr="ignette pour la version du 21 février 2016 à 15:29"/>
          <p:cNvSpPr>
            <a:spLocks noChangeAspect="1" noChangeArrowheads="1"/>
          </p:cNvSpPr>
          <p:nvPr/>
        </p:nvSpPr>
        <p:spPr bwMode="auto">
          <a:xfrm>
            <a:off x="0" y="0"/>
            <a:ext cx="1143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8" descr="ttp://ticri.univ-lorraine.fr/wicri.pool/images//thumb/1/11/%d0%9c%d0%be%d1%86%d0%b0%d1%80%d1%82_%d0%b8_%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26732"/>
            <a:ext cx="1801106" cy="1192332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5116755" y="4358891"/>
            <a:ext cx="1517650" cy="1808881"/>
            <a:chOff x="197678" y="3524477"/>
            <a:chExt cx="1517650" cy="1808881"/>
          </a:xfrm>
        </p:grpSpPr>
        <p:sp>
          <p:nvSpPr>
            <p:cNvPr id="16" name="Rectangle à coins arrondis 15"/>
            <p:cNvSpPr/>
            <p:nvPr/>
          </p:nvSpPr>
          <p:spPr>
            <a:xfrm rot="10800000">
              <a:off x="197678" y="3524477"/>
              <a:ext cx="1517650" cy="1808881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64169" y="4418958"/>
              <a:ext cx="184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2400" i="1" dirty="0">
                <a:solidFill>
                  <a:srgbClr val="000090"/>
                </a:solidFill>
              </a:endParaRPr>
            </a:p>
          </p:txBody>
        </p:sp>
        <p:grpSp>
          <p:nvGrpSpPr>
            <p:cNvPr id="19" name="Grouper 91"/>
            <p:cNvGrpSpPr/>
            <p:nvPr/>
          </p:nvGrpSpPr>
          <p:grpSpPr>
            <a:xfrm>
              <a:off x="348877" y="4871471"/>
              <a:ext cx="1215250" cy="388066"/>
              <a:chOff x="7010400" y="5257800"/>
              <a:chExt cx="1215250" cy="388066"/>
            </a:xfrm>
          </p:grpSpPr>
          <p:grpSp>
            <p:nvGrpSpPr>
              <p:cNvPr id="22" name="Grouper 22"/>
              <p:cNvGrpSpPr>
                <a:grpSpLocks noChangeAspect="1"/>
              </p:cNvGrpSpPr>
              <p:nvPr/>
            </p:nvGrpSpPr>
            <p:grpSpPr>
              <a:xfrm>
                <a:off x="7010400" y="5257800"/>
                <a:ext cx="319783" cy="388066"/>
                <a:chOff x="2750691" y="3200400"/>
                <a:chExt cx="689647" cy="836901"/>
              </a:xfrm>
            </p:grpSpPr>
            <p:sp>
              <p:nvSpPr>
                <p:cNvPr id="24" name="Ellipse 23"/>
                <p:cNvSpPr/>
                <p:nvPr/>
              </p:nvSpPr>
              <p:spPr>
                <a:xfrm>
                  <a:off x="2750691" y="3312031"/>
                  <a:ext cx="689647" cy="613638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pic>
              <p:nvPicPr>
                <p:cNvPr id="25" name="Imag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4230" y="3200400"/>
                  <a:ext cx="602569" cy="836901"/>
                </a:xfrm>
                <a:prstGeom prst="rect">
                  <a:avLst/>
                </a:prstGeom>
              </p:spPr>
            </p:pic>
          </p:grpSp>
          <p:sp>
            <p:nvSpPr>
              <p:cNvPr id="23" name="ZoneTexte 22"/>
              <p:cNvSpPr txBox="1"/>
              <p:nvPr/>
            </p:nvSpPr>
            <p:spPr>
              <a:xfrm>
                <a:off x="7903126" y="5295513"/>
                <a:ext cx="322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cs typeface="Courier"/>
                  </a:rPr>
                  <a:t>fr</a:t>
                </a:r>
                <a:endParaRPr lang="fr-FR" sz="1600" b="1" dirty="0">
                  <a:cs typeface="Courier"/>
                </a:endParaRP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601277" y="3576071"/>
              <a:ext cx="675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/>
                <a:t>CIDE</a:t>
              </a:r>
              <a:endParaRPr lang="fr-FR" sz="2000" b="1" dirty="0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333" y="3962400"/>
              <a:ext cx="884130" cy="959606"/>
            </a:xfrm>
            <a:prstGeom prst="rect">
              <a:avLst/>
            </a:prstGeom>
          </p:spPr>
        </p:pic>
      </p:grpSp>
      <p:sp>
        <p:nvSpPr>
          <p:cNvPr id="14" name="Parchemin horizontal 13"/>
          <p:cNvSpPr/>
          <p:nvPr/>
        </p:nvSpPr>
        <p:spPr>
          <a:xfrm>
            <a:off x="6496368" y="4209253"/>
            <a:ext cx="1409555" cy="7366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actes</a:t>
            </a:r>
            <a:endParaRPr lang="fr-FR" dirty="0"/>
          </a:p>
        </p:txBody>
      </p:sp>
      <p:sp>
        <p:nvSpPr>
          <p:cNvPr id="26" name="Parchemin horizontal 25"/>
          <p:cNvSpPr/>
          <p:nvPr/>
        </p:nvSpPr>
        <p:spPr>
          <a:xfrm>
            <a:off x="6522640" y="4976511"/>
            <a:ext cx="1409555" cy="7366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blog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3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Structurer la connaissance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2" y="1458449"/>
            <a:ext cx="5060197" cy="130186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2732" y="2859937"/>
            <a:ext cx="512512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sur un livret de </a:t>
            </a:r>
            <a:endParaRPr lang="fr-FR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b="1" dirty="0">
                <a:latin typeface="Courier" charset="0"/>
                <a:ea typeface="Courier" charset="0"/>
                <a:cs typeface="Courier" charset="0"/>
              </a:rPr>
              <a:t>::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Lorenzo da Ponte]].</a:t>
            </a:r>
          </a:p>
        </p:txBody>
      </p:sp>
      <p:sp>
        <p:nvSpPr>
          <p:cNvPr id="12" name="Arc 11"/>
          <p:cNvSpPr/>
          <p:nvPr/>
        </p:nvSpPr>
        <p:spPr>
          <a:xfrm>
            <a:off x="3254644" y="1720311"/>
            <a:ext cx="4262034" cy="331663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-180" r="18657"/>
          <a:stretch/>
        </p:blipFill>
        <p:spPr>
          <a:xfrm>
            <a:off x="3996154" y="4896575"/>
            <a:ext cx="4955302" cy="11555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687080" y="6081455"/>
            <a:ext cx="533992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{{#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ask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::{{PAGENAME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}}]]</a:t>
            </a: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format=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ul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?A pour compositeur=compositeur :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098" y="3400505"/>
            <a:ext cx="2594675" cy="145776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858360" y="2138765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 pour auteur de livret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9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 smtClean="0"/>
              <a:t>Lire, écrire, rédiger dans l’interdisciplinarité</a:t>
            </a:r>
            <a:endParaRPr lang="fr-FR" dirty="0"/>
          </a:p>
        </p:txBody>
      </p:sp>
      <p:sp>
        <p:nvSpPr>
          <p:cNvPr id="21507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00" smtClean="0">
                <a:latin typeface="Lucida Sans Unicode" charset="0"/>
              </a:rPr>
              <a:t>CIDE Athènes 2016 </a:t>
            </a:r>
            <a:endParaRPr lang="fr-FR" sz="1000">
              <a:latin typeface="Lucida Sans Unicode" charset="0"/>
            </a:endParaRPr>
          </a:p>
        </p:txBody>
      </p:sp>
      <p:pic>
        <p:nvPicPr>
          <p:cNvPr id="21509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854779"/>
            <a:ext cx="55086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ZoneTexte 7"/>
          <p:cNvSpPr txBox="1">
            <a:spLocks noChangeArrowheads="1"/>
          </p:cNvSpPr>
          <p:nvPr/>
        </p:nvSpPr>
        <p:spPr bwMode="auto">
          <a:xfrm>
            <a:off x="539750" y="2141538"/>
            <a:ext cx="185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Wikis de service</a:t>
            </a:r>
          </a:p>
        </p:txBody>
      </p:sp>
      <p:sp>
        <p:nvSpPr>
          <p:cNvPr id="21511" name="ZoneTexte 8"/>
          <p:cNvSpPr txBox="1">
            <a:spLocks noChangeArrowheads="1"/>
          </p:cNvSpPr>
          <p:nvPr/>
        </p:nvSpPr>
        <p:spPr bwMode="auto">
          <a:xfrm>
            <a:off x="457200" y="2720975"/>
            <a:ext cx="2122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Wikis  thématiques</a:t>
            </a:r>
          </a:p>
        </p:txBody>
      </p:sp>
      <p:sp>
        <p:nvSpPr>
          <p:cNvPr id="21512" name="ZoneTexte 9"/>
          <p:cNvSpPr txBox="1">
            <a:spLocks noChangeArrowheads="1"/>
          </p:cNvSpPr>
          <p:nvPr/>
        </p:nvSpPr>
        <p:spPr bwMode="auto">
          <a:xfrm>
            <a:off x="457200" y="3517900"/>
            <a:ext cx="181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Wikis régionaux</a:t>
            </a:r>
          </a:p>
        </p:txBody>
      </p:sp>
      <p:sp>
        <p:nvSpPr>
          <p:cNvPr id="11" name="Ellipse 10"/>
          <p:cNvSpPr/>
          <p:nvPr/>
        </p:nvSpPr>
        <p:spPr>
          <a:xfrm>
            <a:off x="2579688" y="3152775"/>
            <a:ext cx="6067425" cy="963613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59288" y="192563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83288" y="193198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560763" y="193198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000875" y="1931988"/>
            <a:ext cx="1463675" cy="585787"/>
          </a:xfrm>
          <a:prstGeom prst="ellips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732088" y="2386013"/>
            <a:ext cx="6067425" cy="76676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19" name="ZoneTexte 17"/>
          <p:cNvSpPr txBox="1">
            <a:spLocks noChangeArrowheads="1"/>
          </p:cNvSpPr>
          <p:nvPr/>
        </p:nvSpPr>
        <p:spPr bwMode="auto">
          <a:xfrm>
            <a:off x="1138238" y="4511675"/>
            <a:ext cx="1762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/>
              <a:t>Wikis </a:t>
            </a:r>
            <a:r>
              <a:rPr lang="fr-FR" sz="1800" dirty="0" smtClean="0"/>
              <a:t>associés </a:t>
            </a:r>
            <a:endParaRPr lang="fr-FR" sz="1800" dirty="0"/>
          </a:p>
        </p:txBody>
      </p:sp>
      <p:pic>
        <p:nvPicPr>
          <p:cNvPr id="21522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162720"/>
            <a:ext cx="6524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7200" y="5140036"/>
            <a:ext cx="7656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espace (wiki) par thématique ou région</a:t>
            </a:r>
          </a:p>
          <a:p>
            <a:r>
              <a:rPr lang="fr-FR" b="1" dirty="0" smtClean="0"/>
              <a:t>On peut travailler dans plusieurs thématiques  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0" y="478703"/>
            <a:ext cx="1382222" cy="10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7092" y="1550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Plateforme de curation et d’exploration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COLLNET 2016 Nancy</a:t>
            </a:r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" y="1634531"/>
            <a:ext cx="7272997" cy="3960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417638"/>
            <a:ext cx="8551718" cy="4655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916" y="3518675"/>
            <a:ext cx="3285686" cy="7259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09" y="2437788"/>
            <a:ext cx="2948420" cy="7068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81" y="1684679"/>
            <a:ext cx="1905866" cy="4657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41" y="3532793"/>
            <a:ext cx="1759960" cy="4248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747" y="4014406"/>
            <a:ext cx="1851746" cy="1948763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2211409" y="2150462"/>
            <a:ext cx="516947" cy="2873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211409" y="3144600"/>
            <a:ext cx="516947" cy="37407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242956" y="2915567"/>
            <a:ext cx="914400" cy="5299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962402" y="4014406"/>
            <a:ext cx="600514" cy="21041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962402" y="4224821"/>
            <a:ext cx="600514" cy="5299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962402" y="4328731"/>
            <a:ext cx="810491" cy="9144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4962401" y="4297295"/>
            <a:ext cx="1091046" cy="133029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-5654" y="4572000"/>
            <a:ext cx="1665390" cy="6711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Flux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678796" y="4345804"/>
            <a:ext cx="1224042" cy="440127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5053448" y="1307127"/>
            <a:ext cx="2850348" cy="946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Étapes de curation</a:t>
            </a:r>
            <a:endParaRPr lang="fr-FR" dirty="0" smtClean="0"/>
          </a:p>
        </p:txBody>
      </p:sp>
      <p:sp>
        <p:nvSpPr>
          <p:cNvPr id="24" name="Ellipse 23"/>
          <p:cNvSpPr/>
          <p:nvPr/>
        </p:nvSpPr>
        <p:spPr>
          <a:xfrm>
            <a:off x="6648008" y="5398852"/>
            <a:ext cx="2412864" cy="946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Exploration</a:t>
            </a:r>
          </a:p>
          <a:p>
            <a:pPr algn="ctr"/>
            <a:r>
              <a:rPr lang="fr-FR" dirty="0" smtClean="0"/>
              <a:t>Server</a:t>
            </a:r>
            <a:endParaRPr lang="fr-FR" dirty="0"/>
          </a:p>
        </p:txBody>
      </p:sp>
      <p:cxnSp>
        <p:nvCxnSpPr>
          <p:cNvPr id="25" name="Connecteur droit avec flèche 24"/>
          <p:cNvCxnSpPr>
            <a:stCxn id="24" idx="0"/>
          </p:cNvCxnSpPr>
          <p:nvPr/>
        </p:nvCxnSpPr>
        <p:spPr>
          <a:xfrm flipV="1">
            <a:off x="7854440" y="4354701"/>
            <a:ext cx="502781" cy="104415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" idx="6"/>
          </p:cNvCxnSpPr>
          <p:nvPr/>
        </p:nvCxnSpPr>
        <p:spPr>
          <a:xfrm flipV="1">
            <a:off x="1659736" y="4784740"/>
            <a:ext cx="1137034" cy="122826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731000" y="2273149"/>
            <a:ext cx="113151" cy="128030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4137834" y="1849094"/>
            <a:ext cx="982441" cy="60167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7124871" y="2253302"/>
            <a:ext cx="463959" cy="130015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5009322" y="2145144"/>
            <a:ext cx="787897" cy="49816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/>
          <p:cNvSpPr/>
          <p:nvPr/>
        </p:nvSpPr>
        <p:spPr>
          <a:xfrm>
            <a:off x="146746" y="2573867"/>
            <a:ext cx="1665390" cy="6711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Corpus</a:t>
            </a:r>
            <a:endParaRPr lang="fr-FR" dirty="0"/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1174862" y="3239052"/>
            <a:ext cx="404967" cy="375846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980543" y="2078750"/>
            <a:ext cx="444341" cy="463808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apèze 16"/>
          <p:cNvSpPr/>
          <p:nvPr/>
        </p:nvSpPr>
        <p:spPr>
          <a:xfrm>
            <a:off x="1112270" y="3535363"/>
            <a:ext cx="1981859" cy="446086"/>
          </a:xfrm>
          <a:prstGeom prst="trapezoi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Unix / C…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A</a:t>
            </a:r>
            <a:r>
              <a:rPr lang="fr-FR" dirty="0" smtClean="0"/>
              <a:t>telier flexible pour explorer un corpus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4935538" y="2906713"/>
            <a:ext cx="1616075" cy="890587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8678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127500"/>
            <a:ext cx="36957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c 9"/>
          <p:cNvSpPr/>
          <p:nvPr/>
        </p:nvSpPr>
        <p:spPr bwMode="auto">
          <a:xfrm>
            <a:off x="5980113" y="3535363"/>
            <a:ext cx="1160462" cy="1212850"/>
          </a:xfrm>
          <a:prstGeom prst="arc">
            <a:avLst>
              <a:gd name="adj1" fmla="val 16200000"/>
              <a:gd name="adj2" fmla="val 202215"/>
            </a:avLst>
          </a:prstGeom>
          <a:ln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8680" name="Grouper 36"/>
          <p:cNvGrpSpPr>
            <a:grpSpLocks/>
          </p:cNvGrpSpPr>
          <p:nvPr/>
        </p:nvGrpSpPr>
        <p:grpSpPr bwMode="auto">
          <a:xfrm>
            <a:off x="5399088" y="1370013"/>
            <a:ext cx="1446212" cy="606425"/>
            <a:chOff x="4286250" y="538163"/>
            <a:chExt cx="1851025" cy="758825"/>
          </a:xfrm>
        </p:grpSpPr>
        <p:sp>
          <p:nvSpPr>
            <p:cNvPr id="40" name="Rectangle à coins arrondis 39"/>
            <p:cNvSpPr/>
            <p:nvPr/>
          </p:nvSpPr>
          <p:spPr bwMode="auto">
            <a:xfrm>
              <a:off x="4436608" y="691119"/>
              <a:ext cx="1700667" cy="60586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dirty="0"/>
            </a:p>
          </p:txBody>
        </p:sp>
        <p:sp>
          <p:nvSpPr>
            <p:cNvPr id="41" name="Rectangle à coins arrondis 40"/>
            <p:cNvSpPr/>
            <p:nvPr/>
          </p:nvSpPr>
          <p:spPr bwMode="auto">
            <a:xfrm>
              <a:off x="4286250" y="538163"/>
              <a:ext cx="1698636" cy="60586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/>
                <a:t>Données en libre accès</a:t>
              </a:r>
            </a:p>
          </p:txBody>
        </p:sp>
      </p:grpSp>
      <p:sp>
        <p:nvSpPr>
          <p:cNvPr id="12" name="Rectangle à coins arrondis 11"/>
          <p:cNvSpPr/>
          <p:nvPr/>
        </p:nvSpPr>
        <p:spPr bwMode="auto">
          <a:xfrm>
            <a:off x="3825875" y="1395413"/>
            <a:ext cx="1460500" cy="454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Données commerciales</a:t>
            </a:r>
          </a:p>
        </p:txBody>
      </p:sp>
      <p:pic>
        <p:nvPicPr>
          <p:cNvPr id="28682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905000"/>
            <a:ext cx="11826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>
            <a:off x="4891088" y="2322513"/>
            <a:ext cx="577850" cy="595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 bwMode="auto">
          <a:xfrm flipH="1">
            <a:off x="5922963" y="2012950"/>
            <a:ext cx="279400" cy="893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 bwMode="auto">
          <a:xfrm flipH="1">
            <a:off x="6508750" y="2676525"/>
            <a:ext cx="660400" cy="48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86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88" y="3136902"/>
            <a:ext cx="1388591" cy="4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 bwMode="auto">
          <a:xfrm rot="5400000">
            <a:off x="5045869" y="3806031"/>
            <a:ext cx="368300" cy="350838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 bwMode="auto">
          <a:xfrm rot="5400000">
            <a:off x="5557838" y="3979862"/>
            <a:ext cx="368300" cy="3175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 bwMode="auto">
          <a:xfrm>
            <a:off x="5980113" y="3797300"/>
            <a:ext cx="423862" cy="368300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0" name="ZoneTexte 41"/>
          <p:cNvSpPr txBox="1">
            <a:spLocks noChangeArrowheads="1"/>
          </p:cNvSpPr>
          <p:nvPr/>
        </p:nvSpPr>
        <p:spPr bwMode="auto">
          <a:xfrm>
            <a:off x="6859588" y="3201988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0000"/>
                </a:solidFill>
              </a:rPr>
              <a:t>Curation</a:t>
            </a:r>
          </a:p>
        </p:txBody>
      </p:sp>
      <p:grpSp>
        <p:nvGrpSpPr>
          <p:cNvPr id="28692" name="Grouper 46"/>
          <p:cNvGrpSpPr>
            <a:grpSpLocks/>
          </p:cNvGrpSpPr>
          <p:nvPr/>
        </p:nvGrpSpPr>
        <p:grpSpPr bwMode="auto">
          <a:xfrm>
            <a:off x="3994150" y="5700713"/>
            <a:ext cx="3714750" cy="461962"/>
            <a:chOff x="2568238" y="4502150"/>
            <a:chExt cx="3714551" cy="461665"/>
          </a:xfrm>
        </p:grpSpPr>
        <p:sp>
          <p:nvSpPr>
            <p:cNvPr id="28698" name="ZoneTexte 42"/>
            <p:cNvSpPr txBox="1">
              <a:spLocks noChangeArrowheads="1"/>
            </p:cNvSpPr>
            <p:nvPr/>
          </p:nvSpPr>
          <p:spPr bwMode="auto">
            <a:xfrm>
              <a:off x="2568238" y="4502150"/>
              <a:ext cx="896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>
                  <a:solidFill>
                    <a:schemeClr val="accent1"/>
                  </a:solidFill>
                </a:rPr>
                <a:t>Wikis </a:t>
              </a:r>
            </a:p>
            <a:p>
              <a:pPr eaLnBrk="1" hangingPunct="1"/>
              <a:r>
                <a:rPr lang="fr-FR" sz="1200">
                  <a:solidFill>
                    <a:schemeClr val="accent1"/>
                  </a:solidFill>
                </a:rPr>
                <a:t>associés</a:t>
              </a:r>
            </a:p>
          </p:txBody>
        </p:sp>
        <p:sp>
          <p:nvSpPr>
            <p:cNvPr id="28699" name="ZoneTexte 42"/>
            <p:cNvSpPr txBox="1">
              <a:spLocks noChangeArrowheads="1"/>
            </p:cNvSpPr>
            <p:nvPr/>
          </p:nvSpPr>
          <p:spPr bwMode="auto">
            <a:xfrm>
              <a:off x="5165827" y="4502150"/>
              <a:ext cx="11169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fr-FR" sz="1200">
                  <a:solidFill>
                    <a:schemeClr val="accent1"/>
                  </a:solidFill>
                </a:rPr>
                <a:t>Wikis </a:t>
              </a:r>
            </a:p>
            <a:p>
              <a:pPr algn="r" eaLnBrk="1" hangingPunct="1"/>
              <a:r>
                <a:rPr lang="fr-FR" sz="1200">
                  <a:solidFill>
                    <a:schemeClr val="accent1"/>
                  </a:solidFill>
                </a:rPr>
                <a:t>institution</a:t>
              </a:r>
            </a:p>
          </p:txBody>
        </p:sp>
        <p:grpSp>
          <p:nvGrpSpPr>
            <p:cNvPr id="28700" name="Grouper 45"/>
            <p:cNvGrpSpPr>
              <a:grpSpLocks/>
            </p:cNvGrpSpPr>
            <p:nvPr/>
          </p:nvGrpSpPr>
          <p:grpSpPr bwMode="auto">
            <a:xfrm>
              <a:off x="3336555" y="4502150"/>
              <a:ext cx="2089150" cy="461665"/>
              <a:chOff x="3409827" y="4502150"/>
              <a:chExt cx="2089150" cy="461665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3409819" y="4502150"/>
                <a:ext cx="2089038" cy="46166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pic>
            <p:nvPicPr>
              <p:cNvPr id="28702" name="Image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484" y="4555543"/>
                <a:ext cx="280479" cy="354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3" name="Imag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690" y="4566396"/>
                <a:ext cx="284096" cy="333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4" name="Imag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0642" y="4574847"/>
                <a:ext cx="420951" cy="316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5" name="Image 3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5094" y="4564035"/>
                <a:ext cx="290549" cy="3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6" name="Imag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6859" y="4552384"/>
                <a:ext cx="312572" cy="361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8707" name="Grouper 39"/>
              <p:cNvGrpSpPr>
                <a:grpSpLocks noChangeAspect="1"/>
              </p:cNvGrpSpPr>
              <p:nvPr/>
            </p:nvGrpSpPr>
            <p:grpSpPr bwMode="auto">
              <a:xfrm>
                <a:off x="5165827" y="4570982"/>
                <a:ext cx="268820" cy="324000"/>
                <a:chOff x="762000" y="762000"/>
                <a:chExt cx="2743200" cy="3306292"/>
              </a:xfrm>
            </p:grpSpPr>
            <p:sp>
              <p:nvSpPr>
                <p:cNvPr id="37" name="Rectangle à coins arrondis 36"/>
                <p:cNvSpPr/>
                <p:nvPr/>
              </p:nvSpPr>
              <p:spPr>
                <a:xfrm>
                  <a:off x="758663" y="723360"/>
                  <a:ext cx="2656629" cy="335121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pic>
              <p:nvPicPr>
                <p:cNvPr id="28709" name="Image 4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9766" y="2708966"/>
                  <a:ext cx="1329634" cy="1329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10" name="Image 43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2757" y="877524"/>
                  <a:ext cx="2323843" cy="2018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24" name="Grouper 23"/>
          <p:cNvGrpSpPr/>
          <p:nvPr/>
        </p:nvGrpSpPr>
        <p:grpSpPr bwMode="auto">
          <a:xfrm>
            <a:off x="6616249" y="2166547"/>
            <a:ext cx="1527626" cy="597402"/>
            <a:chOff x="4286250" y="538163"/>
            <a:chExt cx="1851025" cy="758825"/>
          </a:xfrm>
          <a:solidFill>
            <a:srgbClr val="CCFFCC"/>
          </a:solidFill>
        </p:grpSpPr>
        <p:sp>
          <p:nvSpPr>
            <p:cNvPr id="25" name="Rectangle à coins arrondis 24"/>
            <p:cNvSpPr/>
            <p:nvPr/>
          </p:nvSpPr>
          <p:spPr bwMode="auto">
            <a:xfrm>
              <a:off x="4437063" y="690563"/>
              <a:ext cx="1700212" cy="6064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/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4286250" y="538163"/>
              <a:ext cx="1698625" cy="6064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/>
                <a:t>Terminologie</a:t>
              </a:r>
            </a:p>
          </p:txBody>
        </p:sp>
      </p:grpSp>
      <p:cxnSp>
        <p:nvCxnSpPr>
          <p:cNvPr id="7" name="Connecteur droit avec flèche 6"/>
          <p:cNvCxnSpPr>
            <a:stCxn id="8" idx="1"/>
            <a:endCxn id="4" idx="4"/>
          </p:cNvCxnSpPr>
          <p:nvPr/>
        </p:nvCxnSpPr>
        <p:spPr>
          <a:xfrm flipH="1" flipV="1">
            <a:off x="3195637" y="2847780"/>
            <a:ext cx="1739901" cy="50422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6" idx="3"/>
          </p:cNvCxnSpPr>
          <p:nvPr/>
        </p:nvCxnSpPr>
        <p:spPr>
          <a:xfrm flipH="1">
            <a:off x="3094129" y="4818770"/>
            <a:ext cx="1215230" cy="412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1112270" y="2166547"/>
            <a:ext cx="2083367" cy="1362466"/>
            <a:chOff x="1319213" y="3511198"/>
            <a:chExt cx="1881187" cy="1470025"/>
          </a:xfrm>
        </p:grpSpPr>
        <p:sp>
          <p:nvSpPr>
            <p:cNvPr id="28697" name="ZoneTexte 16"/>
            <p:cNvSpPr txBox="1">
              <a:spLocks noChangeArrowheads="1"/>
            </p:cNvSpPr>
            <p:nvPr/>
          </p:nvSpPr>
          <p:spPr bwMode="auto">
            <a:xfrm>
              <a:off x="1665288" y="3617913"/>
              <a:ext cx="11731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SRI (</a:t>
              </a:r>
              <a:r>
                <a:rPr lang="fr-FR" sz="1800" dirty="0" err="1"/>
                <a:t>php</a:t>
              </a:r>
              <a:r>
                <a:rPr lang="fr-FR" sz="1800" dirty="0"/>
                <a:t>)</a:t>
              </a:r>
            </a:p>
          </p:txBody>
        </p:sp>
        <p:sp>
          <p:nvSpPr>
            <p:cNvPr id="4" name="Disque magnétique 3"/>
            <p:cNvSpPr/>
            <p:nvPr/>
          </p:nvSpPr>
          <p:spPr>
            <a:xfrm>
              <a:off x="1319213" y="3511198"/>
              <a:ext cx="1881187" cy="1470025"/>
            </a:xfrm>
            <a:prstGeom prst="flowChartMagneticDisk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/>
                <a:t>Serveurs</a:t>
              </a:r>
            </a:p>
            <a:p>
              <a:pPr algn="ctr">
                <a:defRPr/>
              </a:pPr>
              <a:r>
                <a:rPr lang="fr-FR" dirty="0"/>
                <a:t>d’exploration</a:t>
              </a:r>
            </a:p>
          </p:txBody>
        </p:sp>
      </p:grpSp>
      <p:sp>
        <p:nvSpPr>
          <p:cNvPr id="6" name="Rectangle à coins arrondis 5"/>
          <p:cNvSpPr/>
          <p:nvPr/>
        </p:nvSpPr>
        <p:spPr>
          <a:xfrm>
            <a:off x="1243369" y="4390355"/>
            <a:ext cx="1850760" cy="1682691"/>
          </a:xfrm>
          <a:prstGeom prst="roundRect">
            <a:avLst>
              <a:gd name="adj" fmla="val 0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WIKI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Paramétrage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Curation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Visualisation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Coopération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21" name="Trapèze 20"/>
          <p:cNvSpPr/>
          <p:nvPr/>
        </p:nvSpPr>
        <p:spPr>
          <a:xfrm rot="5400000">
            <a:off x="1666545" y="883817"/>
            <a:ext cx="697973" cy="2100921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452017" y="173347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php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82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0574" y="1221115"/>
            <a:ext cx="7116417" cy="4525962"/>
          </a:xfrm>
        </p:spPr>
        <p:txBody>
          <a:bodyPr>
            <a:normAutofit/>
          </a:bodyPr>
          <a:lstStyle/>
          <a:p>
            <a:r>
              <a:rPr lang="fr-FR" dirty="0" smtClean="0"/>
              <a:t>1990 : </a:t>
            </a:r>
            <a:r>
              <a:rPr lang="fr-FR" dirty="0" err="1" smtClean="0"/>
              <a:t>Ilib</a:t>
            </a:r>
            <a:endParaRPr lang="fr-FR" dirty="0" smtClean="0"/>
          </a:p>
          <a:p>
            <a:pPr lvl="1"/>
            <a:r>
              <a:rPr lang="fr-FR" dirty="0" smtClean="0"/>
              <a:t>Besoin : traiter de l’ISO 2709 (MARC, Pascal…)</a:t>
            </a:r>
          </a:p>
          <a:p>
            <a:pPr lvl="1"/>
            <a:r>
              <a:rPr lang="fr-FR" dirty="0" smtClean="0"/>
              <a:t>Découverte SGML avec une orientation XML</a:t>
            </a:r>
          </a:p>
          <a:p>
            <a:pPr lvl="1"/>
            <a:r>
              <a:rPr lang="fr-FR" dirty="0" smtClean="0"/>
              <a:t>Unix comme infrastructure documentaire</a:t>
            </a:r>
          </a:p>
          <a:p>
            <a:r>
              <a:rPr lang="fr-FR" dirty="0" smtClean="0"/>
              <a:t>2010 : </a:t>
            </a:r>
            <a:r>
              <a:rPr lang="fr-FR" dirty="0" err="1" smtClean="0"/>
              <a:t>Dilib</a:t>
            </a:r>
            <a:r>
              <a:rPr lang="fr-FR" dirty="0" smtClean="0"/>
              <a:t> 0.5…</a:t>
            </a:r>
          </a:p>
          <a:p>
            <a:pPr lvl="1"/>
            <a:r>
              <a:rPr lang="fr-FR" dirty="0" smtClean="0"/>
              <a:t>Besoin : traiter du corpus volumineux multi-</a:t>
            </a:r>
            <a:r>
              <a:rPr lang="fr-FR" dirty="0" err="1" smtClean="0"/>
              <a:t>dtd</a:t>
            </a:r>
            <a:endParaRPr lang="fr-FR" dirty="0" smtClean="0"/>
          </a:p>
          <a:p>
            <a:pPr lvl="1"/>
            <a:r>
              <a:rPr lang="fr-FR" dirty="0" err="1" smtClean="0"/>
              <a:t>Sxml</a:t>
            </a:r>
            <a:r>
              <a:rPr lang="fr-FR" dirty="0" smtClean="0"/>
              <a:t> intermédiaire XML et JSON</a:t>
            </a:r>
          </a:p>
          <a:p>
            <a:pPr lvl="1"/>
            <a:r>
              <a:rPr lang="fr-FR" dirty="0" smtClean="0"/>
              <a:t>Unix + MediaWiki</a:t>
            </a:r>
          </a:p>
          <a:p>
            <a:pPr lvl="1"/>
            <a:r>
              <a:rPr lang="fr-FR" dirty="0" smtClean="0"/>
              <a:t>Un LEGO pour les corpus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Dilib</a:t>
            </a:r>
            <a:r>
              <a:rPr lang="fr-FR" dirty="0" smtClean="0"/>
              <a:t> une boîte à outils </a:t>
            </a:r>
            <a:r>
              <a:rPr lang="fr-FR" dirty="0" err="1" smtClean="0"/>
              <a:t>Sxml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CIDE Athènes 2016 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919416" y="4262026"/>
            <a:ext cx="2977097" cy="18158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&lt;index&gt;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&gt;Requiem&lt;/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     &lt;item&gt;004321&lt;/item&gt;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     &lt;item&gt;012345&lt;/item&gt;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&lt;/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&lt;f&gt;2&lt;/f&gt;</a:t>
            </a: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&lt;/index&gt;</a:t>
            </a:r>
            <a:endParaRPr lang="fr-FR" sz="14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98" y="3247559"/>
            <a:ext cx="1666330" cy="5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6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Réseau.thmx</Template>
  <TotalTime>74070</TotalTime>
  <Words>962</Words>
  <Application>Microsoft Macintosh PowerPoint</Application>
  <PresentationFormat>Présentation à l'écran (4:3)</PresentationFormat>
  <Paragraphs>264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8" baseType="lpstr">
      <vt:lpstr>Calibri</vt:lpstr>
      <vt:lpstr>Courier</vt:lpstr>
      <vt:lpstr>Lucida Sans Unicode</vt:lpstr>
      <vt:lpstr>ＭＳ Ｐゴシック</vt:lpstr>
      <vt:lpstr>Tahoma</vt:lpstr>
      <vt:lpstr>Verdana</vt:lpstr>
      <vt:lpstr>Wingdings</vt:lpstr>
      <vt:lpstr>Wingdings 2</vt:lpstr>
      <vt:lpstr>Wingdings 3</vt:lpstr>
      <vt:lpstr>Arial</vt:lpstr>
      <vt:lpstr>Istex Réseau</vt:lpstr>
      <vt:lpstr>TD Université Paris 8 M2 GIS </vt:lpstr>
      <vt:lpstr>Usages testés par LorExplor</vt:lpstr>
      <vt:lpstr>Recherche d’information - vs -Exploration des connaissances</vt:lpstr>
      <vt:lpstr>Construire de la connaissance</vt:lpstr>
      <vt:lpstr>Structurer la connaissance</vt:lpstr>
      <vt:lpstr>Lire, écrire, rédiger dans l’interdisciplinarité</vt:lpstr>
      <vt:lpstr>Plateforme de curation et d’exploration</vt:lpstr>
      <vt:lpstr>Atelier flexible pour explorer un corpus</vt:lpstr>
      <vt:lpstr>Dilib une boîte à outils Sxml</vt:lpstr>
      <vt:lpstr>Serveur d’exploration Parcourir les index</vt:lpstr>
      <vt:lpstr>Combinaison d’index : AutAff</vt:lpstr>
      <vt:lpstr>Serveur d’exploration</vt:lpstr>
      <vt:lpstr>Associations</vt:lpstr>
      <vt:lpstr>Liste d’associations</vt:lpstr>
      <vt:lpstr>Clusterisation</vt:lpstr>
      <vt:lpstr>Enrichissement : dédoublonnage ISTEX / Pascal / Hal / MEDLINE…</vt:lpstr>
      <vt:lpstr>Recherche par filtrage du texte</vt:lpstr>
      <vt:lpstr>Filtrage par liste de termes ou de noms binomiaux</vt:lpstr>
      <vt:lpstr>Création serveur simple PubMed (ou ISTEX – métadonnées MODS)</vt:lpstr>
      <vt:lpstr>Génération de plateformes de curation et d’exploration</vt:lpstr>
      <vt:lpstr>Curation des données</vt:lpstr>
      <vt:lpstr>Curation des données - pays</vt:lpstr>
      <vt:lpstr>Curation des pays - Adresses</vt:lpstr>
      <vt:lpstr>Curation des régions</vt:lpstr>
      <vt:lpstr>Curation des régions</vt:lpstr>
      <vt:lpstr>Curation des régions - suite</vt:lpstr>
      <vt:lpstr>CIDE – serveurs d’explorations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 Paris 8 Wicri, Dilib, ISTEX</dc:title>
  <dc:subject/>
  <dc:creator>Jacques Ducloy</dc:creator>
  <cp:keywords/>
  <dc:description/>
  <cp:lastModifiedBy>Jacques Ducloy</cp:lastModifiedBy>
  <cp:revision>197</cp:revision>
  <cp:lastPrinted>2016-11-22T14:47:34Z</cp:lastPrinted>
  <dcterms:created xsi:type="dcterms:W3CDTF">2015-03-09T07:31:01Z</dcterms:created>
  <dcterms:modified xsi:type="dcterms:W3CDTF">2017-02-03T11:17:33Z</dcterms:modified>
  <cp:category/>
</cp:coreProperties>
</file>