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9"/>
  </p:notesMasterIdLst>
  <p:sldIdLst>
    <p:sldId id="256" r:id="rId2"/>
    <p:sldId id="361" r:id="rId3"/>
    <p:sldId id="393" r:id="rId4"/>
    <p:sldId id="394" r:id="rId5"/>
    <p:sldId id="395" r:id="rId6"/>
    <p:sldId id="402" r:id="rId7"/>
    <p:sldId id="379" r:id="rId8"/>
    <p:sldId id="382" r:id="rId9"/>
    <p:sldId id="352" r:id="rId10"/>
    <p:sldId id="390" r:id="rId11"/>
    <p:sldId id="391" r:id="rId12"/>
    <p:sldId id="356" r:id="rId13"/>
    <p:sldId id="392" r:id="rId14"/>
    <p:sldId id="362" r:id="rId15"/>
    <p:sldId id="396" r:id="rId16"/>
    <p:sldId id="376" r:id="rId17"/>
    <p:sldId id="377" r:id="rId18"/>
    <p:sldId id="397" r:id="rId19"/>
    <p:sldId id="380" r:id="rId20"/>
    <p:sldId id="341" r:id="rId21"/>
    <p:sldId id="342" r:id="rId22"/>
    <p:sldId id="412" r:id="rId23"/>
    <p:sldId id="398" r:id="rId24"/>
    <p:sldId id="399" r:id="rId25"/>
    <p:sldId id="403" r:id="rId26"/>
    <p:sldId id="411" r:id="rId27"/>
    <p:sldId id="413" r:id="rId28"/>
    <p:sldId id="404" r:id="rId29"/>
    <p:sldId id="405" r:id="rId30"/>
    <p:sldId id="354" r:id="rId31"/>
    <p:sldId id="385" r:id="rId32"/>
    <p:sldId id="415" r:id="rId33"/>
    <p:sldId id="407" r:id="rId34"/>
    <p:sldId id="400" r:id="rId35"/>
    <p:sldId id="406" r:id="rId36"/>
    <p:sldId id="408" r:id="rId37"/>
    <p:sldId id="409" r:id="rId38"/>
    <p:sldId id="410" r:id="rId39"/>
    <p:sldId id="414" r:id="rId40"/>
    <p:sldId id="363" r:id="rId41"/>
    <p:sldId id="364" r:id="rId42"/>
    <p:sldId id="368" r:id="rId43"/>
    <p:sldId id="317" r:id="rId44"/>
    <p:sldId id="365" r:id="rId45"/>
    <p:sldId id="283" r:id="rId46"/>
    <p:sldId id="359" r:id="rId47"/>
    <p:sldId id="381" r:id="rId48"/>
    <p:sldId id="369" r:id="rId49"/>
    <p:sldId id="371" r:id="rId50"/>
    <p:sldId id="372" r:id="rId51"/>
    <p:sldId id="308" r:id="rId52"/>
    <p:sldId id="373" r:id="rId53"/>
    <p:sldId id="374" r:id="rId54"/>
    <p:sldId id="386" r:id="rId55"/>
    <p:sldId id="389" r:id="rId56"/>
    <p:sldId id="375" r:id="rId57"/>
    <p:sldId id="416" r:id="rId5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064"/>
    <p:restoredTop sz="95890"/>
  </p:normalViewPr>
  <p:slideViewPr>
    <p:cSldViewPr snapToGrid="0" snapToObjects="1">
      <p:cViewPr varScale="1">
        <p:scale>
          <a:sx n="84" d="100"/>
          <a:sy n="84" d="100"/>
        </p:scale>
        <p:origin x="200" y="15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A716F-C2FF-4147-902C-A4F108DBFE55}" type="datetimeFigureOut">
              <a:rPr lang="fr-FR" smtClean="0"/>
              <a:t>13/01/2022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1CA95-C887-C24A-9600-B994F8CAB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086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1CA95-C887-C24A-9600-B994F8CAB63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89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1CA95-C887-C24A-9600-B994F8CAB63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29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DAC2D-491E-F64E-B327-7D902C377D9B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505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rectangle 3"/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grpSp>
        <p:nvGrpSpPr>
          <p:cNvPr id="5" name="Grouper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Forme libre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orme libre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11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31C607D-265B-B243-8454-A2486B1AB57E}" type="datetime1">
              <a:rPr lang="fr-FR" smtClean="0"/>
              <a:t>16/01/2022</a:t>
            </a:fld>
            <a:endParaRPr lang="fr-FR"/>
          </a:p>
        </p:txBody>
      </p:sp>
      <p:sp>
        <p:nvSpPr>
          <p:cNvPr id="12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r>
              <a:rPr lang="fr-FR"/>
              <a:t>Emérites 2022, Ducloy</a:t>
            </a:r>
          </a:p>
        </p:txBody>
      </p:sp>
      <p:sp>
        <p:nvSpPr>
          <p:cNvPr id="13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45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559DD-64FD-2F4E-A3EF-94D4F23FCFCB}" type="datetime1">
              <a:rPr lang="fr-FR" smtClean="0"/>
              <a:t>16/01/2022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Emérites 2022,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70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6DA0EB-6448-A34B-8333-75DAB0CC5477}" type="datetime1">
              <a:rPr lang="fr-FR" smtClean="0"/>
              <a:t>16/01/2022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Emérites 2022,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89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57F4E3-86E1-1540-8BB2-8F6D37E9BABD}" type="datetime1">
              <a:rPr lang="fr-FR" smtClean="0"/>
              <a:t>16/01/2022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Emérites 2022,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54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Chevron 4"/>
          <p:cNvSpPr/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6F20F9-6B24-2A47-A8CF-E8E4C6BD1BF3}" type="datetime1">
              <a:rPr lang="fr-FR" smtClean="0"/>
              <a:t>16/01/2022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Emérites 2022, Ducloy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67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4B90A5-AD6A-4A4F-A497-698E046691C7}" type="datetime1">
              <a:rPr lang="fr-FR" smtClean="0"/>
              <a:t>16/01/2022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Emérites 2022, Ducloy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766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DCFDF4-A9DB-6D43-90AD-863DEBB348AD}" type="datetime1">
              <a:rPr lang="fr-FR" smtClean="0"/>
              <a:t>16/01/2022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Emérites 2022, Ducloy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995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21C538-CEC2-3B4C-86CE-F0EDC89094CA}" type="datetime1">
              <a:rPr lang="fr-FR" smtClean="0"/>
              <a:t>16/01/2022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341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8D0327-5AB7-1048-8C57-7411CC00B079}" type="datetime1">
              <a:rPr lang="fr-FR" smtClean="0"/>
              <a:t>16/01/2022</a:t>
            </a:fld>
            <a:endParaRPr lang="fr-FR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Emérites 2022, Ducloy</a:t>
            </a:r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81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5D8826-112E-3E4C-9C34-E66204687050}" type="datetime1">
              <a:rPr lang="fr-FR" smtClean="0"/>
              <a:t>16/01/2022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Emérites 2022, Ducloy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394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 4"/>
          <p:cNvSpPr>
            <a:spLocks/>
          </p:cNvSpPr>
          <p:nvPr/>
        </p:nvSpPr>
        <p:spPr bwMode="auto">
          <a:xfrm>
            <a:off x="954617" y="500221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6" name="Forme libre 15"/>
          <p:cNvSpPr>
            <a:spLocks/>
          </p:cNvSpPr>
          <p:nvPr/>
        </p:nvSpPr>
        <p:spPr bwMode="auto">
          <a:xfrm>
            <a:off x="-71966" y="5784850"/>
            <a:ext cx="5069417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7" name="Triangle rectangle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8" name="Connecteur droit 7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Chevron 9"/>
          <p:cNvSpPr/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1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329749-5457-0643-A63D-E79D322F0A28}" type="datetime1">
              <a:rPr lang="fr-FR" smtClean="0"/>
              <a:t>16/01/2022</a:t>
            </a:fld>
            <a:endParaRPr lang="fr-FR"/>
          </a:p>
        </p:txBody>
      </p:sp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Emérites 2022, Ducloy</a:t>
            </a:r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947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954617" y="500221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1027" name="Forme libre 11"/>
          <p:cNvSpPr>
            <a:spLocks/>
          </p:cNvSpPr>
          <p:nvPr/>
        </p:nvSpPr>
        <p:spPr bwMode="auto">
          <a:xfrm>
            <a:off x="-71966" y="5784850"/>
            <a:ext cx="5069417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5" name="Connecteur droit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p3d prstMaterial="softEdge">
              <a:bevelT w="25400" h="25400"/>
            </a:sp3d>
          </a:bodyPr>
          <a:lstStyle/>
          <a:p>
            <a:pPr lvl="0"/>
            <a:r>
              <a:rPr lang="fr-FR"/>
              <a:t>Cliquez et modifiez le titre</a:t>
            </a:r>
            <a:endParaRPr lang="en-US"/>
          </a:p>
        </p:txBody>
      </p:sp>
      <p:sp>
        <p:nvSpPr>
          <p:cNvPr id="1033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Lucida Sans Unicode" charset="0"/>
              </a:defRPr>
            </a:lvl1pPr>
          </a:lstStyle>
          <a:p>
            <a:fld id="{4FDA28E8-A13D-134D-BBCD-7E6BACF000E6}" type="datetime1">
              <a:rPr lang="fr-FR" smtClean="0"/>
              <a:t>16/01/2022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Emérites 2022, Ducloy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charset="0"/>
              </a:defRPr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55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9pPr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charset="0"/>
        <a:buChar char=""/>
        <a:defRPr sz="2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charset="0"/>
        <a:buChar char="◦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charset="0"/>
        <a:buChar char="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icri-demo.istex.fr/Wicri/Sante/explor/GrippeFranceV1/Site/fr/Main/Exploration/bibRecord.php?hk=000007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tiff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icri-demo.istex.fr/Wicri/Europe/ChansonRoland/fr/index.php/Romania_(1933)_Ewert" TargetMode="External"/><Relationship Id="rId2" Type="http://schemas.openxmlformats.org/officeDocument/2006/relationships/hyperlink" Target="https://wicri-demo.istex.fr/Wicri/Europe/ChansonRoland/fr/index.php/Romania_(revue)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icri-demo.istex.fr/Wicri/Europe/ChansonRoland/fr/index.php/Chanson_de_Roland/Manuscrit_d'Oxford/Feuillet_20" TargetMode="External"/><Relationship Id="rId4" Type="http://schemas.openxmlformats.org/officeDocument/2006/relationships/hyperlink" Target="https://wicri-demo.istex.fr/Wicri/Europe/ChansonRoland/fr/index.php/Cat%C3%A9gorie:Philologues_fran%C3%A7ais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icri-demo.istex.fr/Wicri/Sic/HistIst/fr/index.php?title=Interview_Dusoulier_(2000)_Rayward/CNRS&amp;action=history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icri-demo.istex.fr/Wicri/Europe/ChansonRoland/fr/index.php/Mod%C3%A8le:Chanson_de_Roland_(Gilles_Mathieu)/Header" TargetMode="External"/><Relationship Id="rId2" Type="http://schemas.openxmlformats.org/officeDocument/2006/relationships/hyperlink" Target="https://wicri-demo.istex.fr/Wicri/Europe/ChansonRoland/fr/index.php/Chanson_de_Roland_(Gilles_Mathieu)/2_-_La_cit%C3%A9_sur_la_colline/Mesures_1_%C3%A0_2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icri-demo.istex.fr/Wicri/Sic/CIDE/fr/index.php?title=Accueil" TargetMode="External"/><Relationship Id="rId13" Type="http://schemas.openxmlformats.org/officeDocument/2006/relationships/image" Target="../media/image24.jpe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hyperlink" Target="https://www.cpdl.org/wiki/index.php/Main_Page/fr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cri-demo.istex.fr/Wicri/Sante/fr/index.php?title=Accueil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hyperlink" Target="https://proteopedia.org/wiki/index.php/Main_Page" TargetMode="External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icri-demo.istex.fr/Wicri/Musique/fr/index.php/Attribut:A_pour_auteur_de_livret" TargetMode="External"/><Relationship Id="rId4" Type="http://schemas.openxmlformats.org/officeDocument/2006/relationships/image" Target="../media/image4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icri-demo.istex.fr/Wicri/Sic/fr/index.php/Attribut:A_pour_pr%C3%A9sident_du_comit%C3%A9_de_programme" TargetMode="External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hyperlink" Target="https://wicri-demo.istex.fr/Wicri/Amerique/Canada/fr/index.php/Acfas_2017_Montr%C3%A9al_-_Analyser_la_scienc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eureka.lorraine.eu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icri-demo.istex.fr/Wicri/Sante/fr/index.php/%C3%89dentement_(Tr%C3%A9sor_de_la_langue_fran%C3%A7aise)" TargetMode="External"/><Relationship Id="rId2" Type="http://schemas.openxmlformats.org/officeDocument/2006/relationships/hyperlink" Target="https://wicri-demo.istex.fr/Wicri/Sante/fr/index.php/Respiratoire_(Tr%C3%A9sor_de_la_langue_fran%C3%A7aise)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icri-demo.istex.fr/Wicri/Sante/fr/index.php/Mithridatiser_(Tr%C3%A9sor_de_la_langue_fran%C3%A7aise)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icri-demo.istex.fr/Wicri/Musique/fr/index.php/Carillon_(Jean-Jacques_Rousseau)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cri-demo.istex.fr/Wicri/Musique/fr/index.php/Andante" TargetMode="Externa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icri-demo.istex.fr/emerites.lorraine/fr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wicri-demo.istex.f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cri-demo.istex.fr/Wicri/Europe/France/GrandEst/Lorraine/EmerLor/fr/index.php/%C3%89m%C3%A9rites_Lorraine:Portail_communautaire" TargetMode="External"/><Relationship Id="rId5" Type="http://schemas.openxmlformats.org/officeDocument/2006/relationships/hyperlink" Target="https://wicri-demo.istex.fr/Wicri/Europe/France/GrandEst/Lorraine/EmerLor/fr/index.php/Confin%C3%A9s/2021/Le_Tacon/Exposition_Nancy_1909" TargetMode="External"/><Relationship Id="rId4" Type="http://schemas.openxmlformats.org/officeDocument/2006/relationships/hyperlink" Target="https://wicri-demo.istex.fr/Wicri/Europe/France/GrandEst/Lorraine/EmerLor/fr/index.php/Confin%C3%A9s/2021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icri-demo.istex.fr/Wicri/Musique/fr/index.php/Serveur_d%27exploration_sur_William_Byrd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f"/><Relationship Id="rId3" Type="http://schemas.openxmlformats.org/officeDocument/2006/relationships/image" Target="../media/image63.tiff"/><Relationship Id="rId7" Type="http://schemas.openxmlformats.org/officeDocument/2006/relationships/image" Target="../media/image66.tiff"/><Relationship Id="rId12" Type="http://schemas.openxmlformats.org/officeDocument/2006/relationships/image" Target="../media/image7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9.tiff"/><Relationship Id="rId5" Type="http://schemas.openxmlformats.org/officeDocument/2006/relationships/image" Target="../media/image65.png"/><Relationship Id="rId10" Type="http://schemas.openxmlformats.org/officeDocument/2006/relationships/image" Target="../media/image61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cri-demo.istex.fr/Wicri/Sante/fr/index.php/Serveur_d%27exploration_sur_la_grippe_au_Canada" TargetMode="External"/><Relationship Id="rId5" Type="http://schemas.openxmlformats.org/officeDocument/2006/relationships/image" Target="../media/image65.png"/><Relationship Id="rId10" Type="http://schemas.openxmlformats.org/officeDocument/2006/relationships/image" Target="../media/image69.tiff"/><Relationship Id="rId4" Type="http://schemas.openxmlformats.org/officeDocument/2006/relationships/image" Target="../media/image64.png"/><Relationship Id="rId9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hyperlink" Target="https://wicri-demo.istex.fr/Wicri/Amerique/fr/index.php/Wicri:Liste_de_grandes_universit%C3%A9s_am%C3%A9ricaines" TargetMode="External"/><Relationship Id="rId4" Type="http://schemas.openxmlformats.org/officeDocument/2006/relationships/image" Target="../media/image63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hyperlink" Target="https://wicri-demo.istex.fr/Wicri/Musique/fr/index.php/Vieilles_chansons_(1884)_Widor/J%27ai_du_bon_tabac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icri-demo.istex.fr/Wicri/Musique/fr/index.php/Quand_mon_mary_vient_de_dehors_(Roland_de_Lassus)" TargetMode="External"/><Relationship Id="rId4" Type="http://schemas.openxmlformats.org/officeDocument/2006/relationships/image" Target="../media/image82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cri-demo.istex.fr/Wicri/Europe/ChansonRoland/fr/index.php/Chanson_de_Roland/Manuscrit_d%27Oxford/Feuillet_43" TargetMode="Externa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icri-demo.istex.fr/Wicri/Europe/ChansonRoland/fr/index.php/La_Chanson_de_Roland/L%C3%A9on_Gautier/%C3%89dition_populaire/1895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hyperlink" Target="https://wicri-demo.istex.fr/Wicri/Europe/ChansonRoland/fr/index.php/FPM,_Chanson_de_Roland_(1869)_F._Michel,_page_73" TargetMode="External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tiff"/><Relationship Id="rId4" Type="http://schemas.openxmlformats.org/officeDocument/2006/relationships/hyperlink" Target="https://wicri-demo.istex.fr/Wicri/Europe/ChansonRoland/fr/index.php/Chanson_de_Roland_(Gilles_Mathieu)/2_-_La_cit%C3%A9_sur_la_colline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5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://es.rice.edu/ES/humsoc/Galileo/Images/Astro/Instruments/hevelius_telescope.gif" TargetMode="Externa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jpe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3163F-4BE8-304D-94F6-89A8D68F8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1424457"/>
            <a:ext cx="10957984" cy="1829761"/>
          </a:xfrm>
        </p:spPr>
        <p:txBody>
          <a:bodyPr>
            <a:normAutofit/>
          </a:bodyPr>
          <a:lstStyle/>
          <a:p>
            <a:r>
              <a:rPr lang="fr-FR" sz="4000" dirty="0"/>
              <a:t>  </a:t>
            </a:r>
            <a:br>
              <a:rPr lang="fr-FR" sz="4000" dirty="0"/>
            </a:br>
            <a:endParaRPr lang="fr-FR" sz="3600" i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751E6E-A563-4642-A1F0-F5AC1C593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516" y="3053706"/>
            <a:ext cx="10716684" cy="975145"/>
          </a:xfrm>
          <a:ln>
            <a:solidFill>
              <a:srgbClr val="0070C0"/>
            </a:solidFill>
          </a:ln>
        </p:spPr>
        <p:txBody>
          <a:bodyPr/>
          <a:lstStyle/>
          <a:p>
            <a:endParaRPr lang="fr-FR" dirty="0"/>
          </a:p>
          <a:p>
            <a:r>
              <a:rPr lang="fr-FR" sz="2800" i="1" dirty="0"/>
              <a:t>Introduction aux ateliers des émérites !</a:t>
            </a:r>
          </a:p>
          <a:p>
            <a:endParaRPr lang="fr-FR" sz="2800" i="1" dirty="0"/>
          </a:p>
          <a:p>
            <a:r>
              <a:rPr lang="fr-FR" sz="1600" dirty="0">
                <a:solidFill>
                  <a:srgbClr val="0070C0"/>
                </a:solidFill>
              </a:rPr>
              <a:t>https://</a:t>
            </a:r>
            <a:r>
              <a:rPr lang="fr-FR" sz="1600" dirty="0" err="1">
                <a:solidFill>
                  <a:srgbClr val="0070C0"/>
                </a:solidFill>
              </a:rPr>
              <a:t>wicri-demo.istex.fr</a:t>
            </a:r>
            <a:r>
              <a:rPr lang="fr-FR" sz="1600" dirty="0">
                <a:solidFill>
                  <a:srgbClr val="0070C0"/>
                </a:solidFill>
              </a:rPr>
              <a:t>/</a:t>
            </a:r>
            <a:r>
              <a:rPr lang="fr-FR" sz="1600" b="1" dirty="0" err="1">
                <a:solidFill>
                  <a:srgbClr val="0070C0"/>
                </a:solidFill>
                <a:latin typeface="Menlo-Bold" panose="020B0609030804020204" pitchFamily="49" charset="0"/>
              </a:rPr>
              <a:t>wicri</a:t>
            </a:r>
            <a:r>
              <a:rPr lang="fr-FR" sz="1600" b="1" dirty="0">
                <a:solidFill>
                  <a:srgbClr val="0070C0"/>
                </a:solidFill>
                <a:latin typeface="Menlo-Bold" panose="020B0609030804020204" pitchFamily="49" charset="0"/>
              </a:rPr>
              <a:t>-chanson-</a:t>
            </a:r>
            <a:r>
              <a:rPr lang="fr-FR" sz="1600" b="1" dirty="0" err="1">
                <a:solidFill>
                  <a:srgbClr val="0070C0"/>
                </a:solidFill>
                <a:latin typeface="Menlo-Bold" panose="020B0609030804020204" pitchFamily="49" charset="0"/>
              </a:rPr>
              <a:t>roland.fr</a:t>
            </a:r>
            <a:r>
              <a:rPr lang="fr-FR" sz="1600" dirty="0">
                <a:solidFill>
                  <a:srgbClr val="0070C0"/>
                </a:solidFill>
              </a:rPr>
              <a:t>/</a:t>
            </a:r>
            <a:r>
              <a:rPr lang="fr-FR" sz="1600" dirty="0" err="1">
                <a:solidFill>
                  <a:srgbClr val="0070C0"/>
                </a:solidFill>
              </a:rPr>
              <a:t>index.php</a:t>
            </a:r>
            <a:r>
              <a:rPr lang="fr-FR" sz="1600" dirty="0">
                <a:solidFill>
                  <a:srgbClr val="0070C0"/>
                </a:solidFill>
              </a:rPr>
              <a:t>/PaulMeyer2021</a:t>
            </a:r>
            <a:r>
              <a:rPr lang="fr-FR" sz="1600" dirty="0"/>
              <a:t>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4CA8A5-46CC-204A-A4D7-B9943CAF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C6DB85-C603-FC42-80CB-08C69FE5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</a:t>
            </a:fld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B504FD4-3087-7A4B-8A68-65657E67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327" y="197736"/>
            <a:ext cx="1075016" cy="81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CC44D5C-3AF9-FB4A-ACFE-0E72B5C79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20" y="5433543"/>
            <a:ext cx="2812915" cy="9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501C590-EC91-4743-80BD-C6E8A4B8F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97" y="250869"/>
            <a:ext cx="4412226" cy="122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A20E56F8-5283-4840-8E2A-2E188DE3035B}"/>
              </a:ext>
            </a:extLst>
          </p:cNvPr>
          <p:cNvSpPr txBox="1">
            <a:spLocks/>
          </p:cNvSpPr>
          <p:nvPr/>
        </p:nvSpPr>
        <p:spPr>
          <a:xfrm>
            <a:off x="723900" y="1576857"/>
            <a:ext cx="10957984" cy="182976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7500"/>
            <a:sp3d prstMaterial="softEdge">
              <a:bevelT w="25400" h="25400"/>
            </a:sp3d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fr-FR" sz="4000" dirty="0">
                <a:effectLst/>
              </a:rPr>
              <a:t>Enjeux de la maîtrise numérique de la connaissance</a:t>
            </a:r>
            <a:r>
              <a:rPr lang="fr-FR" sz="4000" dirty="0"/>
              <a:t>  </a:t>
            </a:r>
            <a:br>
              <a:rPr lang="fr-FR" sz="4000" dirty="0"/>
            </a:br>
            <a:endParaRPr lang="fr-FR" sz="3600" i="1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F049D47E-D796-2145-A9FF-DCB3DD028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55" y="5947357"/>
            <a:ext cx="1865321" cy="65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281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A86E1A0-5A70-CF4A-95C8-E7F9B5B08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73" y="3213100"/>
            <a:ext cx="5543612" cy="2976907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0E74E5C-6AAD-8847-B65B-4F18C764D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1046162"/>
          </a:xfrm>
        </p:spPr>
        <p:txBody>
          <a:bodyPr/>
          <a:lstStyle/>
          <a:p>
            <a:r>
              <a:rPr lang="fr-FR" dirty="0"/>
              <a:t>Dans les années 80, on applique aux documents les mécanismes de structuration des programmes.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985F1C0-4E62-B845-9C5F-7C65B3C3F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document structuré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8B9F0C-EAAE-2A4D-BBC2-4C4712E5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5ADABD-86B2-814D-A05B-75622A39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10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8E8D06-27D7-2443-B03F-9EA28FDBB5CF}"/>
              </a:ext>
            </a:extLst>
          </p:cNvPr>
          <p:cNvSpPr txBox="1"/>
          <p:nvPr/>
        </p:nvSpPr>
        <p:spPr>
          <a:xfrm>
            <a:off x="5099306" y="3915202"/>
            <a:ext cx="6178294" cy="8309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/>
              <a:t>&lt;</a:t>
            </a:r>
            <a:r>
              <a:rPr lang="fr-FR" sz="1600" b="1" dirty="0"/>
              <a:t>h1</a:t>
            </a:r>
            <a:r>
              <a:rPr lang="fr-FR" sz="1600" dirty="0"/>
              <a:t>&gt;Acte II, Scène 2&lt;/</a:t>
            </a:r>
            <a:r>
              <a:rPr lang="fr-FR" sz="1600" b="1" dirty="0"/>
              <a:t>h1</a:t>
            </a:r>
            <a:r>
              <a:rPr lang="fr-FR" sz="1600" dirty="0"/>
              <a:t>&gt; </a:t>
            </a:r>
          </a:p>
          <a:p>
            <a:r>
              <a:rPr lang="fr-FR" sz="1600" dirty="0"/>
              <a:t>&lt;</a:t>
            </a:r>
            <a:r>
              <a:rPr lang="fr-FR" sz="1600" b="1" dirty="0" err="1"/>
              <a:t>br</a:t>
            </a:r>
            <a:r>
              <a:rPr lang="fr-FR" sz="1600" dirty="0"/>
              <a:t>/&gt; &lt;</a:t>
            </a:r>
            <a:r>
              <a:rPr lang="fr-FR" sz="1600" b="1" dirty="0"/>
              <a:t>b</a:t>
            </a:r>
            <a:r>
              <a:rPr lang="fr-FR" sz="1600" dirty="0"/>
              <a:t>&gt;DON RODRIGUE&lt;/</a:t>
            </a:r>
            <a:r>
              <a:rPr lang="fr-FR" sz="1600" b="1" dirty="0"/>
              <a:t>b</a:t>
            </a:r>
            <a:r>
              <a:rPr lang="fr-FR" sz="1600" dirty="0"/>
              <a:t>&gt; À moi Comte, deux mots. </a:t>
            </a:r>
          </a:p>
          <a:p>
            <a:r>
              <a:rPr lang="fr-FR" sz="1600" dirty="0"/>
              <a:t>&lt;</a:t>
            </a:r>
            <a:r>
              <a:rPr lang="fr-FR" sz="1600" b="1" dirty="0" err="1"/>
              <a:t>br</a:t>
            </a:r>
            <a:r>
              <a:rPr lang="fr-FR" sz="1600" dirty="0"/>
              <a:t>/&gt; &lt;</a:t>
            </a:r>
            <a:r>
              <a:rPr lang="fr-FR" sz="1600" b="1" dirty="0"/>
              <a:t>b</a:t>
            </a:r>
            <a:r>
              <a:rPr lang="fr-FR" sz="1600" dirty="0"/>
              <a:t>&gt;LE COMTE&lt;/</a:t>
            </a:r>
            <a:r>
              <a:rPr lang="fr-FR" sz="1600" b="1" dirty="0"/>
              <a:t>b</a:t>
            </a:r>
            <a:r>
              <a:rPr lang="fr-FR" sz="1600" dirty="0"/>
              <a:t>&gt;&amp;</a:t>
            </a:r>
            <a:r>
              <a:rPr lang="fr-FR" sz="1600" b="1" dirty="0" err="1"/>
              <a:t>nbsp</a:t>
            </a:r>
            <a:r>
              <a:rPr lang="fr-FR" sz="1600" b="1" dirty="0"/>
              <a:t>;&amp;</a:t>
            </a:r>
            <a:r>
              <a:rPr lang="fr-FR" sz="1600" b="1" dirty="0" err="1"/>
              <a:t>nbsp</a:t>
            </a:r>
            <a:r>
              <a:rPr lang="fr-FR" sz="1600" b="1" dirty="0"/>
              <a:t>; ... &amp;</a:t>
            </a:r>
            <a:r>
              <a:rPr lang="fr-FR" sz="1600" b="1" dirty="0" err="1"/>
              <a:t>nbsp</a:t>
            </a:r>
            <a:r>
              <a:rPr lang="fr-FR" sz="1600" b="1" dirty="0"/>
              <a:t>; </a:t>
            </a:r>
            <a:r>
              <a:rPr lang="fr-FR" sz="1600" dirty="0"/>
              <a:t>Parle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2905B6-DE11-1348-AFB7-C80D58C13D87}"/>
              </a:ext>
            </a:extLst>
          </p:cNvPr>
          <p:cNvSpPr txBox="1"/>
          <p:nvPr/>
        </p:nvSpPr>
        <p:spPr>
          <a:xfrm>
            <a:off x="6896100" y="2755900"/>
            <a:ext cx="3393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Application au </a:t>
            </a:r>
            <a:r>
              <a:rPr lang="fr-FR" sz="2000" b="1" dirty="0"/>
              <a:t>Web (html)</a:t>
            </a:r>
          </a:p>
        </p:txBody>
      </p:sp>
    </p:spTree>
    <p:extLst>
      <p:ext uri="{BB962C8B-B14F-4D97-AF65-F5344CB8AC3E}">
        <p14:creationId xmlns:p14="http://schemas.microsoft.com/office/powerpoint/2010/main" val="2384280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3BC81E6-BDA4-FE40-ADC0-9B88C1C76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Encoding</a:t>
            </a:r>
            <a:r>
              <a:rPr lang="fr-FR" dirty="0"/>
              <a:t> Initiative (TEI)</a:t>
            </a:r>
            <a:br>
              <a:rPr lang="fr-FR" dirty="0"/>
            </a:br>
            <a:r>
              <a:rPr lang="fr-FR" dirty="0"/>
              <a:t>Corpus pour l’ordinateur, lisible par l’homme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F94FE7-6DD3-574D-A34E-0B80E7E0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3D27C5-EA23-FA46-A8F3-626363B3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1E6006-F19E-DC48-B273-08E8AFE62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33" y="1549400"/>
            <a:ext cx="7370234" cy="34683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EEAC62C-24CB-5B43-BAD5-C5088C45B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867" y="1412876"/>
            <a:ext cx="3674533" cy="197321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E891822-DF14-CA4C-B0CF-2796ECB890E1}"/>
              </a:ext>
            </a:extLst>
          </p:cNvPr>
          <p:cNvSpPr txBox="1"/>
          <p:nvPr/>
        </p:nvSpPr>
        <p:spPr>
          <a:xfrm>
            <a:off x="1015923" y="5149507"/>
            <a:ext cx="10243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Dans une bibliothèque numérique, on peut trouver tous les passages où parle Rodrigue…</a:t>
            </a:r>
          </a:p>
          <a:p>
            <a:endParaRPr lang="fr-FR" dirty="0"/>
          </a:p>
          <a:p>
            <a:r>
              <a:rPr lang="fr-FR" dirty="0"/>
              <a:t>On peut aussi représenter des </a:t>
            </a:r>
            <a:r>
              <a:rPr lang="fr-FR" dirty="0">
                <a:hlinkClick r:id="rId4"/>
              </a:rPr>
              <a:t>signalements bibliographiques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0540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B7D3755-D26F-CF41-BCAA-5EAC35A7A892}"/>
              </a:ext>
            </a:extLst>
          </p:cNvPr>
          <p:cNvSpPr/>
          <p:nvPr/>
        </p:nvSpPr>
        <p:spPr>
          <a:xfrm>
            <a:off x="0" y="5605007"/>
            <a:ext cx="6096000" cy="1272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69AD072-FFA6-4447-BB82-848F75AB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141804"/>
            <a:ext cx="10364451" cy="1596177"/>
          </a:xfrm>
        </p:spPr>
        <p:txBody>
          <a:bodyPr>
            <a:normAutofit/>
          </a:bodyPr>
          <a:lstStyle/>
          <a:p>
            <a:r>
              <a:rPr lang="fr-FR" cap="none" dirty="0"/>
              <a:t>Changements de paradigmes dans les bibliothèques </a:t>
            </a:r>
          </a:p>
        </p:txBody>
      </p:sp>
      <p:pic>
        <p:nvPicPr>
          <p:cNvPr id="3074" name="Picture 2" descr="Celsus Library.jpg">
            <a:extLst>
              <a:ext uri="{FF2B5EF4-FFF2-40B4-BE49-F238E27FC236}">
                <a16:creationId xmlns:a16="http://schemas.microsoft.com/office/drawing/2014/main" id="{C32DDCAC-6C2F-634E-9D77-607F411C6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4" y="1610784"/>
            <a:ext cx="3303752" cy="247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C1E959E-433B-DC4C-95E6-A0A7F61CD8F0}"/>
              </a:ext>
            </a:extLst>
          </p:cNvPr>
          <p:cNvCxnSpPr/>
          <p:nvPr/>
        </p:nvCxnSpPr>
        <p:spPr>
          <a:xfrm>
            <a:off x="286871" y="4253809"/>
            <a:ext cx="1138517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File:Books on a library shelf.jpg">
            <a:extLst>
              <a:ext uri="{FF2B5EF4-FFF2-40B4-BE49-F238E27FC236}">
                <a16:creationId xmlns:a16="http://schemas.microsoft.com/office/drawing/2014/main" id="{7FBB1C72-E6EC-8F4D-ADC9-5860645A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89" y="1679835"/>
            <a:ext cx="3132667" cy="233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14952AC-29C6-564F-8BF9-926B14CA2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964" y="5227261"/>
            <a:ext cx="2595797" cy="1347186"/>
          </a:xfrm>
          <a:prstGeom prst="rect">
            <a:avLst/>
          </a:prstGeom>
        </p:spPr>
      </p:pic>
      <p:pic>
        <p:nvPicPr>
          <p:cNvPr id="3078" name="Picture 6" descr="https://upload.wikimedia.org/wikipedia/commons/thumb/5/55/Bibliotheque_Sainte-Barbe_2010-06-16_n15.jpg/320px-Bibliotheque_Sainte-Barbe_2010-06-16_n15.jpg">
            <a:extLst>
              <a:ext uri="{FF2B5EF4-FFF2-40B4-BE49-F238E27FC236}">
                <a16:creationId xmlns:a16="http://schemas.microsoft.com/office/drawing/2014/main" id="{96AD9141-2AE3-9848-ACBE-DB75380E2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948" y="1658213"/>
            <a:ext cx="3461265" cy="230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127C805-7C5A-6446-8087-00DDD7F0E1B4}"/>
              </a:ext>
            </a:extLst>
          </p:cNvPr>
          <p:cNvSpPr txBox="1"/>
          <p:nvPr/>
        </p:nvSpPr>
        <p:spPr>
          <a:xfrm>
            <a:off x="193459" y="4417094"/>
            <a:ext cx="349030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Une bibliothèque =&gt; Une URL vers des hypertextes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EFC6532-9903-9449-A353-B547CA56F14C}"/>
              </a:ext>
            </a:extLst>
          </p:cNvPr>
          <p:cNvSpPr txBox="1"/>
          <p:nvPr/>
        </p:nvSpPr>
        <p:spPr>
          <a:xfrm>
            <a:off x="4705504" y="4457222"/>
            <a:ext cx="355172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Un wiki = une encyclopédie</a:t>
            </a:r>
          </a:p>
          <a:p>
            <a:r>
              <a:rPr lang="fr-FR" sz="1600" dirty="0"/>
              <a:t>Ou un wiki = une bibliothèque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EA7D1DE-C125-434F-A8E6-8E1971BE9516}"/>
              </a:ext>
            </a:extLst>
          </p:cNvPr>
          <p:cNvSpPr txBox="1"/>
          <p:nvPr/>
        </p:nvSpPr>
        <p:spPr>
          <a:xfrm>
            <a:off x="8520327" y="4462834"/>
            <a:ext cx="347242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600" dirty="0" err="1"/>
              <a:t>Wicri</a:t>
            </a:r>
            <a:r>
              <a:rPr lang="fr-FR" sz="1600" dirty="0"/>
              <a:t> = des encyclopédies </a:t>
            </a:r>
          </a:p>
          <a:p>
            <a:r>
              <a:rPr lang="fr-FR" sz="1600" dirty="0"/>
              <a:t>         + des bibliothèques</a:t>
            </a:r>
          </a:p>
          <a:p>
            <a:r>
              <a:rPr lang="fr-FR" sz="1600" dirty="0"/>
              <a:t>Avec des documents hypertextes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18EA83-9912-6844-BD0A-892521A9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7CD3CA2-991A-9A46-A3D8-2848DD8F7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12</a:t>
            </a:fld>
            <a:endParaRPr lang="fr-F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FFF0284-9F49-9646-91C8-BA5B0934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117" y="5092454"/>
            <a:ext cx="1265828" cy="126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ccueil principal - ChoralWiki">
            <a:extLst>
              <a:ext uri="{FF2B5EF4-FFF2-40B4-BE49-F238E27FC236}">
                <a16:creationId xmlns:a16="http://schemas.microsoft.com/office/drawing/2014/main" id="{E30D3511-019C-2849-9B74-D51BD70B2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23" y="5088335"/>
            <a:ext cx="1331042" cy="133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allica logo">
            <a:extLst>
              <a:ext uri="{FF2B5EF4-FFF2-40B4-BE49-F238E27FC236}">
                <a16:creationId xmlns:a16="http://schemas.microsoft.com/office/drawing/2014/main" id="{4551430A-EE21-224D-849D-7B0F80DA5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2" y="5145435"/>
            <a:ext cx="2270139" cy="46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9A24142-2FBA-FE42-9C7D-8870C4D62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55" y="5947357"/>
            <a:ext cx="1865321" cy="65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472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309ECB2-5433-E24D-89D5-C8F049741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05201"/>
            <a:ext cx="10972800" cy="4525962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1970 : Progiciels spécialisés sur les métadonnées</a:t>
            </a:r>
          </a:p>
          <a:p>
            <a:pPr lvl="1"/>
            <a:r>
              <a:rPr lang="fr-FR" dirty="0"/>
              <a:t>Exemple : système de gestion de bibliothèques, moteur Mistral sur IRIS 80</a:t>
            </a:r>
          </a:p>
          <a:p>
            <a:r>
              <a:rPr lang="fr-FR" dirty="0"/>
              <a:t>1980 : SGBD relationnels</a:t>
            </a:r>
          </a:p>
          <a:p>
            <a:pPr lvl="1"/>
            <a:r>
              <a:rPr lang="fr-FR" dirty="0"/>
              <a:t>Très bien adapté aux applications transactionnelles fermées</a:t>
            </a:r>
          </a:p>
          <a:p>
            <a:pPr lvl="1"/>
            <a:r>
              <a:rPr lang="fr-FR" dirty="0"/>
              <a:t>Mais pas forcément aux connaissance potentiellement infinies </a:t>
            </a:r>
          </a:p>
          <a:p>
            <a:r>
              <a:rPr lang="fr-FR" dirty="0"/>
              <a:t>1990 : Entrepôt et archives ouvertes</a:t>
            </a:r>
          </a:p>
          <a:p>
            <a:pPr lvl="1"/>
            <a:r>
              <a:rPr lang="fr-FR" dirty="0"/>
              <a:t>1989 : Web 1.0, </a:t>
            </a:r>
          </a:p>
          <a:p>
            <a:pPr lvl="1"/>
            <a:r>
              <a:rPr lang="fr-FR" dirty="0"/>
              <a:t>1991 : Los </a:t>
            </a:r>
            <a:r>
              <a:rPr lang="fr-FR" dirty="0" err="1"/>
              <a:t>Alamos</a:t>
            </a:r>
            <a:r>
              <a:rPr lang="fr-FR" dirty="0"/>
              <a:t> National </a:t>
            </a:r>
            <a:r>
              <a:rPr lang="fr-FR" dirty="0" err="1"/>
              <a:t>Laboratory</a:t>
            </a:r>
            <a:r>
              <a:rPr lang="fr-FR" dirty="0"/>
              <a:t> -&gt; </a:t>
            </a:r>
            <a:r>
              <a:rPr lang="fr-FR" dirty="0" err="1"/>
              <a:t>ArXiV</a:t>
            </a:r>
            <a:r>
              <a:rPr lang="fr-FR" dirty="0"/>
              <a:t>  </a:t>
            </a:r>
          </a:p>
          <a:p>
            <a:pPr lvl="1"/>
            <a:r>
              <a:rPr lang="fr-FR" dirty="0"/>
              <a:t>2000 : Hal…</a:t>
            </a:r>
          </a:p>
          <a:p>
            <a:r>
              <a:rPr lang="fr-FR" dirty="0"/>
              <a:t>1995 : Bibliothèques (entrepôt) en </a:t>
            </a:r>
            <a:r>
              <a:rPr lang="fr-FR" dirty="0" err="1"/>
              <a:t>Xml</a:t>
            </a:r>
            <a:r>
              <a:rPr lang="fr-FR" dirty="0"/>
              <a:t> : </a:t>
            </a:r>
          </a:p>
          <a:p>
            <a:pPr lvl="1"/>
            <a:r>
              <a:rPr lang="fr-FR" dirty="0"/>
              <a:t>Erudit, </a:t>
            </a:r>
            <a:r>
              <a:rPr lang="fr-FR" dirty="0" err="1"/>
              <a:t>PubMed</a:t>
            </a:r>
            <a:r>
              <a:rPr lang="fr-FR" dirty="0"/>
              <a:t> Central, </a:t>
            </a:r>
          </a:p>
          <a:p>
            <a:pPr lvl="1"/>
            <a:r>
              <a:rPr lang="fr-FR" dirty="0"/>
              <a:t>Content Management </a:t>
            </a:r>
            <a:r>
              <a:rPr lang="fr-FR" dirty="0" err="1"/>
              <a:t>Systems</a:t>
            </a:r>
            <a:r>
              <a:rPr lang="fr-FR" dirty="0"/>
              <a:t> (CMS) Open Edition..</a:t>
            </a:r>
          </a:p>
          <a:p>
            <a:r>
              <a:rPr lang="fr-FR" dirty="0"/>
              <a:t>2000 : Web 2.0, Rédaction et </a:t>
            </a:r>
            <a:r>
              <a:rPr lang="fr-FR" dirty="0">
                <a:highlight>
                  <a:srgbClr val="FFFF00"/>
                </a:highlight>
              </a:rPr>
              <a:t>conception collective </a:t>
            </a:r>
            <a:r>
              <a:rPr lang="fr-FR" dirty="0"/>
              <a:t>(wikis)</a:t>
            </a:r>
          </a:p>
          <a:p>
            <a:pPr lvl="1"/>
            <a:r>
              <a:rPr lang="fr-FR" dirty="0"/>
              <a:t>Changement de paradigme bibliothéconomique, éditorial, rédactionnel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EF94695-2564-124C-809D-5B558FE4F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Bibliothèques numériques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739081-1374-5541-BA4B-988171C48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76611C-7A67-9741-AA28-1446323F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298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9638571-B0EE-8E40-8C48-FFA9423F7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8365067" cy="452596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Logiciel facile à utiliser par des amateurs</a:t>
            </a:r>
          </a:p>
          <a:p>
            <a:pPr lvl="1"/>
            <a:r>
              <a:rPr lang="fr-FR" dirty="0"/>
              <a:t>Ou complexe : des millions de pages </a:t>
            </a:r>
          </a:p>
          <a:p>
            <a:pPr lvl="2"/>
            <a:r>
              <a:rPr lang="fr-FR" dirty="0"/>
              <a:t>par des centaines de milliers d’amateurs</a:t>
            </a:r>
          </a:p>
          <a:p>
            <a:r>
              <a:rPr lang="fr-FR" dirty="0"/>
              <a:t>Un wiki = un ensemble de pages</a:t>
            </a:r>
          </a:p>
          <a:p>
            <a:pPr lvl="1"/>
            <a:r>
              <a:rPr lang="fr-FR" dirty="0">
                <a:highlight>
                  <a:srgbClr val="FFFF00"/>
                </a:highlight>
              </a:rPr>
              <a:t>Chaque page a un nom unique géré par le contributeur </a:t>
            </a:r>
          </a:p>
          <a:p>
            <a:pPr lvl="1"/>
            <a:r>
              <a:rPr lang="fr-FR" dirty="0"/>
              <a:t>Une page contient du texte et des liens</a:t>
            </a:r>
          </a:p>
          <a:p>
            <a:pPr lvl="1"/>
            <a:r>
              <a:rPr lang="fr-FR" dirty="0"/>
              <a:t>Une page peut contenir une définition,</a:t>
            </a:r>
          </a:p>
          <a:p>
            <a:pPr lvl="2"/>
            <a:r>
              <a:rPr lang="fr-FR" dirty="0"/>
              <a:t> ou un livre…</a:t>
            </a:r>
          </a:p>
          <a:p>
            <a:pPr lvl="1"/>
            <a:r>
              <a:rPr lang="fr-FR" dirty="0"/>
              <a:t>Espaces de nommages</a:t>
            </a:r>
          </a:p>
          <a:p>
            <a:pPr lvl="2"/>
            <a:r>
              <a:rPr lang="fr-FR" dirty="0"/>
              <a:t>Catégories, modèles…</a:t>
            </a:r>
          </a:p>
          <a:p>
            <a:pPr lvl="1"/>
            <a:r>
              <a:rPr lang="fr-FR" dirty="0"/>
              <a:t>Sous-pages</a:t>
            </a:r>
          </a:p>
          <a:p>
            <a:pPr lvl="1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518490A-AC5F-3D41-B591-11592F5CD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Wiki, modèle informatique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333AE6C-5663-F344-BE48-6E2AD529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B2747C-9BF4-AE46-BD05-765E76D13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14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0BF755-7EF2-C74A-AC88-B13DAF81DA12}"/>
              </a:ext>
            </a:extLst>
          </p:cNvPr>
          <p:cNvSpPr txBox="1"/>
          <p:nvPr/>
        </p:nvSpPr>
        <p:spPr>
          <a:xfrm>
            <a:off x="8687729" y="1467272"/>
            <a:ext cx="2880917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Paul Meyer (philologue)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AC1AD7-80C3-6142-B85C-4CE6FC2B02F4}"/>
              </a:ext>
            </a:extLst>
          </p:cNvPr>
          <p:cNvSpPr txBox="1"/>
          <p:nvPr/>
        </p:nvSpPr>
        <p:spPr>
          <a:xfrm>
            <a:off x="8687729" y="2220101"/>
            <a:ext cx="3167855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/>
              <a:t>Utilisateur:Jacques</a:t>
            </a:r>
            <a:r>
              <a:rPr lang="fr-FR" dirty="0"/>
              <a:t> </a:t>
            </a:r>
            <a:r>
              <a:rPr lang="fr-FR" dirty="0" err="1"/>
              <a:t>Ducloy</a:t>
            </a:r>
            <a:r>
              <a:rPr lang="fr-FR" dirty="0"/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BA9BAC-CAE9-364F-A6D1-DB9BEEAC8389}"/>
              </a:ext>
            </a:extLst>
          </p:cNvPr>
          <p:cNvSpPr txBox="1"/>
          <p:nvPr/>
        </p:nvSpPr>
        <p:spPr>
          <a:xfrm>
            <a:off x="8725829" y="2871346"/>
            <a:ext cx="2064989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hlinkClick r:id="rId2"/>
              </a:rPr>
              <a:t>Romania (revue) 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6248F7-0615-AD40-818E-0F1B91CC6090}"/>
              </a:ext>
            </a:extLst>
          </p:cNvPr>
          <p:cNvSpPr txBox="1"/>
          <p:nvPr/>
        </p:nvSpPr>
        <p:spPr>
          <a:xfrm>
            <a:off x="8725829" y="3578476"/>
            <a:ext cx="2720617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hlinkClick r:id="rId3"/>
              </a:rPr>
              <a:t>Romania (1933) </a:t>
            </a:r>
            <a:r>
              <a:rPr lang="fr-FR" dirty="0" err="1">
                <a:hlinkClick r:id="rId3"/>
              </a:rPr>
              <a:t>Ewert</a:t>
            </a:r>
            <a:r>
              <a:rPr lang="fr-FR" dirty="0">
                <a:hlinkClick r:id="rId3"/>
              </a:rPr>
              <a:t> 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E498F4-FF4E-E340-BEFF-E68166BB41AC}"/>
              </a:ext>
            </a:extLst>
          </p:cNvPr>
          <p:cNvSpPr txBox="1"/>
          <p:nvPr/>
        </p:nvSpPr>
        <p:spPr>
          <a:xfrm>
            <a:off x="7168724" y="4882127"/>
            <a:ext cx="3685624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hlinkClick r:id="rId4"/>
              </a:rPr>
              <a:t>Catégorie: Philologue français</a:t>
            </a:r>
            <a:r>
              <a:rPr lang="fr-FR" dirty="0"/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BB8CD38-51DF-E14C-8A1C-302A9BAC63FD}"/>
              </a:ext>
            </a:extLst>
          </p:cNvPr>
          <p:cNvSpPr txBox="1"/>
          <p:nvPr/>
        </p:nvSpPr>
        <p:spPr>
          <a:xfrm>
            <a:off x="4792133" y="5594170"/>
            <a:ext cx="6380033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hlinkClick r:id="rId5"/>
              </a:rPr>
              <a:t>Chanson de Roland/Manuscrit d’Oxford/Feuillet 20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3505222-C4EB-3A4C-8025-27173A261764}"/>
              </a:ext>
            </a:extLst>
          </p:cNvPr>
          <p:cNvSpPr txBox="1"/>
          <p:nvPr/>
        </p:nvSpPr>
        <p:spPr>
          <a:xfrm>
            <a:off x="8715434" y="719124"/>
            <a:ext cx="1737976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Charlemagne </a:t>
            </a:r>
          </a:p>
        </p:txBody>
      </p:sp>
    </p:spTree>
    <p:extLst>
      <p:ext uri="{BB962C8B-B14F-4D97-AF65-F5344CB8AC3E}">
        <p14:creationId xmlns:p14="http://schemas.microsoft.com/office/powerpoint/2010/main" val="157477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00CCDF6-1621-8547-A97A-8ED6D78AF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Chaque wiki définit ses propres règles</a:t>
            </a:r>
          </a:p>
          <a:p>
            <a:pPr lvl="1"/>
            <a:r>
              <a:rPr lang="fr-FR" dirty="0"/>
              <a:t>Wikipédia : tout le monde peut contribuer (anonymat)</a:t>
            </a:r>
          </a:p>
          <a:p>
            <a:pPr lvl="1"/>
            <a:r>
              <a:rPr lang="fr-FR" dirty="0" err="1"/>
              <a:t>Wicri</a:t>
            </a:r>
            <a:r>
              <a:rPr lang="fr-FR" dirty="0"/>
              <a:t> (public) : Tout contributeur est inscrit et visible</a:t>
            </a:r>
          </a:p>
          <a:p>
            <a:pPr lvl="1"/>
            <a:r>
              <a:rPr lang="fr-FR" dirty="0" err="1"/>
              <a:t>Vioramil</a:t>
            </a:r>
            <a:r>
              <a:rPr lang="fr-FR" dirty="0"/>
              <a:t>, Préfet : accès limité aux inscrits</a:t>
            </a:r>
          </a:p>
          <a:p>
            <a:r>
              <a:rPr lang="fr-FR" dirty="0"/>
              <a:t>Outils de suivi</a:t>
            </a:r>
          </a:p>
          <a:p>
            <a:pPr lvl="1"/>
            <a:r>
              <a:rPr lang="fr-FR" dirty="0">
                <a:hlinkClick r:id="rId2"/>
              </a:rPr>
              <a:t>Trace des contributions </a:t>
            </a:r>
            <a:r>
              <a:rPr lang="fr-FR" dirty="0"/>
              <a:t>/ liste de suivi</a:t>
            </a:r>
          </a:p>
          <a:p>
            <a:r>
              <a:rPr lang="fr-FR" dirty="0"/>
              <a:t>Espaces de nommage spécialisés</a:t>
            </a:r>
          </a:p>
          <a:p>
            <a:pPr lvl="1"/>
            <a:r>
              <a:rPr lang="fr-FR" dirty="0"/>
              <a:t>Pages utilisateur</a:t>
            </a:r>
          </a:p>
          <a:p>
            <a:pPr lvl="1"/>
            <a:r>
              <a:rPr lang="fr-FR" dirty="0"/>
              <a:t>Pages de discussion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CD4DC4A-9ED2-2248-9930-56F45323B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Wiki, gestion des contributions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3B417B-FC83-234E-B017-28730C63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4878E5-A5D6-064E-B6BB-816F6B50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537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454D38F-7F5F-7444-A478-E7912984E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481138"/>
            <a:ext cx="6884504" cy="4525962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Géré par la </a:t>
            </a:r>
            <a:r>
              <a:rPr lang="fr-FR" dirty="0" err="1"/>
              <a:t>Wikimedia</a:t>
            </a:r>
            <a:r>
              <a:rPr lang="fr-FR" dirty="0"/>
              <a:t> </a:t>
            </a:r>
            <a:r>
              <a:rPr lang="fr-FR" dirty="0" err="1"/>
              <a:t>Foundation</a:t>
            </a:r>
            <a:endParaRPr lang="fr-FR" dirty="0"/>
          </a:p>
          <a:p>
            <a:pPr lvl="1"/>
            <a:r>
              <a:rPr lang="fr-FR" dirty="0"/>
              <a:t>Siège : San Francisco, </a:t>
            </a:r>
          </a:p>
          <a:p>
            <a:pPr lvl="1"/>
            <a:r>
              <a:rPr lang="fr-FR" dirty="0"/>
              <a:t>effectif 409 : personnes</a:t>
            </a:r>
          </a:p>
          <a:p>
            <a:pPr lvl="1"/>
            <a:r>
              <a:rPr lang="fr-FR" i="1" dirty="0"/>
              <a:t>Non profit </a:t>
            </a:r>
            <a:r>
              <a:rPr lang="fr-FR" i="1" dirty="0" err="1"/>
              <a:t>organization</a:t>
            </a:r>
            <a:r>
              <a:rPr lang="fr-FR" i="1" dirty="0"/>
              <a:t> </a:t>
            </a:r>
          </a:p>
          <a:p>
            <a:pPr lvl="1"/>
            <a:r>
              <a:rPr lang="fr-FR" dirty="0"/>
              <a:t>C. A. 2020 : 124.468.145 $</a:t>
            </a:r>
          </a:p>
          <a:p>
            <a:r>
              <a:rPr lang="fr-FR" dirty="0"/>
              <a:t>Contributions libres </a:t>
            </a:r>
          </a:p>
          <a:p>
            <a:pPr lvl="1"/>
            <a:r>
              <a:rPr lang="fr-FR" dirty="0"/>
              <a:t>Inscriptions recommandées</a:t>
            </a:r>
          </a:p>
          <a:p>
            <a:pPr lvl="1"/>
            <a:r>
              <a:rPr lang="fr-FR" dirty="0"/>
              <a:t>Généralement amateurs motivés </a:t>
            </a:r>
          </a:p>
          <a:p>
            <a:pPr lvl="2"/>
            <a:r>
              <a:rPr lang="fr-FR" dirty="0"/>
              <a:t>avec pseudonymes</a:t>
            </a:r>
          </a:p>
          <a:p>
            <a:pPr lvl="1"/>
            <a:r>
              <a:rPr lang="fr-FR" dirty="0"/>
              <a:t>Outils efficaces pour </a:t>
            </a:r>
          </a:p>
          <a:p>
            <a:pPr lvl="2"/>
            <a:r>
              <a:rPr lang="fr-FR" dirty="0"/>
              <a:t>les vandalismes de base</a:t>
            </a:r>
          </a:p>
          <a:p>
            <a:pPr lvl="1"/>
            <a:r>
              <a:rPr lang="fr-FR" dirty="0"/>
              <a:t>Mais stratégies possibles </a:t>
            </a:r>
          </a:p>
          <a:p>
            <a:pPr lvl="2"/>
            <a:r>
              <a:rPr lang="fr-FR" dirty="0"/>
              <a:t>pour groupes de pression</a:t>
            </a:r>
          </a:p>
          <a:p>
            <a:pPr marL="392113" lvl="1" indent="0">
              <a:buNone/>
            </a:pPr>
            <a:endParaRPr lang="fr-FR" dirty="0"/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84D35A4-0D07-5344-B931-520C27C8E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Wikipédia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3AA7A0-01B0-FD42-BF3C-9573D0A5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4C1FB0-1DB3-AE46-A308-B6C64F47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16</a:t>
            </a:fld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86CB332-43E4-9A44-95ED-B455AB46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08" y="1387821"/>
            <a:ext cx="5080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387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27E0EE1-3FEC-8C4D-B0E4-1F90F5BCF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9537700" cy="452596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Logiciel libre (PHP/MySQL)</a:t>
            </a:r>
          </a:p>
          <a:p>
            <a:pPr lvl="1"/>
            <a:r>
              <a:rPr lang="fr-FR" dirty="0"/>
              <a:t>Assez simple à installer pour faire un essai,</a:t>
            </a:r>
          </a:p>
          <a:p>
            <a:pPr lvl="1"/>
            <a:r>
              <a:rPr lang="fr-FR" dirty="0"/>
              <a:t>En réalité : </a:t>
            </a:r>
          </a:p>
          <a:p>
            <a:pPr lvl="2"/>
            <a:r>
              <a:rPr lang="fr-FR" dirty="0"/>
              <a:t>support et assistance professionnelle,  (exemple INIST / UL)</a:t>
            </a:r>
          </a:p>
          <a:p>
            <a:pPr lvl="2"/>
            <a:r>
              <a:rPr lang="fr-FR" dirty="0"/>
              <a:t>léger mais de haut niveau</a:t>
            </a:r>
          </a:p>
          <a:p>
            <a:r>
              <a:rPr lang="fr-FR" dirty="0"/>
              <a:t>Point fort, programmation par contributions </a:t>
            </a:r>
          </a:p>
          <a:p>
            <a:pPr lvl="1"/>
            <a:r>
              <a:rPr lang="fr-FR" dirty="0"/>
              <a:t>Une page peut contenir le code d’un modèle (ex. </a:t>
            </a:r>
            <a:r>
              <a:rPr lang="fr-FR" dirty="0" err="1"/>
              <a:t>infobox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Un amateur initié </a:t>
            </a:r>
            <a:r>
              <a:rPr lang="fr-FR" dirty="0">
                <a:hlinkClick r:id="rId2"/>
              </a:rPr>
              <a:t>peut appeler un modèle </a:t>
            </a:r>
            <a:endParaRPr lang="fr-FR" dirty="0"/>
          </a:p>
          <a:p>
            <a:pPr lvl="1"/>
            <a:r>
              <a:rPr lang="fr-FR" dirty="0"/>
              <a:t>Un amateur bien formé </a:t>
            </a:r>
            <a:r>
              <a:rPr lang="fr-FR" dirty="0">
                <a:hlinkClick r:id="rId3"/>
              </a:rPr>
              <a:t>peut développer un modèle</a:t>
            </a:r>
            <a:endParaRPr lang="fr-FR" dirty="0"/>
          </a:p>
          <a:p>
            <a:pPr lvl="1"/>
            <a:r>
              <a:rPr lang="fr-FR" dirty="0"/>
              <a:t>Un groupe amateur avec un expert est totalement autonome</a:t>
            </a:r>
          </a:p>
          <a:p>
            <a:r>
              <a:rPr lang="fr-FR" dirty="0"/>
              <a:t>Extensions multiples </a:t>
            </a:r>
          </a:p>
          <a:p>
            <a:pPr lvl="1"/>
            <a:r>
              <a:rPr lang="fr-FR" dirty="0"/>
              <a:t>Musique, Sémantique, mathématiques…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448C5A-26B3-DD40-BCA8-9BE4C0692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MediaWiki</a:t>
            </a:r>
            <a:r>
              <a:rPr lang="fr-FR" dirty="0"/>
              <a:t>, le moteur de Wikipédia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67CA56B-A4F7-5B44-AA83-74086948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91EC57-AEF8-044B-93CC-5F28A71D5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17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B851E46-5051-5449-B39F-DCE6C49B5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073" y="531020"/>
            <a:ext cx="204436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36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59E02F1-ED19-9049-9D69-6D9FD318B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5420"/>
            <a:ext cx="10972800" cy="1143000"/>
          </a:xfrm>
        </p:spPr>
        <p:txBody>
          <a:bodyPr>
            <a:normAutofit/>
          </a:bodyPr>
          <a:lstStyle/>
          <a:p>
            <a:r>
              <a:rPr lang="fr-FR" dirty="0"/>
              <a:t>Galaxie </a:t>
            </a:r>
            <a:r>
              <a:rPr lang="fr-FR" dirty="0" err="1"/>
              <a:t>WikiMedia</a:t>
            </a:r>
            <a:r>
              <a:rPr lang="fr-FR" dirty="0"/>
              <a:t> </a:t>
            </a:r>
            <a:r>
              <a:rPr lang="fr-FR" dirty="0" err="1"/>
              <a:t>Foundation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B33251-3EAB-6144-AFA4-03A97BDAA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CDE8C7-B63A-2B4A-9F5D-1FD1F8293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18</a:t>
            </a:fld>
            <a:endParaRPr lang="fr-FR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2147D1A9-335D-5842-B45D-D89F650F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854" y="50613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A7F1D5E5-6AAF-AC43-85A7-0A1332662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18" y="2486576"/>
            <a:ext cx="942424" cy="94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3BB74B1-EB5D-DA4E-93E8-04314D5E7AE8}"/>
              </a:ext>
            </a:extLst>
          </p:cNvPr>
          <p:cNvSpPr txBox="1"/>
          <p:nvPr/>
        </p:nvSpPr>
        <p:spPr>
          <a:xfrm>
            <a:off x="1394369" y="1880626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Ouvrages</a:t>
            </a:r>
          </a:p>
        </p:txBody>
      </p:sp>
      <p:pic>
        <p:nvPicPr>
          <p:cNvPr id="24" name="Picture 4" descr="Logo de Wiktionnaire">
            <a:extLst>
              <a:ext uri="{FF2B5EF4-FFF2-40B4-BE49-F238E27FC236}">
                <a16:creationId xmlns:a16="http://schemas.microsoft.com/office/drawing/2014/main" id="{32D76766-DC8D-2247-88B3-C376249D7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0" y="3938073"/>
            <a:ext cx="778403" cy="94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041B184-D822-5849-899E-F82A67EF74FE}"/>
              </a:ext>
            </a:extLst>
          </p:cNvPr>
          <p:cNvSpPr txBox="1"/>
          <p:nvPr/>
        </p:nvSpPr>
        <p:spPr>
          <a:xfrm>
            <a:off x="3825844" y="189332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Entrepôts</a:t>
            </a:r>
          </a:p>
        </p:txBody>
      </p:sp>
      <p:pic>
        <p:nvPicPr>
          <p:cNvPr id="26" name="Picture 6" descr="Logo de Wikimedia Commons">
            <a:extLst>
              <a:ext uri="{FF2B5EF4-FFF2-40B4-BE49-F238E27FC236}">
                <a16:creationId xmlns:a16="http://schemas.microsoft.com/office/drawing/2014/main" id="{E3CBC2B3-2265-6746-8556-9BEDF5F36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14" y="2260600"/>
            <a:ext cx="942414" cy="12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23495F3-8FF2-A441-AC51-191DC4CC837A}"/>
              </a:ext>
            </a:extLst>
          </p:cNvPr>
          <p:cNvSpPr txBox="1"/>
          <p:nvPr/>
        </p:nvSpPr>
        <p:spPr>
          <a:xfrm>
            <a:off x="3694960" y="3950518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Bibliothèques</a:t>
            </a:r>
          </a:p>
        </p:txBody>
      </p:sp>
      <p:pic>
        <p:nvPicPr>
          <p:cNvPr id="28" name="Picture 2" descr="Logo de Wikisource">
            <a:extLst>
              <a:ext uri="{FF2B5EF4-FFF2-40B4-BE49-F238E27FC236}">
                <a16:creationId xmlns:a16="http://schemas.microsoft.com/office/drawing/2014/main" id="{18CBEC33-0373-2542-8380-28B4CB6A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07" y="4344050"/>
            <a:ext cx="893332" cy="93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103BDEBC-FFAC-3644-ADB6-2FD198A4D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42" y="1886587"/>
            <a:ext cx="4318266" cy="372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C0B3B45-5868-F143-BCC0-313ED8C081F7}"/>
              </a:ext>
            </a:extLst>
          </p:cNvPr>
          <p:cNvSpPr txBox="1"/>
          <p:nvPr/>
        </p:nvSpPr>
        <p:spPr>
          <a:xfrm>
            <a:off x="1787236" y="2486576"/>
            <a:ext cx="16850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FR: 2.388.429</a:t>
            </a:r>
          </a:p>
          <a:p>
            <a:r>
              <a:rPr lang="fr-FR" sz="1600" dirty="0"/>
              <a:t>    11.728.290</a:t>
            </a:r>
          </a:p>
          <a:p>
            <a:r>
              <a:rPr lang="fr-FR" sz="1600" dirty="0"/>
              <a:t>EN : 6.436.960</a:t>
            </a:r>
          </a:p>
          <a:p>
            <a:r>
              <a:rPr lang="fr-FR" sz="1600" dirty="0"/>
              <a:t>    54.946.563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8C9A1F1-0696-1D4A-A270-2BB8A7D5EDA0}"/>
              </a:ext>
            </a:extLst>
          </p:cNvPr>
          <p:cNvSpPr txBox="1"/>
          <p:nvPr/>
        </p:nvSpPr>
        <p:spPr>
          <a:xfrm>
            <a:off x="1787236" y="3956560"/>
            <a:ext cx="1685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FR : 4 298 952</a:t>
            </a:r>
          </a:p>
          <a:p>
            <a:endParaRPr lang="fr-FR" sz="1600" dirty="0"/>
          </a:p>
          <a:p>
            <a:r>
              <a:rPr lang="fr-FR" sz="1600" dirty="0"/>
              <a:t>EN : 6,912,797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FC27AD-8BBB-354D-8557-269FA46D92B3}"/>
              </a:ext>
            </a:extLst>
          </p:cNvPr>
          <p:cNvSpPr txBox="1"/>
          <p:nvPr/>
        </p:nvSpPr>
        <p:spPr>
          <a:xfrm>
            <a:off x="5224546" y="2486576"/>
            <a:ext cx="1595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80.001.464</a:t>
            </a:r>
          </a:p>
          <a:p>
            <a:r>
              <a:rPr lang="fr-FR" dirty="0"/>
              <a:t>  images</a:t>
            </a:r>
          </a:p>
          <a:p>
            <a:r>
              <a:rPr lang="fr-FR" dirty="0"/>
              <a:t>  multimédia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BD7A7C1-75F0-C84E-BC16-6BB183280211}"/>
              </a:ext>
            </a:extLst>
          </p:cNvPr>
          <p:cNvSpPr txBox="1"/>
          <p:nvPr/>
        </p:nvSpPr>
        <p:spPr>
          <a:xfrm>
            <a:off x="5527964" y="4344050"/>
            <a:ext cx="213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333.000</a:t>
            </a:r>
          </a:p>
          <a:p>
            <a:r>
              <a:rPr lang="fr-FR" dirty="0"/>
              <a:t>Livres en français</a:t>
            </a:r>
          </a:p>
        </p:txBody>
      </p:sp>
    </p:spTree>
    <p:extLst>
      <p:ext uri="{BB962C8B-B14F-4D97-AF65-F5344CB8AC3E}">
        <p14:creationId xmlns:p14="http://schemas.microsoft.com/office/powerpoint/2010/main" val="1075631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59E02F1-ED19-9049-9D69-6D9FD318B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Sites </a:t>
            </a:r>
            <a:r>
              <a:rPr lang="fr-FR" dirty="0" err="1"/>
              <a:t>MediaWiki</a:t>
            </a:r>
            <a:r>
              <a:rPr lang="fr-FR" dirty="0"/>
              <a:t> -&gt; réseau </a:t>
            </a:r>
            <a:r>
              <a:rPr lang="fr-FR" dirty="0" err="1"/>
              <a:t>Wicri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B33251-3EAB-6144-AFA4-03A97BDAA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CDE8C7-B63A-2B4A-9F5D-1FD1F8293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6032" y="6360613"/>
            <a:ext cx="488949" cy="365125"/>
          </a:xfrm>
        </p:spPr>
        <p:txBody>
          <a:bodyPr/>
          <a:lstStyle/>
          <a:p>
            <a:fld id="{ED1C75FB-B7E9-4E40-8F09-EE1090C847DD}" type="slidenum">
              <a:rPr lang="fr-FR" smtClean="0"/>
              <a:t>19</a:t>
            </a:fld>
            <a:endParaRPr lang="fr-F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674956A-F128-4947-B615-62BCE1FD0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697" y="4468799"/>
            <a:ext cx="3242171" cy="16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FDA3562-A95E-8D43-AE0B-2AD1DA225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048" y="4180974"/>
            <a:ext cx="1295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F8DCC63-F28F-0343-9BB5-1426EB79F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113" y="1034663"/>
            <a:ext cx="13081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193A34DE-07C3-794B-97F0-C1B63077A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68" y="1592548"/>
            <a:ext cx="1295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hlinkClick r:id="rId6"/>
            <a:extLst>
              <a:ext uri="{FF2B5EF4-FFF2-40B4-BE49-F238E27FC236}">
                <a16:creationId xmlns:a16="http://schemas.microsoft.com/office/drawing/2014/main" id="{66ABE610-B747-CE45-8F8B-973E90241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68" y="4310064"/>
            <a:ext cx="13081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A48184F-312B-0641-AF12-DAA326FB210A}"/>
              </a:ext>
            </a:extLst>
          </p:cNvPr>
          <p:cNvSpPr txBox="1"/>
          <p:nvPr/>
        </p:nvSpPr>
        <p:spPr>
          <a:xfrm>
            <a:off x="4622909" y="3291458"/>
            <a:ext cx="2263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Observatoire</a:t>
            </a:r>
          </a:p>
          <a:p>
            <a:r>
              <a:rPr lang="fr-FR" dirty="0"/>
              <a:t>Encyclopédique</a:t>
            </a:r>
          </a:p>
          <a:p>
            <a:r>
              <a:rPr lang="fr-FR" dirty="0"/>
              <a:t>Pilotage type CPER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1AD16DE-B49F-9F47-B3E7-D43E04C18637}"/>
              </a:ext>
            </a:extLst>
          </p:cNvPr>
          <p:cNvSpPr txBox="1"/>
          <p:nvPr/>
        </p:nvSpPr>
        <p:spPr>
          <a:xfrm>
            <a:off x="6940409" y="5743574"/>
            <a:ext cx="167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Encyclopédie</a:t>
            </a:r>
          </a:p>
          <a:p>
            <a:r>
              <a:rPr lang="fr-FR" dirty="0"/>
              <a:t>+ serveurs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1081D58-AE5A-F147-93F9-B08E051E753E}"/>
              </a:ext>
            </a:extLst>
          </p:cNvPr>
          <p:cNvSpPr txBox="1"/>
          <p:nvPr/>
        </p:nvSpPr>
        <p:spPr>
          <a:xfrm>
            <a:off x="9044272" y="2851148"/>
            <a:ext cx="21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Encyclopédie + …</a:t>
            </a:r>
          </a:p>
          <a:p>
            <a:r>
              <a:rPr lang="fr-FR" dirty="0"/>
              <a:t>+ bibliothèque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7F05D3D-ED6C-E74A-BAE8-CA311967DA37}"/>
              </a:ext>
            </a:extLst>
          </p:cNvPr>
          <p:cNvSpPr txBox="1"/>
          <p:nvPr/>
        </p:nvSpPr>
        <p:spPr>
          <a:xfrm>
            <a:off x="9292976" y="5937027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Hypertexte +++</a:t>
            </a:r>
          </a:p>
        </p:txBody>
      </p:sp>
      <p:pic>
        <p:nvPicPr>
          <p:cNvPr id="5122" name="Picture 2">
            <a:hlinkClick r:id="rId8"/>
            <a:extLst>
              <a:ext uri="{FF2B5EF4-FFF2-40B4-BE49-F238E27FC236}">
                <a16:creationId xmlns:a16="http://schemas.microsoft.com/office/drawing/2014/main" id="{BC55EFAB-865A-BA4E-8BCC-5112302F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702" y="1393494"/>
            <a:ext cx="1250250" cy="147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38F5909-A053-7147-B7D5-7ED6049EF430}"/>
              </a:ext>
            </a:extLst>
          </p:cNvPr>
          <p:cNvSpPr txBox="1"/>
          <p:nvPr/>
        </p:nvSpPr>
        <p:spPr>
          <a:xfrm>
            <a:off x="7036412" y="3048734"/>
            <a:ext cx="1537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Publications</a:t>
            </a:r>
          </a:p>
          <a:p>
            <a:r>
              <a:rPr lang="fr-FR" dirty="0"/>
              <a:t>Suite de </a:t>
            </a:r>
          </a:p>
          <a:p>
            <a:r>
              <a:rPr lang="fr-FR" dirty="0"/>
              <a:t>colloques </a:t>
            </a:r>
          </a:p>
        </p:txBody>
      </p:sp>
      <p:sp>
        <p:nvSpPr>
          <p:cNvPr id="17" name="Espace réservé du contenu 1">
            <a:extLst>
              <a:ext uri="{FF2B5EF4-FFF2-40B4-BE49-F238E27FC236}">
                <a16:creationId xmlns:a16="http://schemas.microsoft.com/office/drawing/2014/main" id="{7294CA12-FC3F-EA40-81A8-32891F0A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4138"/>
            <a:ext cx="3954477" cy="562815"/>
          </a:xfrm>
        </p:spPr>
        <p:txBody>
          <a:bodyPr/>
          <a:lstStyle/>
          <a:p>
            <a:r>
              <a:rPr lang="fr-FR" dirty="0"/>
              <a:t>Dizaines de milliers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Réseau </a:t>
            </a:r>
            <a:r>
              <a:rPr lang="fr-FR" dirty="0" err="1"/>
              <a:t>Wicri</a:t>
            </a:r>
            <a:endParaRPr lang="fr-FR" dirty="0"/>
          </a:p>
          <a:p>
            <a:endParaRPr lang="fr-FR" dirty="0"/>
          </a:p>
        </p:txBody>
      </p:sp>
      <p:pic>
        <p:nvPicPr>
          <p:cNvPr id="31" name="Picture 2">
            <a:hlinkClick r:id="rId10"/>
            <a:extLst>
              <a:ext uri="{FF2B5EF4-FFF2-40B4-BE49-F238E27FC236}">
                <a16:creationId xmlns:a16="http://schemas.microsoft.com/office/drawing/2014/main" id="{56934F58-34EC-7F47-9696-8BD1A1D7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358" y="1992484"/>
            <a:ext cx="13081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Accueil principal - ChoralWiki">
            <a:hlinkClick r:id="rId12"/>
            <a:extLst>
              <a:ext uri="{FF2B5EF4-FFF2-40B4-BE49-F238E27FC236}">
                <a16:creationId xmlns:a16="http://schemas.microsoft.com/office/drawing/2014/main" id="{3D252C7A-B93F-A74C-A330-DA8645CF2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92" y="2033103"/>
            <a:ext cx="1331042" cy="133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5FBEA86-EF2D-EC45-8D69-6FF64ACB80FC}"/>
              </a:ext>
            </a:extLst>
          </p:cNvPr>
          <p:cNvCxnSpPr>
            <a:cxnSpLocks/>
          </p:cNvCxnSpPr>
          <p:nvPr/>
        </p:nvCxnSpPr>
        <p:spPr>
          <a:xfrm flipH="1">
            <a:off x="3653539" y="1298095"/>
            <a:ext cx="1165587" cy="253213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98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07395E6-ED71-1E40-A6F1-BEC4458B0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633" y="1417638"/>
            <a:ext cx="10093422" cy="4941981"/>
          </a:xfrm>
        </p:spPr>
        <p:txBody>
          <a:bodyPr>
            <a:normAutofit fontScale="92500"/>
          </a:bodyPr>
          <a:lstStyle/>
          <a:p>
            <a:r>
              <a:rPr lang="fr-FR" dirty="0">
                <a:highlight>
                  <a:srgbClr val="FFFF00"/>
                </a:highlight>
              </a:rPr>
              <a:t>1967</a:t>
            </a:r>
            <a:r>
              <a:rPr lang="fr-FR" dirty="0"/>
              <a:t> ENSEM, -&gt; Fac de Sciences</a:t>
            </a:r>
          </a:p>
          <a:p>
            <a:pPr lvl="1"/>
            <a:r>
              <a:rPr lang="fr-FR" dirty="0"/>
              <a:t>Analyse numérique  (Jean </a:t>
            </a:r>
            <a:r>
              <a:rPr lang="fr-FR" dirty="0" err="1"/>
              <a:t>Legras</a:t>
            </a:r>
            <a:r>
              <a:rPr lang="fr-FR" dirty="0"/>
              <a:t>), compilation (Jean-Claude </a:t>
            </a:r>
            <a:r>
              <a:rPr lang="fr-FR" dirty="0" err="1"/>
              <a:t>Derniame</a:t>
            </a:r>
            <a:r>
              <a:rPr lang="fr-FR" dirty="0"/>
              <a:t>), </a:t>
            </a:r>
          </a:p>
          <a:p>
            <a:r>
              <a:rPr lang="fr-FR" dirty="0">
                <a:highlight>
                  <a:srgbClr val="FFFF00"/>
                </a:highlight>
              </a:rPr>
              <a:t>1971</a:t>
            </a:r>
            <a:r>
              <a:rPr lang="fr-FR" dirty="0"/>
              <a:t> IUCAL (Jean </a:t>
            </a:r>
            <a:r>
              <a:rPr lang="fr-FR" dirty="0" err="1"/>
              <a:t>Legras</a:t>
            </a:r>
            <a:r>
              <a:rPr lang="fr-FR" dirty="0"/>
              <a:t> puis Claude Pair)</a:t>
            </a:r>
          </a:p>
          <a:p>
            <a:pPr lvl="1"/>
            <a:r>
              <a:rPr lang="fr-FR" dirty="0"/>
              <a:t>CRPG, </a:t>
            </a:r>
            <a:r>
              <a:rPr lang="fr-FR" dirty="0" err="1"/>
              <a:t>Cristallo</a:t>
            </a:r>
            <a:r>
              <a:rPr lang="fr-FR" dirty="0"/>
              <a:t>, Médecine…  et notamment </a:t>
            </a:r>
            <a:r>
              <a:rPr lang="fr-FR" dirty="0">
                <a:highlight>
                  <a:srgbClr val="FFFF00"/>
                </a:highlight>
              </a:rPr>
              <a:t>TLF,</a:t>
            </a:r>
            <a:r>
              <a:rPr lang="fr-FR" dirty="0"/>
              <a:t> sans oublier Cyclades</a:t>
            </a:r>
          </a:p>
          <a:p>
            <a:r>
              <a:rPr lang="fr-FR" dirty="0">
                <a:highlight>
                  <a:srgbClr val="FFFF00"/>
                </a:highlight>
              </a:rPr>
              <a:t>1980</a:t>
            </a:r>
            <a:r>
              <a:rPr lang="fr-FR" dirty="0"/>
              <a:t>  CNRS/SPI + Agence de l’Informatique (CNET, INRIA…)</a:t>
            </a:r>
          </a:p>
          <a:p>
            <a:pPr lvl="1"/>
            <a:r>
              <a:rPr lang="fr-FR" dirty="0"/>
              <a:t>Promotion des recherches en Génie logiciel, Intelligence Artificielle</a:t>
            </a:r>
          </a:p>
          <a:p>
            <a:pPr lvl="1"/>
            <a:r>
              <a:rPr lang="fr-FR" dirty="0"/>
              <a:t>Chaîne éditoriale et base documentaire sous Transpac</a:t>
            </a:r>
          </a:p>
          <a:p>
            <a:r>
              <a:rPr lang="fr-FR" dirty="0">
                <a:highlight>
                  <a:srgbClr val="FFFF00"/>
                </a:highlight>
              </a:rPr>
              <a:t>1988 … 2007</a:t>
            </a:r>
            <a:r>
              <a:rPr lang="fr-FR" dirty="0"/>
              <a:t>,  équipe de direction de l’INIST</a:t>
            </a:r>
          </a:p>
          <a:p>
            <a:r>
              <a:rPr lang="fr-FR" dirty="0">
                <a:highlight>
                  <a:srgbClr val="FFFF00"/>
                </a:highlight>
              </a:rPr>
              <a:t>1992 … 2000 </a:t>
            </a:r>
            <a:r>
              <a:rPr lang="fr-FR" dirty="0"/>
              <a:t>: </a:t>
            </a:r>
            <a:r>
              <a:rPr lang="fr-FR" dirty="0" err="1"/>
              <a:t>Loria</a:t>
            </a:r>
            <a:r>
              <a:rPr lang="fr-FR" dirty="0"/>
              <a:t> (Autoroutes de l’Information), </a:t>
            </a:r>
          </a:p>
          <a:p>
            <a:pPr lvl="1"/>
            <a:r>
              <a:rPr lang="fr-FR" dirty="0"/>
              <a:t>Digital </a:t>
            </a:r>
            <a:r>
              <a:rPr lang="fr-FR" dirty="0" err="1"/>
              <a:t>libraries</a:t>
            </a:r>
            <a:r>
              <a:rPr lang="fr-FR" dirty="0"/>
              <a:t>  : INRIA -&gt; DELOS (Europe) -&gt; DCMI (Dublin </a:t>
            </a:r>
            <a:r>
              <a:rPr lang="fr-FR" dirty="0" err="1"/>
              <a:t>Core</a:t>
            </a:r>
            <a:r>
              <a:rPr lang="fr-FR" dirty="0"/>
              <a:t>) </a:t>
            </a:r>
          </a:p>
          <a:p>
            <a:r>
              <a:rPr lang="fr-FR" dirty="0">
                <a:highlight>
                  <a:srgbClr val="FFFF00"/>
                </a:highlight>
              </a:rPr>
              <a:t>2007</a:t>
            </a:r>
            <a:r>
              <a:rPr lang="fr-FR" dirty="0"/>
              <a:t> : DRRT Lorraine</a:t>
            </a:r>
          </a:p>
          <a:p>
            <a:pPr lvl="1"/>
            <a:r>
              <a:rPr lang="fr-FR" dirty="0"/>
              <a:t>Lancement de </a:t>
            </a:r>
            <a:r>
              <a:rPr lang="fr-FR" dirty="0" err="1"/>
              <a:t>Wicri</a:t>
            </a:r>
            <a:r>
              <a:rPr lang="fr-FR" dirty="0"/>
              <a:t>  (DRRT Lorraine … ISTEX)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AEEEAE6-E372-CA40-8158-005CC6C08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Bonjour, ici Jacques </a:t>
            </a:r>
            <a:r>
              <a:rPr lang="fr-FR" dirty="0" err="1"/>
              <a:t>Ducloy</a:t>
            </a:r>
            <a:r>
              <a:rPr lang="fr-FR" dirty="0"/>
              <a:t>, 55 ans dans les sciences numériques pour l’ingénieur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7D33969-EECF-1E4B-B7D9-F554B1EA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73E2EB-2862-F74C-8533-2858F41B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59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Liens sémantiques (</a:t>
            </a:r>
            <a:r>
              <a:rPr lang="fr-FR" dirty="0" err="1"/>
              <a:t>Semantic</a:t>
            </a:r>
            <a:r>
              <a:rPr lang="fr-FR" dirty="0"/>
              <a:t> </a:t>
            </a:r>
            <a:r>
              <a:rPr lang="fr-FR" dirty="0" err="1"/>
              <a:t>MediaWiki</a:t>
            </a:r>
            <a:r>
              <a:rPr lang="fr-FR" dirty="0"/>
              <a:t>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733" y="1458450"/>
            <a:ext cx="5060197" cy="130186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686733" y="2859937"/>
            <a:ext cx="5125121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sur un livret de 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[[</a:t>
            </a:r>
            <a:r>
              <a:rPr lang="fr-FR" sz="14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A pour auteur de livret</a:t>
            </a:r>
            <a:r>
              <a:rPr lang="fr-FR" sz="1400" b="1" dirty="0">
                <a:latin typeface="Courier" charset="0"/>
                <a:ea typeface="Courier" charset="0"/>
                <a:cs typeface="Courier" charset="0"/>
              </a:rPr>
              <a:t>::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Lorenzo da Ponte]].</a:t>
            </a:r>
          </a:p>
        </p:txBody>
      </p:sp>
      <p:sp>
        <p:nvSpPr>
          <p:cNvPr id="12" name="Arc 11"/>
          <p:cNvSpPr/>
          <p:nvPr/>
        </p:nvSpPr>
        <p:spPr>
          <a:xfrm>
            <a:off x="4778644" y="1720312"/>
            <a:ext cx="4262034" cy="3316637"/>
          </a:xfrm>
          <a:prstGeom prst="arc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-180" r="18657"/>
          <a:stretch/>
        </p:blipFill>
        <p:spPr>
          <a:xfrm>
            <a:off x="5520154" y="4896575"/>
            <a:ext cx="4955302" cy="115551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211081" y="6149551"/>
            <a:ext cx="5339923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{{#</a:t>
            </a:r>
            <a:r>
              <a:rPr lang="fr-FR" sz="1400" dirty="0" err="1">
                <a:latin typeface="Courier" charset="0"/>
                <a:ea typeface="Courier" charset="0"/>
                <a:cs typeface="Courier" charset="0"/>
              </a:rPr>
              <a:t>ask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:[[</a:t>
            </a:r>
            <a:r>
              <a:rPr lang="fr-FR" sz="14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a pour auteur de livret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::{{PAGENAME}}]]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| format=</a:t>
            </a:r>
            <a:r>
              <a:rPr lang="fr-FR" sz="1400" dirty="0" err="1">
                <a:latin typeface="Courier" charset="0"/>
                <a:ea typeface="Courier" charset="0"/>
                <a:cs typeface="Courier" charset="0"/>
              </a:rPr>
              <a:t>ul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| ?A pour compositeur=compositeur :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099" y="3400506"/>
            <a:ext cx="2594675" cy="145776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382361" y="2138765"/>
            <a:ext cx="27238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hlinkClick r:id="rId5"/>
              </a:rPr>
              <a:t>A pour auteur de livret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686733" y="4129386"/>
            <a:ext cx="2959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Semantic </a:t>
            </a:r>
            <a:r>
              <a:rPr lang="fr-FR" b="1" dirty="0" err="1"/>
              <a:t>MediaWiki</a:t>
            </a:r>
            <a:r>
              <a:rPr lang="fr-FR" b="1" dirty="0"/>
              <a:t> </a:t>
            </a:r>
            <a:r>
              <a:rPr lang="fr-FR" dirty="0"/>
              <a:t>:</a:t>
            </a:r>
          </a:p>
          <a:p>
            <a:r>
              <a:rPr lang="fr-FR" dirty="0"/>
              <a:t>construction sémantique</a:t>
            </a:r>
          </a:p>
          <a:p>
            <a:r>
              <a:rPr lang="fr-FR" dirty="0"/>
              <a:t>Dans une approche RDF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5385416-1135-B549-9C02-473195BC1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0188-3F11-3C44-B876-E5E6F20D6CB6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01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avec flèche 18"/>
          <p:cNvCxnSpPr>
            <a:stCxn id="9" idx="0"/>
            <a:endCxn id="7" idx="2"/>
          </p:cNvCxnSpPr>
          <p:nvPr/>
        </p:nvCxnSpPr>
        <p:spPr>
          <a:xfrm flipV="1">
            <a:off x="5949225" y="4799202"/>
            <a:ext cx="49284" cy="9394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 rot="16200000" flipH="1" flipV="1">
            <a:off x="4535091" y="1367733"/>
            <a:ext cx="5178594" cy="3956621"/>
          </a:xfrm>
          <a:prstGeom prst="arc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Arc 15"/>
          <p:cNvSpPr/>
          <p:nvPr/>
        </p:nvSpPr>
        <p:spPr>
          <a:xfrm rot="16200000" flipH="1" flipV="1">
            <a:off x="5767435" y="1338824"/>
            <a:ext cx="2409109" cy="3956621"/>
          </a:xfrm>
          <a:prstGeom prst="arc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Arc 13"/>
          <p:cNvSpPr/>
          <p:nvPr/>
        </p:nvSpPr>
        <p:spPr>
          <a:xfrm rot="5400000" flipV="1">
            <a:off x="4359048" y="1759241"/>
            <a:ext cx="1484199" cy="3956621"/>
          </a:xfrm>
          <a:prstGeom prst="arc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rc 12"/>
          <p:cNvSpPr/>
          <p:nvPr/>
        </p:nvSpPr>
        <p:spPr>
          <a:xfrm rot="5400000" flipV="1">
            <a:off x="2750345" y="1363583"/>
            <a:ext cx="4262034" cy="5076807"/>
          </a:xfrm>
          <a:prstGeom prst="arc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Wikis sémantiques et systèmes de recherche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903" y="1612464"/>
            <a:ext cx="3460356" cy="2265856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5076227" y="4137052"/>
            <a:ext cx="1844565" cy="66215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Montréal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879837" y="4114560"/>
            <a:ext cx="146546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 ville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4818994" y="5738649"/>
            <a:ext cx="2260463" cy="5044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Lyne Da Sylva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981201" y="5010641"/>
            <a:ext cx="228299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</a:t>
            </a:r>
            <a:r>
              <a:rPr lang="fr-FR"/>
              <a:t>pour intervenant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419761" y="3810495"/>
            <a:ext cx="146546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 ville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529730" y="4933781"/>
            <a:ext cx="2710999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hlinkClick r:id="rId3"/>
              </a:rPr>
              <a:t>A pour président de </a:t>
            </a:r>
          </a:p>
          <a:p>
            <a:r>
              <a:rPr lang="fr-FR" dirty="0">
                <a:hlinkClick r:id="rId3"/>
              </a:rPr>
              <a:t>Comité de programme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192123" y="5071008"/>
            <a:ext cx="146546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 ville</a:t>
            </a:r>
          </a:p>
        </p:txBody>
      </p:sp>
      <p:pic>
        <p:nvPicPr>
          <p:cNvPr id="20" name="Image 19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274" y="1641494"/>
            <a:ext cx="4084076" cy="171391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7C5C561-75CF-6046-8008-5614354A3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0188-3F11-3C44-B876-E5E6F20D6CB6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87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3471BF6-B094-F745-8433-F01DB4462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Galaxie Wikipédia, </a:t>
            </a:r>
          </a:p>
          <a:p>
            <a:pPr lvl="1"/>
            <a:r>
              <a:rPr lang="fr-FR" dirty="0"/>
              <a:t>Des services classiques </a:t>
            </a:r>
          </a:p>
          <a:p>
            <a:pPr lvl="2"/>
            <a:r>
              <a:rPr lang="fr-FR" dirty="0"/>
              <a:t>encyclopédie, dictionnaire, bibliothèque</a:t>
            </a:r>
          </a:p>
          <a:p>
            <a:pPr lvl="1"/>
            <a:r>
              <a:rPr lang="fr-FR" dirty="0"/>
              <a:t>Gigantisme pluri disciplinaire</a:t>
            </a:r>
          </a:p>
          <a:p>
            <a:pPr lvl="1"/>
            <a:r>
              <a:rPr lang="fr-FR" dirty="0"/>
              <a:t>Mécanismes de régulation souvent obscurs</a:t>
            </a:r>
          </a:p>
          <a:p>
            <a:r>
              <a:rPr lang="fr-FR" dirty="0" err="1"/>
              <a:t>Wicri</a:t>
            </a:r>
            <a:endParaRPr lang="fr-FR" dirty="0"/>
          </a:p>
          <a:p>
            <a:pPr lvl="1"/>
            <a:r>
              <a:rPr lang="fr-FR" dirty="0"/>
              <a:t>Un réseau de sites</a:t>
            </a:r>
          </a:p>
          <a:p>
            <a:pPr lvl="2"/>
            <a:r>
              <a:rPr lang="fr-FR" dirty="0"/>
              <a:t> thématiques, géographiques ou institutionnels</a:t>
            </a:r>
          </a:p>
          <a:p>
            <a:pPr lvl="1"/>
            <a:r>
              <a:rPr lang="fr-FR" dirty="0"/>
              <a:t>Où divers services sont implantés</a:t>
            </a:r>
          </a:p>
          <a:p>
            <a:pPr lvl="1"/>
            <a:r>
              <a:rPr lang="fr-FR" dirty="0"/>
              <a:t>Comités scientifiques visibles</a:t>
            </a:r>
          </a:p>
          <a:p>
            <a:pPr lvl="2"/>
            <a:r>
              <a:rPr lang="fr-FR" dirty="0"/>
              <a:t>modération, orientation…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19789B1-3B51-EE40-AEF7-0B085E2A6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Wicri</a:t>
            </a:r>
            <a:r>
              <a:rPr lang="fr-FR" dirty="0"/>
              <a:t> réflexion alternative et orthogonale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5575354-2E7B-6640-AED4-9909FC317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D20F8A9-0BDE-B244-983D-93030C50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22</a:t>
            </a:fld>
            <a:endParaRPr lang="fr-FR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80F90F5-B129-714F-8913-DAFCD989C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468" y="1242470"/>
            <a:ext cx="2670489" cy="20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L'école d'Athène (Socrate, Platon...)">
            <a:extLst>
              <a:ext uri="{FF2B5EF4-FFF2-40B4-BE49-F238E27FC236}">
                <a16:creationId xmlns:a16="http://schemas.microsoft.com/office/drawing/2014/main" id="{43187F99-FBF0-F647-880A-F46EC8974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812" y="3800674"/>
            <a:ext cx="2616146" cy="201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AF751D2-8C2B-4D41-9FF3-94703DB774C2}"/>
              </a:ext>
            </a:extLst>
          </p:cNvPr>
          <p:cNvSpPr txBox="1"/>
          <p:nvPr/>
        </p:nvSpPr>
        <p:spPr>
          <a:xfrm>
            <a:off x="9403080" y="3324860"/>
            <a:ext cx="158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La tour de Babel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D3E0DE-0A4A-0E47-AD7A-80C3F9808FD5}"/>
              </a:ext>
            </a:extLst>
          </p:cNvPr>
          <p:cNvSpPr txBox="1"/>
          <p:nvPr/>
        </p:nvSpPr>
        <p:spPr>
          <a:xfrm>
            <a:off x="9555480" y="5854700"/>
            <a:ext cx="1718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L’école d’Athènes</a:t>
            </a:r>
          </a:p>
          <a:p>
            <a:r>
              <a:rPr lang="fr-FR" sz="1400" dirty="0" err="1"/>
              <a:t>Socraite</a:t>
            </a:r>
            <a:r>
              <a:rPr lang="fr-FR" sz="1400" dirty="0"/>
              <a:t>, Platon…</a:t>
            </a:r>
          </a:p>
        </p:txBody>
      </p:sp>
    </p:spTree>
    <p:extLst>
      <p:ext uri="{BB962C8B-B14F-4D97-AF65-F5344CB8AC3E}">
        <p14:creationId xmlns:p14="http://schemas.microsoft.com/office/powerpoint/2010/main" val="1520469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A2EA06F-A287-8746-AFA2-2844CCB0B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109537" indent="0">
              <a:buNone/>
            </a:pPr>
            <a:endParaRPr lang="fr-FR" dirty="0"/>
          </a:p>
          <a:p>
            <a:r>
              <a:rPr lang="fr-FR" dirty="0"/>
              <a:t>2007 : Mission </a:t>
            </a:r>
            <a:r>
              <a:rPr lang="fr-FR" dirty="0" err="1"/>
              <a:t>Ticri</a:t>
            </a:r>
            <a:r>
              <a:rPr lang="fr-FR" dirty="0"/>
              <a:t>, portée par la DRRT en lien avec Nancy Université</a:t>
            </a:r>
          </a:p>
          <a:p>
            <a:pPr lvl="1"/>
            <a:r>
              <a:rPr lang="fr-FR" dirty="0"/>
              <a:t>Blocage INPL (incompatibilité avec </a:t>
            </a:r>
            <a:r>
              <a:rPr lang="fr-FR" dirty="0" err="1"/>
              <a:t>Dir</a:t>
            </a:r>
            <a:r>
              <a:rPr lang="fr-FR" dirty="0"/>
              <a:t>. Inf. + périmètre institutionnel)</a:t>
            </a:r>
          </a:p>
          <a:p>
            <a:r>
              <a:rPr lang="fr-FR" dirty="0"/>
              <a:t>2008 : Expérimentation </a:t>
            </a:r>
            <a:r>
              <a:rPr lang="fr-FR" dirty="0" err="1"/>
              <a:t>Loria</a:t>
            </a:r>
            <a:r>
              <a:rPr lang="fr-FR" dirty="0"/>
              <a:t> sur le CPER, bien perçue par PRST SGE</a:t>
            </a:r>
          </a:p>
          <a:p>
            <a:r>
              <a:rPr lang="fr-FR" dirty="0"/>
              <a:t>2010 : Projet </a:t>
            </a:r>
            <a:r>
              <a:rPr lang="fr-FR" dirty="0" err="1"/>
              <a:t>Wicri</a:t>
            </a:r>
            <a:r>
              <a:rPr lang="fr-FR" dirty="0"/>
              <a:t> SGE, porté par le PRST SGE et NIT</a:t>
            </a:r>
          </a:p>
          <a:p>
            <a:pPr lvl="1"/>
            <a:r>
              <a:rPr lang="fr-FR" dirty="0"/>
              <a:t>Blocage </a:t>
            </a:r>
            <a:r>
              <a:rPr lang="fr-FR" dirty="0" err="1"/>
              <a:t>Loria</a:t>
            </a:r>
            <a:r>
              <a:rPr lang="fr-FR" dirty="0"/>
              <a:t> (Divergences technico scientifiques + périmètre institutionnel)</a:t>
            </a:r>
          </a:p>
          <a:p>
            <a:pPr lvl="1"/>
            <a:r>
              <a:rPr lang="fr-FR" dirty="0"/>
              <a:t>Migration site INPL (Nancy Université, NIT) – très bonne croissance</a:t>
            </a:r>
          </a:p>
          <a:p>
            <a:pPr lvl="1"/>
            <a:r>
              <a:rPr lang="fr-FR" dirty="0"/>
              <a:t>Blocage Université de Lorraine </a:t>
            </a:r>
          </a:p>
          <a:p>
            <a:pPr lvl="2"/>
            <a:r>
              <a:rPr lang="fr-FR" dirty="0"/>
              <a:t>profondes divergences scientifiques et politiques</a:t>
            </a:r>
          </a:p>
          <a:p>
            <a:pPr lvl="2"/>
            <a:r>
              <a:rPr lang="fr-FR" dirty="0"/>
              <a:t>leader proche de la retraite </a:t>
            </a:r>
          </a:p>
          <a:p>
            <a:pPr lvl="2"/>
            <a:r>
              <a:rPr lang="fr-FR" dirty="0"/>
              <a:t>périmètre institutionnel (</a:t>
            </a:r>
            <a:r>
              <a:rPr lang="fr-FR" dirty="0">
                <a:hlinkClick r:id="rId2"/>
              </a:rPr>
              <a:t>Euréka  de la Région lorraine</a:t>
            </a:r>
            <a:r>
              <a:rPr lang="fr-FR" dirty="0"/>
              <a:t> et HAL)</a:t>
            </a:r>
          </a:p>
          <a:p>
            <a:r>
              <a:rPr lang="fr-FR" dirty="0"/>
              <a:t>2014 : Projet </a:t>
            </a:r>
            <a:r>
              <a:rPr lang="fr-FR" dirty="0" err="1"/>
              <a:t>LorExplor</a:t>
            </a:r>
            <a:r>
              <a:rPr lang="fr-FR" dirty="0"/>
              <a:t> (un retraité), porté par ISTEX, soutenu par DIST/CNRS</a:t>
            </a:r>
          </a:p>
          <a:p>
            <a:pPr lvl="1"/>
            <a:r>
              <a:rPr lang="fr-FR" dirty="0"/>
              <a:t>Moyens :un retraité + 0.5 ETP IE</a:t>
            </a:r>
          </a:p>
          <a:p>
            <a:pPr lvl="1"/>
            <a:r>
              <a:rPr lang="fr-FR" dirty="0"/>
              <a:t>Bon bilan technico-scientifique =&gt; machine virtuelle à l’INIST</a:t>
            </a:r>
          </a:p>
          <a:p>
            <a:pPr lvl="1"/>
            <a:r>
              <a:rPr lang="fr-FR" dirty="0"/>
              <a:t>Difficultés suite à l’arrêt d’ISTEX et mutation de la DIST CNRS</a:t>
            </a:r>
          </a:p>
          <a:p>
            <a:r>
              <a:rPr lang="fr-FR" dirty="0"/>
              <a:t>2020 : Projet scientifique soutenu par Paris 8 / Paragraphe</a:t>
            </a:r>
          </a:p>
          <a:p>
            <a:pPr marL="630238" lvl="2" indent="0">
              <a:buNone/>
            </a:pPr>
            <a:endParaRPr lang="fr-FR" dirty="0"/>
          </a:p>
          <a:p>
            <a:pPr lvl="2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5184F3B-11AA-8542-9674-6B1C4B66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En Lorraine, la vision </a:t>
            </a:r>
            <a:r>
              <a:rPr lang="fr-FR" dirty="0" err="1"/>
              <a:t>Wicri</a:t>
            </a:r>
            <a:r>
              <a:rPr lang="fr-FR" dirty="0"/>
              <a:t> n’est pas </a:t>
            </a:r>
            <a:br>
              <a:rPr lang="fr-FR" dirty="0"/>
            </a:br>
            <a:r>
              <a:rPr lang="fr-FR" dirty="0"/>
              <a:t>un long fleuve tranquille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4D724A5-A2E4-1147-B263-FBC2D583E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5931E93-650F-DD46-A581-27F622609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573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4013B72-D726-0E46-A3F8-A11AD3D43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1960 création de l’ARTLF (Recteur Paul </a:t>
            </a:r>
            <a:r>
              <a:rPr lang="fr-FR" dirty="0" err="1"/>
              <a:t>Imbs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Un Trésor (= corpus) numérique pour la recherche en linguistique</a:t>
            </a:r>
          </a:p>
          <a:p>
            <a:pPr lvl="1"/>
            <a:r>
              <a:rPr lang="fr-FR" dirty="0"/>
              <a:t>Valorisable par un pari : un dictionnaire </a:t>
            </a:r>
          </a:p>
          <a:p>
            <a:r>
              <a:rPr lang="fr-FR" dirty="0"/>
              <a:t>1963 : Acquisition du Gamma 60</a:t>
            </a:r>
          </a:p>
          <a:p>
            <a:r>
              <a:rPr lang="fr-FR" dirty="0"/>
              <a:t>1969 : 600 ouvrages saisis</a:t>
            </a:r>
          </a:p>
          <a:p>
            <a:r>
              <a:rPr lang="fr-FR" dirty="0"/>
              <a:t>1971 : Tome 1 du dictionnaire</a:t>
            </a:r>
          </a:p>
          <a:p>
            <a:r>
              <a:rPr lang="fr-FR" dirty="0"/>
              <a:t>1972 : Passage au </a:t>
            </a:r>
            <a:r>
              <a:rPr lang="fr-FR" dirty="0" err="1"/>
              <a:t>Cii</a:t>
            </a:r>
            <a:r>
              <a:rPr lang="fr-FR" dirty="0"/>
              <a:t> 10070</a:t>
            </a:r>
          </a:p>
          <a:p>
            <a:r>
              <a:rPr lang="fr-FR" dirty="0"/>
              <a:t>1982 : ARTLF avec Chicago</a:t>
            </a:r>
          </a:p>
          <a:p>
            <a:r>
              <a:rPr lang="fr-FR" dirty="0"/>
              <a:t>1994 : dernier tome</a:t>
            </a:r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B3F4F38-C180-9F4E-8A7C-85A9FA7EA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Trésor de la langue française (dictionnaire)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19FED78-6132-4648-A481-ED1E1A0B2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B8919B-B113-2A4B-9101-6C403D6E9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24</a:t>
            </a:fld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E11CAD3-1079-824A-86A9-8F4028E1F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46" y="2401094"/>
            <a:ext cx="4213412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B2BD979C-7A26-2D4F-9877-4FDB46599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243" y="4665345"/>
            <a:ext cx="2393715" cy="164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071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F4CDB24-5F17-1844-AAA5-7887A52FB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58" y="1424782"/>
            <a:ext cx="10972800" cy="4525962"/>
          </a:xfrm>
        </p:spPr>
        <p:txBody>
          <a:bodyPr/>
          <a:lstStyle/>
          <a:p>
            <a:r>
              <a:rPr lang="fr-FR" dirty="0"/>
              <a:t>Le Gamma 60 produit des concordances</a:t>
            </a:r>
          </a:p>
          <a:p>
            <a:pPr lvl="1"/>
            <a:r>
              <a:rPr lang="fr-FR" dirty="0"/>
              <a:t>parfait pour les mots de faible fréquence.</a:t>
            </a:r>
          </a:p>
          <a:p>
            <a:pPr lvl="2"/>
            <a:r>
              <a:rPr lang="fr-FR" dirty="0"/>
              <a:t>Exemple : </a:t>
            </a:r>
            <a:r>
              <a:rPr lang="fr-FR" i="1" dirty="0"/>
              <a:t>dodécaphonique </a:t>
            </a:r>
            <a:r>
              <a:rPr lang="fr-FR" dirty="0"/>
              <a:t>(4)</a:t>
            </a:r>
          </a:p>
          <a:p>
            <a:pPr lvl="2"/>
            <a:r>
              <a:rPr lang="fr-FR" dirty="0"/>
              <a:t>Les concordances sont éditées sur « listing »</a:t>
            </a:r>
          </a:p>
          <a:p>
            <a:pPr lvl="1"/>
            <a:r>
              <a:rPr lang="fr-FR" dirty="0"/>
              <a:t>Dans les autres cas : les groupes binaires</a:t>
            </a:r>
          </a:p>
          <a:p>
            <a:pPr lvl="2"/>
            <a:r>
              <a:rPr lang="fr-FR" dirty="0"/>
              <a:t>Co occurrences sur 5 termes sémantiques avant ou après un exemple</a:t>
            </a:r>
          </a:p>
          <a:p>
            <a:pPr lvl="3"/>
            <a:r>
              <a:rPr lang="fr-FR" i="1" dirty="0"/>
              <a:t>Le</a:t>
            </a:r>
            <a:r>
              <a:rPr lang="fr-FR" i="1" dirty="0">
                <a:highlight>
                  <a:srgbClr val="00FFFF"/>
                </a:highlight>
              </a:rPr>
              <a:t> corbeau </a:t>
            </a:r>
            <a:r>
              <a:rPr lang="fr-FR" i="1" dirty="0"/>
              <a:t>f</a:t>
            </a:r>
            <a:r>
              <a:rPr lang="fr-FR" i="1" dirty="0">
                <a:highlight>
                  <a:srgbClr val="00FFFF"/>
                </a:highlight>
              </a:rPr>
              <a:t>ait</a:t>
            </a:r>
            <a:r>
              <a:rPr lang="fr-FR" i="1" dirty="0"/>
              <a:t> son </a:t>
            </a:r>
            <a:r>
              <a:rPr lang="fr-FR" i="1" dirty="0">
                <a:highlight>
                  <a:srgbClr val="FF0000"/>
                </a:highlight>
              </a:rPr>
              <a:t>nid </a:t>
            </a:r>
            <a:r>
              <a:rPr lang="fr-FR" i="1" dirty="0"/>
              <a:t>en </a:t>
            </a:r>
            <a:r>
              <a:rPr lang="fr-FR" i="1" dirty="0">
                <a:highlight>
                  <a:srgbClr val="00FFFF"/>
                </a:highlight>
              </a:rPr>
              <a:t>haut</a:t>
            </a:r>
            <a:r>
              <a:rPr lang="fr-FR" i="1" dirty="0"/>
              <a:t> des </a:t>
            </a:r>
            <a:r>
              <a:rPr lang="fr-FR" i="1" dirty="0">
                <a:highlight>
                  <a:srgbClr val="00FFFF"/>
                </a:highlight>
              </a:rPr>
              <a:t>arbre</a:t>
            </a:r>
            <a:r>
              <a:rPr lang="fr-FR" i="1" dirty="0"/>
              <a:t>s</a:t>
            </a:r>
            <a:r>
              <a:rPr lang="fr-FR" dirty="0"/>
              <a:t>.</a:t>
            </a:r>
          </a:p>
          <a:p>
            <a:pPr lvl="2"/>
            <a:r>
              <a:rPr lang="fr-FR" dirty="0"/>
              <a:t>Le système propose (sur un listing)</a:t>
            </a:r>
          </a:p>
          <a:p>
            <a:pPr lvl="3"/>
            <a:r>
              <a:rPr lang="fr-FR" dirty="0"/>
              <a:t>un ensemble de mots associés avec des listes d’exemples</a:t>
            </a:r>
          </a:p>
          <a:p>
            <a:pPr lvl="2"/>
            <a:r>
              <a:rPr lang="fr-FR" dirty="0"/>
              <a:t>Multiples algorithmes de classement sélection </a:t>
            </a:r>
          </a:p>
          <a:p>
            <a:pPr lvl="3"/>
            <a:r>
              <a:rPr lang="fr-FR" dirty="0"/>
              <a:t>en fonction des fréquences des termes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79ED5E3-FBC7-484F-8C01-02FC1A08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Outils de production, fiches, groupes binaires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9FEC8C-ADD0-6D4A-9E1E-5D32B6779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05ED60-C752-DA49-85E8-F23127C6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25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5DF7BE-96F5-DB45-A912-D5CCA2616CD6}"/>
              </a:ext>
            </a:extLst>
          </p:cNvPr>
          <p:cNvSpPr txBox="1"/>
          <p:nvPr/>
        </p:nvSpPr>
        <p:spPr>
          <a:xfrm>
            <a:off x="8587686" y="1263512"/>
            <a:ext cx="3430747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[…] </a:t>
            </a:r>
            <a:r>
              <a:rPr lang="fr-FR" i="1" dirty="0"/>
              <a:t>pour chaque mot</a:t>
            </a:r>
          </a:p>
          <a:p>
            <a:r>
              <a:rPr lang="fr-FR" dirty="0"/>
              <a:t>[…| </a:t>
            </a:r>
            <a:r>
              <a:rPr lang="fr-FR" i="1" dirty="0"/>
              <a:t>pour chaque occurrence </a:t>
            </a:r>
          </a:p>
          <a:p>
            <a:r>
              <a:rPr lang="fr-FR" i="1" dirty="0"/>
              <a:t>un contexte de trois lignes, </a:t>
            </a:r>
          </a:p>
          <a:p>
            <a:r>
              <a:rPr lang="fr-FR" i="1" dirty="0"/>
              <a:t>le mot étudié figurant </a:t>
            </a:r>
          </a:p>
          <a:p>
            <a:r>
              <a:rPr lang="fr-FR" i="1" dirty="0"/>
              <a:t>obligatoirement </a:t>
            </a:r>
          </a:p>
          <a:p>
            <a:r>
              <a:rPr lang="fr-FR" i="1" dirty="0"/>
              <a:t>dans la ligne du milieu</a:t>
            </a:r>
          </a:p>
        </p:txBody>
      </p:sp>
    </p:spTree>
    <p:extLst>
      <p:ext uri="{BB962C8B-B14F-4D97-AF65-F5344CB8AC3E}">
        <p14:creationId xmlns:p14="http://schemas.microsoft.com/office/powerpoint/2010/main" val="3312841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55A1AA0-53C4-8A41-80BC-39B693A83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Groupes binaires (pour la mémoire)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05DDA38-3A0F-9C4B-8944-E2A512F14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2807E5-D3F7-A646-AA39-F502A07A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53A459-5BAA-5F43-93E6-FF777318E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02" y="1627188"/>
            <a:ext cx="1409700" cy="1524000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51DC72A-A718-7049-8FD4-A5DF7C026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37" y="2225676"/>
            <a:ext cx="779085" cy="5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ignette pour la version du 16 décembre 2006 à 23:27">
            <a:extLst>
              <a:ext uri="{FF2B5EF4-FFF2-40B4-BE49-F238E27FC236}">
                <a16:creationId xmlns:a16="http://schemas.microsoft.com/office/drawing/2014/main" id="{BC50B7C6-CE0E-6247-BED8-5EEA23EF9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667" y="1989138"/>
            <a:ext cx="960521" cy="96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Vignette pour la version du 16 décembre 2006 à 23:27">
            <a:extLst>
              <a:ext uri="{FF2B5EF4-FFF2-40B4-BE49-F238E27FC236}">
                <a16:creationId xmlns:a16="http://schemas.microsoft.com/office/drawing/2014/main" id="{3D9E9DA3-787B-FE4D-BD58-F385022AE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052" y="134739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0484980-F7AB-7744-AEFE-38AA34D11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5" y="2795199"/>
            <a:ext cx="960521" cy="64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Vignette pour la version du 16 décembre 2006 à 23:27">
            <a:extLst>
              <a:ext uri="{FF2B5EF4-FFF2-40B4-BE49-F238E27FC236}">
                <a16:creationId xmlns:a16="http://schemas.microsoft.com/office/drawing/2014/main" id="{25456D18-1274-364F-A6C8-47FE42E0C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522" y="179162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55F3A6EC-C9B2-9A48-9250-FF6FB47A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587" y="213546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be 7">
            <a:extLst>
              <a:ext uri="{FF2B5EF4-FFF2-40B4-BE49-F238E27FC236}">
                <a16:creationId xmlns:a16="http://schemas.microsoft.com/office/drawing/2014/main" id="{FA226AE7-70DC-864B-B0A1-76119E525BAB}"/>
              </a:ext>
            </a:extLst>
          </p:cNvPr>
          <p:cNvSpPr/>
          <p:nvPr/>
        </p:nvSpPr>
        <p:spPr>
          <a:xfrm>
            <a:off x="8663009" y="1918899"/>
            <a:ext cx="1154812" cy="1058779"/>
          </a:xfrm>
          <a:prstGeom prst="cub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G60</a:t>
            </a:r>
          </a:p>
        </p:txBody>
      </p:sp>
      <p:pic>
        <p:nvPicPr>
          <p:cNvPr id="15" name="Picture 6" descr="Vignette pour la version du 16 décembre 2006 à 23:27">
            <a:extLst>
              <a:ext uri="{FF2B5EF4-FFF2-40B4-BE49-F238E27FC236}">
                <a16:creationId xmlns:a16="http://schemas.microsoft.com/office/drawing/2014/main" id="{F2AB64D2-CC9F-B647-B409-F0D5C1BC8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17" y="4152357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be 15">
            <a:extLst>
              <a:ext uri="{FF2B5EF4-FFF2-40B4-BE49-F238E27FC236}">
                <a16:creationId xmlns:a16="http://schemas.microsoft.com/office/drawing/2014/main" id="{42710E9B-3B19-8747-A0B1-61DE4C55987C}"/>
              </a:ext>
            </a:extLst>
          </p:cNvPr>
          <p:cNvSpPr/>
          <p:nvPr/>
        </p:nvSpPr>
        <p:spPr>
          <a:xfrm>
            <a:off x="1949220" y="4194469"/>
            <a:ext cx="1409700" cy="1234463"/>
          </a:xfrm>
          <a:prstGeom prst="cub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ysClr val="windowText" lastClr="000000"/>
                </a:solidFill>
              </a:rPr>
              <a:t>Lem</a:t>
            </a:r>
            <a:r>
              <a:rPr lang="fr-FR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17" name="Picture 6" descr="Vignette pour la version du 16 décembre 2006 à 23:27">
            <a:extLst>
              <a:ext uri="{FF2B5EF4-FFF2-40B4-BE49-F238E27FC236}">
                <a16:creationId xmlns:a16="http://schemas.microsoft.com/office/drawing/2014/main" id="{1805925E-644F-E54D-BDDA-9A6A8BF28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026" y="4152357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F992E0F-B68F-1142-ACA3-ED3474F32CE6}"/>
              </a:ext>
            </a:extLst>
          </p:cNvPr>
          <p:cNvSpPr txBox="1"/>
          <p:nvPr/>
        </p:nvSpPr>
        <p:spPr>
          <a:xfrm>
            <a:off x="9916522" y="3115372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Texte corrigé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27C2DB6-44C7-8A49-A1FF-C5FD798F3C6F}"/>
              </a:ext>
            </a:extLst>
          </p:cNvPr>
          <p:cNvSpPr txBox="1"/>
          <p:nvPr/>
        </p:nvSpPr>
        <p:spPr>
          <a:xfrm>
            <a:off x="433137" y="542893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texte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51F0749-806E-7948-9EA8-517C2E14979B}"/>
              </a:ext>
            </a:extLst>
          </p:cNvPr>
          <p:cNvSpPr txBox="1"/>
          <p:nvPr/>
        </p:nvSpPr>
        <p:spPr>
          <a:xfrm>
            <a:off x="3858656" y="5428932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mots</a:t>
            </a:r>
          </a:p>
        </p:txBody>
      </p:sp>
      <p:pic>
        <p:nvPicPr>
          <p:cNvPr id="21" name="Picture 6" descr="Vignette pour la version du 16 décembre 2006 à 23:27">
            <a:extLst>
              <a:ext uri="{FF2B5EF4-FFF2-40B4-BE49-F238E27FC236}">
                <a16:creationId xmlns:a16="http://schemas.microsoft.com/office/drawing/2014/main" id="{597D6D65-9A0B-5A42-A3EF-8BC77443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261" y="468415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be 21">
            <a:extLst>
              <a:ext uri="{FF2B5EF4-FFF2-40B4-BE49-F238E27FC236}">
                <a16:creationId xmlns:a16="http://schemas.microsoft.com/office/drawing/2014/main" id="{A7EF514A-DA83-944C-971C-BD7F5B469B0F}"/>
              </a:ext>
            </a:extLst>
          </p:cNvPr>
          <p:cNvSpPr/>
          <p:nvPr/>
        </p:nvSpPr>
        <p:spPr>
          <a:xfrm>
            <a:off x="7948964" y="4726264"/>
            <a:ext cx="1409700" cy="1234463"/>
          </a:xfrm>
          <a:prstGeom prst="cub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TRI</a:t>
            </a:r>
          </a:p>
        </p:txBody>
      </p:sp>
      <p:pic>
        <p:nvPicPr>
          <p:cNvPr id="23" name="Picture 6" descr="Vignette pour la version du 16 décembre 2006 à 23:27">
            <a:extLst>
              <a:ext uri="{FF2B5EF4-FFF2-40B4-BE49-F238E27FC236}">
                <a16:creationId xmlns:a16="http://schemas.microsoft.com/office/drawing/2014/main" id="{F2F13863-7EF1-3C42-931B-2CC603E1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770" y="468415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FA63173-291A-7A45-865D-94F0382DF0B5}"/>
              </a:ext>
            </a:extLst>
          </p:cNvPr>
          <p:cNvSpPr txBox="1"/>
          <p:nvPr/>
        </p:nvSpPr>
        <p:spPr>
          <a:xfrm>
            <a:off x="9617770" y="5960727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Mots triés</a:t>
            </a:r>
          </a:p>
        </p:txBody>
      </p:sp>
      <p:pic>
        <p:nvPicPr>
          <p:cNvPr id="25" name="Picture 6" descr="Vignette pour la version du 16 décembre 2006 à 23:27">
            <a:extLst>
              <a:ext uri="{FF2B5EF4-FFF2-40B4-BE49-F238E27FC236}">
                <a16:creationId xmlns:a16="http://schemas.microsoft.com/office/drawing/2014/main" id="{353B4774-ED5A-7147-AAA1-80B5D13FA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64" y="3781117"/>
            <a:ext cx="795220" cy="7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Vignette pour la version du 16 décembre 2006 à 23:27">
            <a:extLst>
              <a:ext uri="{FF2B5EF4-FFF2-40B4-BE49-F238E27FC236}">
                <a16:creationId xmlns:a16="http://schemas.microsoft.com/office/drawing/2014/main" id="{A3CCF14D-A86F-054C-A43D-85D37A6D0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268" y="3741013"/>
            <a:ext cx="795220" cy="7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899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F90C235-A726-5F4B-8A9B-A09B27E8C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Groupes binaires (suite)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6B14EF-FB24-3849-A2BB-692648DF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E392ED-77AD-2743-B9C7-F820BF9F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27</a:t>
            </a:fld>
            <a:endParaRPr lang="fr-FR"/>
          </a:p>
        </p:txBody>
      </p:sp>
      <p:pic>
        <p:nvPicPr>
          <p:cNvPr id="6" name="Picture 6" descr="Vignette pour la version du 16 décembre 2006 à 23:27">
            <a:extLst>
              <a:ext uri="{FF2B5EF4-FFF2-40B4-BE49-F238E27FC236}">
                <a16:creationId xmlns:a16="http://schemas.microsoft.com/office/drawing/2014/main" id="{95D2439C-61BE-FC4C-A6CC-7450101C8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17" y="226982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be 6">
            <a:extLst>
              <a:ext uri="{FF2B5EF4-FFF2-40B4-BE49-F238E27FC236}">
                <a16:creationId xmlns:a16="http://schemas.microsoft.com/office/drawing/2014/main" id="{260EAE36-8DD1-2144-B3B0-14DDBFD7E758}"/>
              </a:ext>
            </a:extLst>
          </p:cNvPr>
          <p:cNvSpPr/>
          <p:nvPr/>
        </p:nvSpPr>
        <p:spPr>
          <a:xfrm>
            <a:off x="1949220" y="2311932"/>
            <a:ext cx="1409700" cy="1234463"/>
          </a:xfrm>
          <a:prstGeom prst="cub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Cumul</a:t>
            </a:r>
          </a:p>
        </p:txBody>
      </p:sp>
      <p:pic>
        <p:nvPicPr>
          <p:cNvPr id="8" name="Picture 6" descr="Vignette pour la version du 16 décembre 2006 à 23:27">
            <a:extLst>
              <a:ext uri="{FF2B5EF4-FFF2-40B4-BE49-F238E27FC236}">
                <a16:creationId xmlns:a16="http://schemas.microsoft.com/office/drawing/2014/main" id="{A95E9D3B-408B-EC41-B570-502725842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026" y="226982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20178F5-A25F-934B-90DB-35D25E38EE51}"/>
              </a:ext>
            </a:extLst>
          </p:cNvPr>
          <p:cNvSpPr txBox="1"/>
          <p:nvPr/>
        </p:nvSpPr>
        <p:spPr>
          <a:xfrm>
            <a:off x="433137" y="3546395"/>
            <a:ext cx="12955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Mots triés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Abaca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Abaca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Abat</a:t>
            </a:r>
          </a:p>
          <a:p>
            <a:r>
              <a:rPr lang="fr-FR" dirty="0"/>
              <a:t>….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7A22B5-01C7-3641-91C1-DB80A0A8A53A}"/>
              </a:ext>
            </a:extLst>
          </p:cNvPr>
          <p:cNvSpPr txBox="1"/>
          <p:nvPr/>
        </p:nvSpPr>
        <p:spPr>
          <a:xfrm>
            <a:off x="3358920" y="3660783"/>
            <a:ext cx="20425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Couples </a:t>
            </a:r>
          </a:p>
          <a:p>
            <a:r>
              <a:rPr lang="fr-FR" dirty="0"/>
              <a:t>Fréquence – mot</a:t>
            </a:r>
          </a:p>
          <a:p>
            <a:endParaRPr lang="fr-FR" dirty="0"/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2 abaca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5 abat</a:t>
            </a:r>
          </a:p>
          <a:p>
            <a:r>
              <a:rPr lang="fr-FR" dirty="0"/>
              <a:t>…</a:t>
            </a:r>
          </a:p>
        </p:txBody>
      </p:sp>
      <p:pic>
        <p:nvPicPr>
          <p:cNvPr id="11" name="Picture 6" descr="Vignette pour la version du 16 décembre 2006 à 23:27">
            <a:extLst>
              <a:ext uri="{FF2B5EF4-FFF2-40B4-BE49-F238E27FC236}">
                <a16:creationId xmlns:a16="http://schemas.microsoft.com/office/drawing/2014/main" id="{25842C77-DBB4-DF4D-B65D-371CADA34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261" y="218319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be 11">
            <a:extLst>
              <a:ext uri="{FF2B5EF4-FFF2-40B4-BE49-F238E27FC236}">
                <a16:creationId xmlns:a16="http://schemas.microsoft.com/office/drawing/2014/main" id="{21C612F2-403E-6243-95DB-D32853A6D8D9}"/>
              </a:ext>
            </a:extLst>
          </p:cNvPr>
          <p:cNvSpPr/>
          <p:nvPr/>
        </p:nvSpPr>
        <p:spPr>
          <a:xfrm>
            <a:off x="7948964" y="2225303"/>
            <a:ext cx="1409700" cy="1234463"/>
          </a:xfrm>
          <a:prstGeom prst="cub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TRI</a:t>
            </a:r>
          </a:p>
        </p:txBody>
      </p:sp>
      <p:pic>
        <p:nvPicPr>
          <p:cNvPr id="13" name="Picture 6" descr="Vignette pour la version du 16 décembre 2006 à 23:27">
            <a:extLst>
              <a:ext uri="{FF2B5EF4-FFF2-40B4-BE49-F238E27FC236}">
                <a16:creationId xmlns:a16="http://schemas.microsoft.com/office/drawing/2014/main" id="{1EFFD47F-23FE-034D-9CB0-E822EFE20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770" y="218319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898E34D-7D76-B149-81B9-F78615963ABC}"/>
              </a:ext>
            </a:extLst>
          </p:cNvPr>
          <p:cNvSpPr txBox="1"/>
          <p:nvPr/>
        </p:nvSpPr>
        <p:spPr>
          <a:xfrm>
            <a:off x="9617770" y="3459766"/>
            <a:ext cx="16546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Couples triés</a:t>
            </a:r>
          </a:p>
          <a:p>
            <a:endParaRPr lang="fr-FR" dirty="0"/>
          </a:p>
          <a:p>
            <a:r>
              <a:rPr lang="fr-FR" dirty="0"/>
              <a:t>…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5 abat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…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2 abaca</a:t>
            </a:r>
          </a:p>
        </p:txBody>
      </p:sp>
      <p:pic>
        <p:nvPicPr>
          <p:cNvPr id="15" name="Picture 6" descr="Vignette pour la version du 16 décembre 2006 à 23:27">
            <a:extLst>
              <a:ext uri="{FF2B5EF4-FFF2-40B4-BE49-F238E27FC236}">
                <a16:creationId xmlns:a16="http://schemas.microsoft.com/office/drawing/2014/main" id="{EF9C8BBA-EA2C-E146-BA17-25C5B7BB4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64" y="1280156"/>
            <a:ext cx="795220" cy="7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Vignette pour la version du 16 décembre 2006 à 23:27">
            <a:extLst>
              <a:ext uri="{FF2B5EF4-FFF2-40B4-BE49-F238E27FC236}">
                <a16:creationId xmlns:a16="http://schemas.microsoft.com/office/drawing/2014/main" id="{11C07759-3235-3646-BF9E-4D76FFAB3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268" y="1240052"/>
            <a:ext cx="795220" cy="7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C6E1F62-00EF-B74F-9CEA-E3B49D6FF009}"/>
              </a:ext>
            </a:extLst>
          </p:cNvPr>
          <p:cNvSpPr txBox="1"/>
          <p:nvPr/>
        </p:nvSpPr>
        <p:spPr>
          <a:xfrm>
            <a:off x="4761026" y="5328480"/>
            <a:ext cx="67778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/>
              <a:t>ETC durée 1 mois</a:t>
            </a:r>
          </a:p>
        </p:txBody>
      </p:sp>
    </p:spTree>
    <p:extLst>
      <p:ext uri="{BB962C8B-B14F-4D97-AF65-F5344CB8AC3E}">
        <p14:creationId xmlns:p14="http://schemas.microsoft.com/office/powerpoint/2010/main" val="1233620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E2A31E5-0EE1-E54C-8DA6-B2B619D83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1972 : transfert sur IRIS 80 // Mais sans les concepteurs Bull</a:t>
            </a:r>
          </a:p>
          <a:p>
            <a:pPr lvl="1"/>
            <a:r>
              <a:rPr lang="fr-FR" dirty="0"/>
              <a:t>Simple transcription  </a:t>
            </a:r>
          </a:p>
          <a:p>
            <a:r>
              <a:rPr lang="fr-FR" dirty="0"/>
              <a:t>1980 : Jacques </a:t>
            </a:r>
            <a:r>
              <a:rPr lang="fr-FR" dirty="0" err="1"/>
              <a:t>Dendien</a:t>
            </a:r>
            <a:r>
              <a:rPr lang="fr-FR" dirty="0"/>
              <a:t> rejoint le TLF</a:t>
            </a:r>
          </a:p>
          <a:p>
            <a:pPr lvl="1"/>
            <a:r>
              <a:rPr lang="fr-FR" dirty="0"/>
              <a:t>Stella : moteur de recherche grammatical dans les textes (</a:t>
            </a:r>
            <a:r>
              <a:rPr lang="fr-FR" dirty="0" err="1"/>
              <a:t>Frantext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Conception et maquettes du </a:t>
            </a:r>
            <a:r>
              <a:rPr lang="fr-FR" dirty="0" err="1"/>
              <a:t>TLFi</a:t>
            </a:r>
            <a:r>
              <a:rPr lang="fr-FR" dirty="0"/>
              <a:t> </a:t>
            </a:r>
          </a:p>
          <a:p>
            <a:r>
              <a:rPr lang="fr-FR" dirty="0"/>
              <a:t>2002 ATILF</a:t>
            </a:r>
          </a:p>
          <a:p>
            <a:pPr lvl="1"/>
            <a:r>
              <a:rPr lang="fr-FR" dirty="0"/>
              <a:t>2004 : </a:t>
            </a:r>
            <a:r>
              <a:rPr lang="fr-FR" dirty="0" err="1"/>
              <a:t>TLFl</a:t>
            </a:r>
            <a:r>
              <a:rPr lang="fr-FR" dirty="0"/>
              <a:t> diffusé en CD-ROM En et sur Internet</a:t>
            </a:r>
          </a:p>
          <a:p>
            <a:pPr lvl="1"/>
            <a:r>
              <a:rPr lang="fr-FR" dirty="0" err="1"/>
              <a:t>Ortolang</a:t>
            </a:r>
            <a:r>
              <a:rPr lang="fr-FR" dirty="0"/>
              <a:t>, CNRTL : des services pour les chercheurs</a:t>
            </a:r>
          </a:p>
          <a:p>
            <a:pPr lvl="2"/>
            <a:endParaRPr lang="fr-FR" dirty="0"/>
          </a:p>
          <a:p>
            <a:pPr marL="392113" lvl="1" indent="0">
              <a:buNone/>
            </a:pPr>
            <a:r>
              <a:rPr lang="fr-FR" dirty="0"/>
              <a:t>Mais pas de reprise de l’édition du dictionnaire (arrêtée en 1994)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8BE3BBA-6783-B246-963D-1FD74AFAC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Diffusion numérique, puis… arrêt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086AD7-549F-4048-8529-2100BA603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C4F020-50BF-7346-A7F1-9C1FD11CB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621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55991EE-9B43-884D-A0FB-97BAA3666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Reprises et extensions d’article</a:t>
            </a:r>
          </a:p>
          <a:p>
            <a:r>
              <a:rPr lang="fr-FR" dirty="0"/>
              <a:t>Exemples sur </a:t>
            </a:r>
            <a:r>
              <a:rPr lang="fr-FR" dirty="0" err="1"/>
              <a:t>Wicri</a:t>
            </a:r>
            <a:r>
              <a:rPr lang="fr-FR" dirty="0"/>
              <a:t>/Santé</a:t>
            </a:r>
          </a:p>
          <a:p>
            <a:pPr lvl="1"/>
            <a:r>
              <a:rPr lang="fr-FR" dirty="0">
                <a:hlinkClick r:id="rId2"/>
              </a:rPr>
              <a:t>Respiratoire</a:t>
            </a:r>
            <a:endParaRPr lang="fr-FR" dirty="0"/>
          </a:p>
          <a:p>
            <a:pPr lvl="1"/>
            <a:r>
              <a:rPr lang="fr-FR" dirty="0">
                <a:hlinkClick r:id="rId3"/>
              </a:rPr>
              <a:t>Édentement</a:t>
            </a:r>
            <a:endParaRPr lang="fr-FR" dirty="0"/>
          </a:p>
          <a:p>
            <a:pPr lvl="1"/>
            <a:r>
              <a:rPr lang="fr-FR" dirty="0">
                <a:hlinkClick r:id="rId4"/>
              </a:rPr>
              <a:t>Mithridatiser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DB033ED-7998-F644-88C6-B9795508F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dirty="0" err="1"/>
              <a:t>TLFi</a:t>
            </a:r>
            <a:r>
              <a:rPr lang="fr-FR" dirty="0"/>
              <a:t> sur </a:t>
            </a:r>
            <a:r>
              <a:rPr lang="fr-FR" dirty="0" err="1"/>
              <a:t>Wicri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A9A235A-DDD9-B041-BA08-62B24A17B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587915-B3FE-FC43-A086-A50E10E1F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621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90F298A-1DF0-874E-A026-6A64F7265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Quelles connaissances ?</a:t>
            </a:r>
          </a:p>
          <a:p>
            <a:pPr lvl="1"/>
            <a:r>
              <a:rPr lang="fr-FR" dirty="0"/>
              <a:t>Scientifiques, technologiques, culturelles, patrimoniales</a:t>
            </a:r>
          </a:p>
          <a:p>
            <a:r>
              <a:rPr lang="fr-FR" dirty="0"/>
              <a:t>Quels enjeux ?</a:t>
            </a:r>
          </a:p>
          <a:p>
            <a:pPr lvl="1"/>
            <a:r>
              <a:rPr lang="fr-FR" dirty="0"/>
              <a:t>Stratégiques : compétitivité internationale // Santé</a:t>
            </a:r>
          </a:p>
          <a:p>
            <a:pPr lvl="1"/>
            <a:r>
              <a:rPr lang="fr-FR" dirty="0"/>
              <a:t>Culturels et patrimoniaux,</a:t>
            </a:r>
          </a:p>
          <a:p>
            <a:pPr lvl="1"/>
            <a:r>
              <a:rPr lang="fr-FR" dirty="0"/>
              <a:t>Personnels : </a:t>
            </a:r>
            <a:r>
              <a:rPr lang="fr-FR" dirty="0">
                <a:highlight>
                  <a:srgbClr val="FFFF00"/>
                </a:highlight>
              </a:rPr>
              <a:t>comprendre le monde du numérique</a:t>
            </a:r>
          </a:p>
          <a:p>
            <a:r>
              <a:rPr lang="fr-FR" dirty="0"/>
              <a:t>Quels moyens pour les émérites ?</a:t>
            </a:r>
          </a:p>
          <a:p>
            <a:pPr lvl="1"/>
            <a:r>
              <a:rPr lang="fr-FR" dirty="0"/>
              <a:t>Deux wikis (public, privé)</a:t>
            </a:r>
          </a:p>
          <a:p>
            <a:pPr lvl="2"/>
            <a:r>
              <a:rPr lang="fr-FR" dirty="0"/>
              <a:t>Pour s’entraîner, et peut-être pour développer</a:t>
            </a:r>
          </a:p>
          <a:p>
            <a:pPr lvl="1"/>
            <a:r>
              <a:rPr lang="fr-FR" dirty="0"/>
              <a:t>Le réseau </a:t>
            </a:r>
            <a:r>
              <a:rPr lang="fr-FR" dirty="0" err="1"/>
              <a:t>Wicri</a:t>
            </a:r>
            <a:endParaRPr lang="fr-FR" dirty="0"/>
          </a:p>
          <a:p>
            <a:pPr lvl="1"/>
            <a:r>
              <a:rPr lang="fr-FR" dirty="0"/>
              <a:t>Accompagnement (ateliers, analyses de corpus)</a:t>
            </a:r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E6BB375-23E0-4549-90A7-BA81AEED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numérique pour la connaissance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5AE28DD-6936-A540-A82E-A3886651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379700-84A7-D547-A77C-5F60E0F1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098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5F07E9-49AA-FA4C-B70B-25DAB7E8D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29051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fr-FR" dirty="0"/>
              <a:t>R</a:t>
            </a:r>
            <a:r>
              <a:rPr lang="fr-FR" cap="none" dirty="0"/>
              <a:t>éédition numérique hypertexte </a:t>
            </a:r>
            <a:br>
              <a:rPr lang="fr-FR" cap="none" dirty="0"/>
            </a:br>
            <a:r>
              <a:rPr lang="fr-FR" cap="none" dirty="0"/>
              <a:t>Dictionnaire de musique (J.-J. Rousseau)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BFA821-25F3-9142-BB1E-2E82036DB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2052" name="Picture 4" descr="https://screenshotscdn.firefoxusercontent.com/images/d94f45f9-0a1b-4647-b360-44072b40d357.png">
            <a:hlinkClick r:id="rId2"/>
            <a:extLst>
              <a:ext uri="{FF2B5EF4-FFF2-40B4-BE49-F238E27FC236}">
                <a16:creationId xmlns:a16="http://schemas.microsoft.com/office/drawing/2014/main" id="{EB0DEB6F-3371-6643-BD48-3A50F766D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641" y="1814765"/>
            <a:ext cx="3562464" cy="48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972A6C-CC2F-3040-B4E2-CC36AFBEE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38" y="1575895"/>
            <a:ext cx="1587113" cy="26271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BE774B-20B0-5544-9C6D-1BE8BC2DE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540" y="2554306"/>
            <a:ext cx="3536950" cy="12543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D7F949-76D7-3D4C-BB52-ADD2E625D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038" y="4086762"/>
            <a:ext cx="5281165" cy="27712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DD87F2E-F28F-5041-84B1-CCAFEC7A68B1}"/>
              </a:ext>
            </a:extLst>
          </p:cNvPr>
          <p:cNvSpPr txBox="1"/>
          <p:nvPr/>
        </p:nvSpPr>
        <p:spPr>
          <a:xfrm>
            <a:off x="3780263" y="1906859"/>
            <a:ext cx="15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Dans le tome 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162BEFD-A549-064A-A476-3FC20689EBEC}"/>
              </a:ext>
            </a:extLst>
          </p:cNvPr>
          <p:cNvSpPr txBox="1"/>
          <p:nvPr/>
        </p:nvSpPr>
        <p:spPr>
          <a:xfrm>
            <a:off x="1806501" y="3803710"/>
            <a:ext cx="15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Dans le tome 2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B5A60C3-90E1-474E-B488-72069B2AD5B2}"/>
              </a:ext>
            </a:extLst>
          </p:cNvPr>
          <p:cNvSpPr/>
          <p:nvPr/>
        </p:nvSpPr>
        <p:spPr>
          <a:xfrm>
            <a:off x="8408932" y="5106404"/>
            <a:ext cx="2404534" cy="6265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012B39C-ED78-6D48-B233-29A8E6BEACE5}"/>
              </a:ext>
            </a:extLst>
          </p:cNvPr>
          <p:cNvSpPr txBox="1"/>
          <p:nvPr/>
        </p:nvSpPr>
        <p:spPr>
          <a:xfrm>
            <a:off x="6246825" y="5185152"/>
            <a:ext cx="232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lecteur « non</a:t>
            </a:r>
          </a:p>
          <a:p>
            <a:r>
              <a:rPr lang="fr-FR" dirty="0" err="1">
                <a:solidFill>
                  <a:srgbClr val="FF0000"/>
                </a:solidFill>
              </a:rPr>
              <a:t>solfégiste</a:t>
            </a:r>
            <a:r>
              <a:rPr lang="fr-FR" dirty="0">
                <a:solidFill>
                  <a:srgbClr val="FF0000"/>
                </a:solidFill>
              </a:rPr>
              <a:t> » peut</a:t>
            </a:r>
          </a:p>
          <a:p>
            <a:r>
              <a:rPr lang="fr-FR" dirty="0">
                <a:solidFill>
                  <a:srgbClr val="FF0000"/>
                </a:solidFill>
              </a:rPr>
              <a:t>écouter la musique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72F8A59-43F6-9746-85F6-2595A3CEA50E}"/>
              </a:ext>
            </a:extLst>
          </p:cNvPr>
          <p:cNvCxnSpPr/>
          <p:nvPr/>
        </p:nvCxnSpPr>
        <p:spPr>
          <a:xfrm flipV="1">
            <a:off x="6604000" y="2912533"/>
            <a:ext cx="2827867" cy="1185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FB9270D-FFB0-714F-92A3-F5EABBDD3764}"/>
              </a:ext>
            </a:extLst>
          </p:cNvPr>
          <p:cNvCxnSpPr>
            <a:cxnSpLocks/>
          </p:cNvCxnSpPr>
          <p:nvPr/>
        </p:nvCxnSpPr>
        <p:spPr>
          <a:xfrm flipV="1">
            <a:off x="3776133" y="4301995"/>
            <a:ext cx="5452534" cy="15057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9069B418-BBFC-3940-82BE-56189C8C8089}"/>
              </a:ext>
            </a:extLst>
          </p:cNvPr>
          <p:cNvSpPr/>
          <p:nvPr/>
        </p:nvSpPr>
        <p:spPr>
          <a:xfrm>
            <a:off x="10620931" y="3580106"/>
            <a:ext cx="781281" cy="2014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88C5EE2-DD0E-1C41-8422-FEBBE1BBF4B9}"/>
              </a:ext>
            </a:extLst>
          </p:cNvPr>
          <p:cNvCxnSpPr>
            <a:stCxn id="11" idx="0"/>
          </p:cNvCxnSpPr>
          <p:nvPr/>
        </p:nvCxnSpPr>
        <p:spPr>
          <a:xfrm flipV="1">
            <a:off x="11011572" y="1410346"/>
            <a:ext cx="390640" cy="2169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FCBABE1-E336-B149-9ACE-925FD72F999D}"/>
              </a:ext>
            </a:extLst>
          </p:cNvPr>
          <p:cNvSpPr/>
          <p:nvPr/>
        </p:nvSpPr>
        <p:spPr>
          <a:xfrm>
            <a:off x="10877566" y="607020"/>
            <a:ext cx="993140" cy="7867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738E340-DBCC-334F-9117-40EF49F698EF}"/>
              </a:ext>
            </a:extLst>
          </p:cNvPr>
          <p:cNvSpPr txBox="1"/>
          <p:nvPr/>
        </p:nvSpPr>
        <p:spPr>
          <a:xfrm>
            <a:off x="10941803" y="630955"/>
            <a:ext cx="83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Romilly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96138B-6BB7-4E49-B8BF-C73D93F9928F}"/>
              </a:ext>
            </a:extLst>
          </p:cNvPr>
          <p:cNvSpPr txBox="1"/>
          <p:nvPr/>
        </p:nvSpPr>
        <p:spPr>
          <a:xfrm>
            <a:off x="7175230" y="1997015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Lien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4E3A858-7E1A-7142-B873-78B867B54FD4}"/>
              </a:ext>
            </a:extLst>
          </p:cNvPr>
          <p:cNvCxnSpPr>
            <a:cxnSpLocks/>
          </p:cNvCxnSpPr>
          <p:nvPr/>
        </p:nvCxnSpPr>
        <p:spPr>
          <a:xfrm>
            <a:off x="7743581" y="2286969"/>
            <a:ext cx="3463311" cy="4214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05AFF0EB-3F5F-7647-93B4-86ADD2653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8C2E2E44-7491-2848-BE9D-D8E9F647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789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788DFC6-8E96-CB45-B247-C4761B1DB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Dictionnaires </a:t>
            </a:r>
            <a:r>
              <a:rPr lang="fr-FR" dirty="0" err="1"/>
              <a:t>hypertextualisés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17C9F-CADB-AB4F-91C4-0A55C4118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08E570-C35A-4545-8A9E-E174BA37E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31</a:t>
            </a:fld>
            <a:endParaRPr lang="fr-FR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A376C1E-9184-1D4F-9501-1D89C3DEB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625" y="4099458"/>
            <a:ext cx="2277202" cy="15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3C75C4-08B8-1444-9473-1095BA6A8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275" y="1480944"/>
            <a:ext cx="1158719" cy="1917997"/>
          </a:xfrm>
          <a:prstGeom prst="rect">
            <a:avLst/>
          </a:prstGeom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03CCB320-019E-384B-9226-176D1C3E1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19" y="1524256"/>
            <a:ext cx="1158719" cy="190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94198D03-2714-F24A-ABD3-6BDC834E6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114" y="4325562"/>
            <a:ext cx="1067102" cy="174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454115-8228-C544-BEF9-EA2174991AF5}"/>
              </a:ext>
            </a:extLst>
          </p:cNvPr>
          <p:cNvSpPr txBox="1"/>
          <p:nvPr/>
        </p:nvSpPr>
        <p:spPr>
          <a:xfrm>
            <a:off x="447684" y="2017642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Brossard</a:t>
            </a:r>
          </a:p>
          <a:p>
            <a:r>
              <a:rPr lang="fr-FR" dirty="0"/>
              <a:t>1703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7D54BB-DEF5-724E-AAC3-2B75BBECEBF9}"/>
              </a:ext>
            </a:extLst>
          </p:cNvPr>
          <p:cNvSpPr/>
          <p:nvPr/>
        </p:nvSpPr>
        <p:spPr>
          <a:xfrm>
            <a:off x="4395692" y="2144521"/>
            <a:ext cx="1683026" cy="25088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D637691-E6C5-9B47-8535-5E83B912308A}"/>
              </a:ext>
            </a:extLst>
          </p:cNvPr>
          <p:cNvCxnSpPr/>
          <p:nvPr/>
        </p:nvCxnSpPr>
        <p:spPr>
          <a:xfrm>
            <a:off x="4412974" y="2842592"/>
            <a:ext cx="16830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3B94F8A-FEA6-1646-9778-23FAAA94FB9A}"/>
              </a:ext>
            </a:extLst>
          </p:cNvPr>
          <p:cNvSpPr txBox="1"/>
          <p:nvPr/>
        </p:nvSpPr>
        <p:spPr>
          <a:xfrm>
            <a:off x="169388" y="4325562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Encyclopédie</a:t>
            </a:r>
          </a:p>
          <a:p>
            <a:r>
              <a:rPr lang="fr-FR" dirty="0"/>
              <a:t>1851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423FA66-93C3-334E-B240-751E402C6005}"/>
              </a:ext>
            </a:extLst>
          </p:cNvPr>
          <p:cNvSpPr txBox="1"/>
          <p:nvPr/>
        </p:nvSpPr>
        <p:spPr>
          <a:xfrm>
            <a:off x="9243391" y="1789043"/>
            <a:ext cx="2778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Jean-Jacques Rousseau</a:t>
            </a:r>
          </a:p>
          <a:p>
            <a:r>
              <a:rPr lang="fr-FR" dirty="0"/>
              <a:t>1871</a:t>
            </a:r>
          </a:p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7830A3-ADC0-2445-9841-1523BA9CEB25}"/>
              </a:ext>
            </a:extLst>
          </p:cNvPr>
          <p:cNvSpPr txBox="1"/>
          <p:nvPr/>
        </p:nvSpPr>
        <p:spPr>
          <a:xfrm>
            <a:off x="10175352" y="4325562"/>
            <a:ext cx="76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TLF</a:t>
            </a:r>
          </a:p>
          <a:p>
            <a:r>
              <a:rPr lang="fr-FR" dirty="0"/>
              <a:t>1970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6780562-1310-104A-A73C-2B9C04B6610D}"/>
              </a:ext>
            </a:extLst>
          </p:cNvPr>
          <p:cNvSpPr txBox="1"/>
          <p:nvPr/>
        </p:nvSpPr>
        <p:spPr>
          <a:xfrm>
            <a:off x="4399374" y="1524256"/>
            <a:ext cx="1845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hlinkClick r:id="rId6"/>
              </a:rPr>
              <a:t>Andant</a:t>
            </a:r>
            <a:r>
              <a:rPr lang="fr-FR" sz="3200" dirty="0">
                <a:hlinkClick r:id="rId6"/>
              </a:rPr>
              <a:t>e</a:t>
            </a:r>
            <a:endParaRPr lang="fr-FR" sz="3200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984EA61-BA49-D347-8879-AE3BA3E0022F}"/>
              </a:ext>
            </a:extLst>
          </p:cNvPr>
          <p:cNvCxnSpPr/>
          <p:nvPr/>
        </p:nvCxnSpPr>
        <p:spPr>
          <a:xfrm>
            <a:off x="4412974" y="3456728"/>
            <a:ext cx="16830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271F5C7-FC5A-7C40-8977-E0E148EF43A6}"/>
              </a:ext>
            </a:extLst>
          </p:cNvPr>
          <p:cNvCxnSpPr/>
          <p:nvPr/>
        </p:nvCxnSpPr>
        <p:spPr>
          <a:xfrm>
            <a:off x="4406350" y="4068420"/>
            <a:ext cx="16830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15D4234-0A05-F044-96E7-A28F92A70EA6}"/>
              </a:ext>
            </a:extLst>
          </p:cNvPr>
          <p:cNvCxnSpPr/>
          <p:nvPr/>
        </p:nvCxnSpPr>
        <p:spPr>
          <a:xfrm>
            <a:off x="3299791" y="2259499"/>
            <a:ext cx="954157" cy="3825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330ECE0-F253-C54A-9E0D-2AE817850C71}"/>
              </a:ext>
            </a:extLst>
          </p:cNvPr>
          <p:cNvCxnSpPr>
            <a:cxnSpLocks/>
          </p:cNvCxnSpPr>
          <p:nvPr/>
        </p:nvCxnSpPr>
        <p:spPr>
          <a:xfrm flipV="1">
            <a:off x="3126372" y="3112473"/>
            <a:ext cx="1279976" cy="15362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B13855E-5589-F241-80F7-1F2BF25236E0}"/>
              </a:ext>
            </a:extLst>
          </p:cNvPr>
          <p:cNvCxnSpPr>
            <a:cxnSpLocks/>
          </p:cNvCxnSpPr>
          <p:nvPr/>
        </p:nvCxnSpPr>
        <p:spPr>
          <a:xfrm flipH="1">
            <a:off x="6294788" y="2913985"/>
            <a:ext cx="932837" cy="7153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5A13E8A-8A84-CB4F-AB7D-3ECE3FB5441D}"/>
              </a:ext>
            </a:extLst>
          </p:cNvPr>
          <p:cNvCxnSpPr>
            <a:cxnSpLocks/>
          </p:cNvCxnSpPr>
          <p:nvPr/>
        </p:nvCxnSpPr>
        <p:spPr>
          <a:xfrm flipH="1" flipV="1">
            <a:off x="5779493" y="4740955"/>
            <a:ext cx="1296517" cy="6392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734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1C35C69-130E-B041-9CC3-FA6FF2E82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Coût d’un dictionnaire de référence</a:t>
            </a:r>
          </a:p>
          <a:p>
            <a:pPr lvl="1"/>
            <a:r>
              <a:rPr lang="fr-FR" dirty="0"/>
              <a:t>TLF : 80 personnes dans un protocole très lourd</a:t>
            </a:r>
          </a:p>
          <a:p>
            <a:pPr lvl="1"/>
            <a:r>
              <a:rPr lang="fr-FR" dirty="0"/>
              <a:t>Mode wiki : 60 personnes / 50 + réseau</a:t>
            </a:r>
          </a:p>
          <a:p>
            <a:r>
              <a:rPr lang="fr-FR" dirty="0"/>
              <a:t>Coût d’une encyclopédie</a:t>
            </a:r>
          </a:p>
          <a:p>
            <a:pPr lvl="1"/>
            <a:r>
              <a:rPr lang="fr-FR" dirty="0"/>
              <a:t>3 permanents par spécialité (300) – mais pas à temps plein !!!</a:t>
            </a:r>
          </a:p>
          <a:p>
            <a:pPr lvl="1"/>
            <a:r>
              <a:rPr lang="fr-FR" dirty="0"/>
              <a:t>Réseau francophone </a:t>
            </a:r>
          </a:p>
          <a:p>
            <a:pPr lvl="2"/>
            <a:r>
              <a:rPr lang="fr-FR" dirty="0"/>
              <a:t> les études de l’existant pour les thèses encadrées par directeur de recherche</a:t>
            </a:r>
          </a:p>
          <a:p>
            <a:r>
              <a:rPr lang="fr-FR" dirty="0"/>
              <a:t>Stratégie : détection de l’essentiel de la recherche</a:t>
            </a:r>
          </a:p>
          <a:p>
            <a:pPr lvl="1"/>
            <a:r>
              <a:rPr lang="fr-FR" dirty="0"/>
              <a:t>=&gt; Information scientifique et technique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C471681-1286-1D4B-80DA-9589569D4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Du culturel au stratégique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204549-AC94-D64E-ABF5-18800F35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AD7E90C-B6D5-E642-97D9-910E549E9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543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3A8CEF4-BD67-5A4A-910A-7FE709080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En santé, la NLM </a:t>
            </a:r>
          </a:p>
          <a:p>
            <a:pPr lvl="1"/>
            <a:r>
              <a:rPr lang="fr-FR" dirty="0"/>
              <a:t>1836 : </a:t>
            </a:r>
            <a:r>
              <a:rPr lang="fr-FR" i="1" dirty="0"/>
              <a:t>Library of the Surgeon </a:t>
            </a:r>
            <a:r>
              <a:rPr lang="fr-FR" i="1" dirty="0" err="1"/>
              <a:t>General’s</a:t>
            </a:r>
            <a:r>
              <a:rPr lang="fr-FR" i="1" dirty="0"/>
              <a:t> Office</a:t>
            </a:r>
          </a:p>
          <a:p>
            <a:pPr lvl="1"/>
            <a:r>
              <a:rPr lang="fr-FR" dirty="0"/>
              <a:t>1879 : Index </a:t>
            </a:r>
            <a:r>
              <a:rPr lang="fr-FR" dirty="0" err="1"/>
              <a:t>Medicus</a:t>
            </a:r>
            <a:r>
              <a:rPr lang="fr-FR" dirty="0"/>
              <a:t> -&gt; MEDLINE </a:t>
            </a:r>
          </a:p>
          <a:p>
            <a:pPr lvl="2"/>
            <a:r>
              <a:rPr lang="fr-FR" dirty="0"/>
              <a:t>1981 250.000 </a:t>
            </a:r>
            <a:r>
              <a:rPr lang="fr-FR" dirty="0" err="1"/>
              <a:t>refs</a:t>
            </a:r>
            <a:r>
              <a:rPr lang="fr-FR" dirty="0"/>
              <a:t> par an (résumé d’auteur / thésaurus puissant </a:t>
            </a:r>
            <a:r>
              <a:rPr lang="fr-FR" dirty="0" err="1"/>
              <a:t>MEsH</a:t>
            </a:r>
            <a:r>
              <a:rPr lang="fr-FR" dirty="0"/>
              <a:t>)</a:t>
            </a:r>
          </a:p>
          <a:p>
            <a:pPr lvl="2"/>
            <a:r>
              <a:rPr lang="fr-FR" dirty="0"/>
              <a:t>Automatisé sur un ordinateur IBM 370 </a:t>
            </a:r>
          </a:p>
          <a:p>
            <a:r>
              <a:rPr lang="fr-FR" dirty="0"/>
              <a:t>La Library of </a:t>
            </a:r>
            <a:r>
              <a:rPr lang="fr-FR" dirty="0" err="1"/>
              <a:t>Congress</a:t>
            </a:r>
            <a:r>
              <a:rPr lang="fr-FR" dirty="0"/>
              <a:t> crée les formats MARC en 1968</a:t>
            </a:r>
          </a:p>
          <a:p>
            <a:pPr lvl="1"/>
            <a:r>
              <a:rPr lang="fr-FR" dirty="0"/>
              <a:t>Culture réseau : chaque bibliothèque possède son catalogue</a:t>
            </a:r>
          </a:p>
          <a:p>
            <a:r>
              <a:rPr lang="fr-FR" dirty="0"/>
              <a:t> OCLC : </a:t>
            </a:r>
            <a:r>
              <a:rPr lang="fr-FR" i="1" dirty="0"/>
              <a:t>Online Computer Library Center</a:t>
            </a:r>
          </a:p>
          <a:p>
            <a:pPr lvl="1"/>
            <a:r>
              <a:rPr lang="fr-FR" dirty="0"/>
              <a:t>1967 </a:t>
            </a:r>
            <a:r>
              <a:rPr lang="fr-FR" i="1" dirty="0"/>
              <a:t>: Ohio </a:t>
            </a:r>
            <a:r>
              <a:rPr lang="fr-FR" i="1" dirty="0" err="1"/>
              <a:t>College</a:t>
            </a:r>
            <a:r>
              <a:rPr lang="fr-FR" i="1" dirty="0"/>
              <a:t> Library Center </a:t>
            </a:r>
            <a:r>
              <a:rPr lang="fr-FR" dirty="0"/>
              <a:t>(Dublin) avec le format MARC</a:t>
            </a:r>
          </a:p>
          <a:p>
            <a:pPr lvl="1"/>
            <a:r>
              <a:rPr lang="fr-FR" dirty="0"/>
              <a:t>1971 : catalogue collectif avec l’autre université de Dublin </a:t>
            </a:r>
          </a:p>
          <a:p>
            <a:pPr lvl="1"/>
            <a:r>
              <a:rPr lang="fr-FR" dirty="0"/>
              <a:t>1978 : changement de statut (ouverture internationale)</a:t>
            </a:r>
          </a:p>
          <a:p>
            <a:pPr lvl="1"/>
            <a:r>
              <a:rPr lang="fr-FR" dirty="0"/>
              <a:t>2020 : réseau de 15.000 bibliothèques (dont l’UL)</a:t>
            </a:r>
          </a:p>
          <a:p>
            <a:pPr lvl="1"/>
            <a:r>
              <a:rPr lang="fr-FR" dirty="0"/>
              <a:t>1990 : Centre de recherche fédératif (1 à 3 membres de l’OCLC par projet)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Le catalogue collectif complète les solutions locales sans les remplacer !!!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D5B0FE0-2294-8D46-8D30-537E44BC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Aux USA, les grands acteurs des années 80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A4A72F-4E20-934A-B15E-7CD5FD697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54A82F-5CB1-0444-9A20-3EE81969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330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FD52DAB-CFC5-F243-B494-48C948413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1946 : Bulletins signalétiques</a:t>
            </a:r>
          </a:p>
          <a:p>
            <a:pPr lvl="1"/>
            <a:r>
              <a:rPr lang="fr-FR" dirty="0"/>
              <a:t>Les sujets « intéressants » font l’objet d’un résumé en français…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marL="392113" lvl="1" indent="0">
              <a:buNone/>
            </a:pPr>
            <a:endParaRPr lang="fr-FR" dirty="0"/>
          </a:p>
          <a:p>
            <a:r>
              <a:rPr lang="fr-FR" dirty="0"/>
              <a:t>1971 création des bases Pascal Francis (Nathalie </a:t>
            </a:r>
            <a:r>
              <a:rPr lang="fr-FR" dirty="0" err="1"/>
              <a:t>Dusoulier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400.000 références par an normalisées ISO 2709</a:t>
            </a:r>
          </a:p>
          <a:p>
            <a:pPr lvl="1"/>
            <a:r>
              <a:rPr lang="fr-FR" dirty="0"/>
              <a:t>Accessible sur 2 serveurs via le réseau Cyclades (</a:t>
            </a:r>
            <a:r>
              <a:rPr lang="fr-FR" dirty="0" err="1"/>
              <a:t>Iria</a:t>
            </a:r>
            <a:r>
              <a:rPr lang="fr-FR" dirty="0"/>
              <a:t> + CNET + </a:t>
            </a:r>
            <a:r>
              <a:rPr lang="fr-FR" dirty="0" err="1"/>
              <a:t>Cii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Avec le logiciel Mistral (navigation par thésaurus) réalisé par la </a:t>
            </a:r>
            <a:r>
              <a:rPr lang="fr-FR" dirty="0" err="1"/>
              <a:t>Cii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B944FF-3FC5-0842-9844-B280805EE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Intelligence économique avec le CNRS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90DA92-CC57-3F4D-ADF1-A570BF8AC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804EC7-8321-0845-88F9-E741B5769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34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E5F1FDA-BB45-F34A-A1C5-92A1C6311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00" y="2213679"/>
            <a:ext cx="9975368" cy="195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63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DB96C75-E74B-654D-A9B8-FB08B5EEF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1978 : Nathalie </a:t>
            </a:r>
            <a:r>
              <a:rPr lang="fr-FR" dirty="0" err="1"/>
              <a:t>Dusoulier</a:t>
            </a:r>
            <a:r>
              <a:rPr lang="fr-FR" dirty="0"/>
              <a:t> à l’ONU </a:t>
            </a:r>
          </a:p>
          <a:p>
            <a:pPr lvl="1"/>
            <a:r>
              <a:rPr lang="fr-FR" dirty="0"/>
              <a:t>Genève (local), New-York, Genève (réseau ONU)</a:t>
            </a:r>
          </a:p>
          <a:p>
            <a:pPr lvl="1"/>
            <a:r>
              <a:rPr lang="fr-FR" dirty="0"/>
              <a:t>Présidente pour la normalisation CCF (</a:t>
            </a:r>
            <a:r>
              <a:rPr lang="fr-FR" dirty="0" err="1"/>
              <a:t>Lc</a:t>
            </a:r>
            <a:r>
              <a:rPr lang="fr-FR" dirty="0"/>
              <a:t>, NLM…)</a:t>
            </a:r>
          </a:p>
          <a:p>
            <a:r>
              <a:rPr lang="fr-FR" dirty="0"/>
              <a:t>1980 : situations du CDST et CSSH vécues comme difficile</a:t>
            </a:r>
          </a:p>
          <a:p>
            <a:pPr lvl="1"/>
            <a:r>
              <a:rPr lang="fr-FR" dirty="0"/>
              <a:t>Création de </a:t>
            </a:r>
            <a:r>
              <a:rPr lang="fr-FR" dirty="0" err="1"/>
              <a:t>Télésystèmes</a:t>
            </a:r>
            <a:r>
              <a:rPr lang="fr-FR" dirty="0"/>
              <a:t> Questel et fin de la CII</a:t>
            </a:r>
          </a:p>
          <a:p>
            <a:pPr lvl="2"/>
            <a:r>
              <a:rPr lang="fr-FR" dirty="0"/>
              <a:t>La compétence technologique CDST CDSH est externalisée</a:t>
            </a:r>
          </a:p>
          <a:p>
            <a:r>
              <a:rPr lang="fr-FR" dirty="0"/>
              <a:t>1989 retour N. </a:t>
            </a:r>
            <a:r>
              <a:rPr lang="fr-FR" dirty="0" err="1"/>
              <a:t>Dusoulier</a:t>
            </a:r>
            <a:r>
              <a:rPr lang="fr-FR" dirty="0"/>
              <a:t> au CNRS : INIST avec </a:t>
            </a:r>
            <a:r>
              <a:rPr lang="fr-FR" dirty="0" err="1"/>
              <a:t>Goéry</a:t>
            </a:r>
            <a:r>
              <a:rPr lang="fr-FR" dirty="0"/>
              <a:t> </a:t>
            </a:r>
            <a:r>
              <a:rPr lang="fr-FR" dirty="0" err="1"/>
              <a:t>Delacôte</a:t>
            </a:r>
            <a:endParaRPr lang="fr-FR" dirty="0"/>
          </a:p>
          <a:p>
            <a:pPr lvl="1"/>
            <a:r>
              <a:rPr lang="fr-FR" dirty="0"/>
              <a:t> transfert CDST + CDSH à Nancy</a:t>
            </a:r>
          </a:p>
          <a:p>
            <a:pPr lvl="1"/>
            <a:r>
              <a:rPr lang="fr-FR" dirty="0"/>
              <a:t>Objectif : reprise de la maîtrise technologique</a:t>
            </a:r>
          </a:p>
          <a:p>
            <a:pPr lvl="1"/>
            <a:r>
              <a:rPr lang="fr-FR" dirty="0"/>
              <a:t>Informatisation de la bibliothèque (27 km de rayonnage)</a:t>
            </a:r>
          </a:p>
          <a:p>
            <a:pPr lvl="1"/>
            <a:r>
              <a:rPr lang="fr-FR" dirty="0"/>
              <a:t>fourniture de documents</a:t>
            </a:r>
          </a:p>
          <a:p>
            <a:pPr marL="914400" lvl="3" indent="0">
              <a:buNone/>
            </a:pPr>
            <a:r>
              <a:rPr lang="fr-FR" dirty="0"/>
              <a:t>Des photocopies aux documents numériques</a:t>
            </a:r>
          </a:p>
          <a:p>
            <a:pPr marL="914400" lvl="3" indent="0">
              <a:buNone/>
            </a:pPr>
            <a:r>
              <a:rPr lang="fr-FR" dirty="0"/>
              <a:t>Ticket modérateur</a:t>
            </a:r>
          </a:p>
          <a:p>
            <a:pPr marL="630238" lvl="2" indent="0">
              <a:buNone/>
            </a:pPr>
            <a:r>
              <a:rPr lang="fr-FR" dirty="0"/>
              <a:t>Filiale de commercialisation (modèle British Library)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22AD2CD-A319-1C48-B1EF-DDEFC1050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Du CDST/CDSH à l’INIST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4817E9-A83C-ED48-A378-CB8FD815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DE727C-DC08-3B46-9270-ECAC70BD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35</a:t>
            </a:fld>
            <a:endParaRPr lang="fr-F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AA75E7C-054A-364D-86DD-45DA03F46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850" y="496637"/>
            <a:ext cx="1506674" cy="147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573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BD283BB-071A-2743-9861-E8905FC12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Objectif : Création d’un centre d’expertise/excellence dans la compétence numérique</a:t>
            </a:r>
          </a:p>
          <a:p>
            <a:r>
              <a:rPr lang="fr-FR" dirty="0"/>
              <a:t>Renforcer les universités de Lorraine dans cet axe</a:t>
            </a:r>
          </a:p>
          <a:p>
            <a:r>
              <a:rPr lang="fr-FR" dirty="0"/>
              <a:t>Modèle OCLC : 28 ITA pour encadrer 15 projets</a:t>
            </a:r>
          </a:p>
          <a:p>
            <a:r>
              <a:rPr lang="fr-FR" dirty="0"/>
              <a:t>Objectif Indépendance technologique (bases de données)</a:t>
            </a:r>
          </a:p>
          <a:p>
            <a:pPr lvl="1"/>
            <a:r>
              <a:rPr lang="fr-FR" dirty="0"/>
              <a:t>Bases départementales thématiques (en vue d’indexation assistée)</a:t>
            </a:r>
          </a:p>
          <a:p>
            <a:pPr lvl="1"/>
            <a:r>
              <a:rPr lang="fr-FR" dirty="0"/>
              <a:t>Investissement SGML/XML (5 ans avant la Library Of </a:t>
            </a:r>
            <a:r>
              <a:rPr lang="fr-FR" dirty="0" err="1"/>
              <a:t>Congress</a:t>
            </a:r>
            <a:r>
              <a:rPr lang="fr-FR" dirty="0"/>
              <a:t>)</a:t>
            </a:r>
          </a:p>
          <a:p>
            <a:r>
              <a:rPr lang="fr-FR" dirty="0"/>
              <a:t>Nouveaux produits : </a:t>
            </a:r>
            <a:r>
              <a:rPr lang="fr-FR" dirty="0" err="1"/>
              <a:t>infométrie</a:t>
            </a:r>
            <a:endParaRPr lang="fr-FR" dirty="0"/>
          </a:p>
          <a:p>
            <a:pPr lvl="1"/>
            <a:r>
              <a:rPr lang="fr-FR" dirty="0"/>
              <a:t>Boite à outil SGML pour analyse de corpus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FCFD32D-6D05-724E-8B24-2F8FEFC1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 Département Recherche et Produits nouveaux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FB1368-4AA7-F54F-916F-543B4AF03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393099-2BB9-D64B-9417-0CCA33B4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4865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1A6CA7E-DE51-F44B-B808-7C5530FAE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1991 départ de </a:t>
            </a:r>
            <a:r>
              <a:rPr lang="fr-FR" dirty="0" err="1"/>
              <a:t>Goéry</a:t>
            </a:r>
            <a:r>
              <a:rPr lang="fr-FR" dirty="0"/>
              <a:t> </a:t>
            </a:r>
            <a:r>
              <a:rPr lang="fr-FR" dirty="0" err="1"/>
              <a:t>Delacôte</a:t>
            </a:r>
            <a:r>
              <a:rPr lang="fr-FR" dirty="0"/>
              <a:t> dans un contexte difficile</a:t>
            </a:r>
          </a:p>
          <a:p>
            <a:pPr lvl="1"/>
            <a:r>
              <a:rPr lang="fr-FR" dirty="0"/>
              <a:t>Le marché FDP n’est pas tout à fait au rendez-vous</a:t>
            </a:r>
          </a:p>
          <a:p>
            <a:pPr lvl="1"/>
            <a:r>
              <a:rPr lang="fr-FR" dirty="0"/>
              <a:t>Conflits sur l’indépendance technologique (bases de données, serveurs)</a:t>
            </a:r>
          </a:p>
          <a:p>
            <a:pPr lvl="1"/>
            <a:r>
              <a:rPr lang="fr-FR" dirty="0"/>
              <a:t>Conflits sur les choix informatiques (confusion gestion / connaissance)</a:t>
            </a:r>
          </a:p>
          <a:p>
            <a:r>
              <a:rPr lang="fr-FR" dirty="0"/>
              <a:t>Mission </a:t>
            </a:r>
            <a:r>
              <a:rPr lang="fr-FR" dirty="0" err="1"/>
              <a:t>Eisenmann</a:t>
            </a:r>
            <a:r>
              <a:rPr lang="fr-FR" dirty="0"/>
              <a:t> =&gt; Groupe INIST (à privatiser)</a:t>
            </a:r>
          </a:p>
          <a:p>
            <a:pPr lvl="1"/>
            <a:r>
              <a:rPr lang="fr-FR" dirty="0"/>
              <a:t>Remplacement des nouveaux cadres (dont Nathalie </a:t>
            </a:r>
            <a:r>
              <a:rPr lang="fr-FR" dirty="0" err="1"/>
              <a:t>Dusoulier</a:t>
            </a:r>
            <a:r>
              <a:rPr lang="fr-FR" dirty="0"/>
              <a:t>) </a:t>
            </a:r>
          </a:p>
          <a:p>
            <a:pPr lvl="2"/>
            <a:r>
              <a:rPr lang="fr-FR" dirty="0"/>
              <a:t>par des cadres venant du privé (sans compétences en recherche ou IST)</a:t>
            </a:r>
          </a:p>
          <a:p>
            <a:pPr lvl="1"/>
            <a:r>
              <a:rPr lang="fr-FR" dirty="0"/>
              <a:t>Suppression de la R&amp;D </a:t>
            </a:r>
          </a:p>
          <a:p>
            <a:pPr lvl="2"/>
            <a:r>
              <a:rPr lang="fr-FR" dirty="0"/>
              <a:t> Oracle+ protocole qualité</a:t>
            </a:r>
          </a:p>
          <a:p>
            <a:pPr lvl="1"/>
            <a:r>
              <a:rPr lang="fr-FR" dirty="0"/>
              <a:t>Retour à une chaine de production centralisée </a:t>
            </a:r>
          </a:p>
          <a:p>
            <a:pPr lvl="2"/>
            <a:r>
              <a:rPr lang="fr-FR" dirty="0"/>
              <a:t>Coopérations de plus en plus difficiles</a:t>
            </a:r>
          </a:p>
          <a:p>
            <a:pPr lvl="1"/>
            <a:r>
              <a:rPr lang="fr-FR" dirty="0"/>
              <a:t>Refus de vente pour la fouille de données sur Pascal</a:t>
            </a:r>
          </a:p>
          <a:p>
            <a:pPr lvl="2"/>
            <a:r>
              <a:rPr lang="fr-FR" dirty="0"/>
              <a:t>Pour garantir un monopôle des services sur Pascal</a:t>
            </a:r>
          </a:p>
          <a:p>
            <a:r>
              <a:rPr lang="fr-FR" dirty="0"/>
              <a:t>1998 : suite à l‘échec de cette stratégie </a:t>
            </a:r>
          </a:p>
          <a:p>
            <a:pPr lvl="1"/>
            <a:r>
              <a:rPr lang="fr-FR" dirty="0"/>
              <a:t>Reprise du contrôle du CNRS Mais</a:t>
            </a:r>
          </a:p>
          <a:p>
            <a:pPr lvl="2"/>
            <a:r>
              <a:rPr lang="fr-FR" dirty="0"/>
              <a:t>La filiale est conservée</a:t>
            </a:r>
          </a:p>
          <a:p>
            <a:pPr lvl="2"/>
            <a:r>
              <a:rPr lang="fr-FR" dirty="0"/>
              <a:t>option indexation automatique (sans expérimentation préalable)</a:t>
            </a:r>
          </a:p>
          <a:p>
            <a:pPr lvl="2"/>
            <a:r>
              <a:rPr lang="fr-FR" dirty="0"/>
              <a:t>Les ingénieurs documentalistes sont invités à partir…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1E50763-580F-9D4A-AF47-8A087E342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cascade de décisions hasardeuses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55CC9D-CA92-C341-90A2-0879E037D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5999BA-3079-3A48-9396-37D30C4B2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64058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92BDBF8-EE4D-7744-8182-90552F63D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Pas de FDP =&gt; les éditeurs alimentent </a:t>
            </a:r>
            <a:r>
              <a:rPr lang="fr-FR" dirty="0" err="1"/>
              <a:t>PubMed</a:t>
            </a:r>
            <a:endParaRPr lang="fr-FR" dirty="0"/>
          </a:p>
          <a:p>
            <a:r>
              <a:rPr lang="fr-FR" dirty="0"/>
              <a:t>2000 : Accès devenant gratuit sur Internet </a:t>
            </a:r>
          </a:p>
          <a:p>
            <a:pPr lvl="1"/>
            <a:r>
              <a:rPr lang="fr-FR" dirty="0"/>
              <a:t>=&gt; position hégémonique</a:t>
            </a:r>
          </a:p>
          <a:p>
            <a:r>
              <a:rPr lang="fr-FR" dirty="0"/>
              <a:t>Un nancéien (Olivier </a:t>
            </a:r>
            <a:r>
              <a:rPr lang="fr-FR" dirty="0" err="1"/>
              <a:t>Bodenreider</a:t>
            </a:r>
            <a:r>
              <a:rPr lang="fr-FR" dirty="0"/>
              <a:t>) dirige l’indexation assistée</a:t>
            </a:r>
          </a:p>
          <a:p>
            <a:r>
              <a:rPr lang="fr-FR" dirty="0"/>
              <a:t>Fouille de donnée encouragée</a:t>
            </a:r>
          </a:p>
          <a:p>
            <a:r>
              <a:rPr lang="fr-FR" dirty="0"/>
              <a:t>Projets collaboratifs (UMLS)</a:t>
            </a:r>
          </a:p>
          <a:p>
            <a:r>
              <a:rPr lang="fr-FR" dirty="0"/>
              <a:t>2020 : 900.000 articles par an</a:t>
            </a:r>
          </a:p>
          <a:p>
            <a:pPr lvl="1"/>
            <a:r>
              <a:rPr lang="fr-FR" dirty="0"/>
              <a:t>Chaque article est vu / indexé par 3 humains….</a:t>
            </a:r>
          </a:p>
          <a:p>
            <a:pPr lvl="2"/>
            <a:r>
              <a:rPr lang="fr-FR" dirty="0"/>
              <a:t>Un immense réseau de veille technologique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DBA6DC1-530B-0F43-8C01-FCA4CE0EE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Pendant ce temps aux USA : </a:t>
            </a:r>
            <a:r>
              <a:rPr lang="fr-FR" dirty="0" err="1"/>
              <a:t>PubMed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E71288-58D1-A34E-8085-FED46136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554296-D596-6F4E-9280-37AB79B4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056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91B5788-9935-EC4A-8DC9-3DF219BAD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Comparaisons</a:t>
            </a:r>
          </a:p>
          <a:p>
            <a:pPr lvl="1"/>
            <a:r>
              <a:rPr lang="fr-FR" dirty="0"/>
              <a:t>USA : Les institutions </a:t>
            </a:r>
          </a:p>
          <a:p>
            <a:pPr lvl="2"/>
            <a:r>
              <a:rPr lang="fr-FR" dirty="0"/>
              <a:t>gèrent leurs bibliothèques et échangent des métadonnées  </a:t>
            </a:r>
          </a:p>
          <a:p>
            <a:pPr lvl="2"/>
            <a:r>
              <a:rPr lang="fr-FR" dirty="0"/>
              <a:t>Conservent leur expertise en technologie numérique</a:t>
            </a:r>
          </a:p>
          <a:p>
            <a:pPr lvl="2"/>
            <a:r>
              <a:rPr lang="fr-FR" dirty="0"/>
              <a:t>Font confiance à l’expertise humaine (modération, indexation assistée)</a:t>
            </a:r>
          </a:p>
          <a:p>
            <a:pPr lvl="1"/>
            <a:r>
              <a:rPr lang="fr-FR" dirty="0"/>
              <a:t>France : Les institutions </a:t>
            </a:r>
          </a:p>
          <a:p>
            <a:pPr lvl="2"/>
            <a:r>
              <a:rPr lang="fr-FR" dirty="0"/>
              <a:t>Délèguent vers des services centralisés (exemple HAL)</a:t>
            </a:r>
          </a:p>
          <a:p>
            <a:pPr lvl="2"/>
            <a:r>
              <a:rPr lang="fr-FR" dirty="0"/>
              <a:t>perdent leur maitrise (et leur expertise)</a:t>
            </a:r>
          </a:p>
          <a:p>
            <a:pPr lvl="2"/>
            <a:r>
              <a:rPr lang="fr-FR" dirty="0"/>
              <a:t>Ne font pas confiance (contrôle a priori, indexation automatique)</a:t>
            </a:r>
          </a:p>
          <a:p>
            <a:r>
              <a:rPr lang="fr-FR" dirty="0"/>
              <a:t>Quels moyens pour redémarrer les bases : </a:t>
            </a:r>
          </a:p>
          <a:p>
            <a:pPr lvl="1"/>
            <a:r>
              <a:rPr lang="fr-FR" dirty="0"/>
              <a:t>les mêmes que l’encyclopédie </a:t>
            </a:r>
          </a:p>
          <a:p>
            <a:pPr lvl="1"/>
            <a:r>
              <a:rPr lang="fr-FR" dirty="0"/>
              <a:t>pilote les sélections</a:t>
            </a:r>
          </a:p>
          <a:p>
            <a:r>
              <a:rPr lang="fr-FR" dirty="0"/>
              <a:t>Quelle expertise</a:t>
            </a:r>
          </a:p>
          <a:p>
            <a:pPr lvl="1"/>
            <a:r>
              <a:rPr lang="fr-FR" dirty="0"/>
              <a:t>édition numérique hypertexte de la connaissance</a:t>
            </a:r>
          </a:p>
          <a:p>
            <a:pPr lvl="1"/>
            <a:r>
              <a:rPr lang="fr-FR" dirty="0"/>
              <a:t>En maîtrisant l’exploration de corpus</a:t>
            </a:r>
          </a:p>
          <a:p>
            <a:pPr lvl="1"/>
            <a:endParaRPr lang="fr-FR" dirty="0"/>
          </a:p>
          <a:p>
            <a:pPr lvl="2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0E5AD51-ABFF-4A49-BDF2-5417610A6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voies pour l’avenir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CF77187-40A6-9444-9606-A25F4D9B2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584CFB-7B27-3345-A74C-85E9D7D85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39</a:t>
            </a:fld>
            <a:endParaRPr lang="fr-FR"/>
          </a:p>
        </p:txBody>
      </p:sp>
      <p:sp>
        <p:nvSpPr>
          <p:cNvPr id="6" name="Cylindre 5">
            <a:extLst>
              <a:ext uri="{FF2B5EF4-FFF2-40B4-BE49-F238E27FC236}">
                <a16:creationId xmlns:a16="http://schemas.microsoft.com/office/drawing/2014/main" id="{528EC7F5-566D-E545-9400-9F2F35C2055B}"/>
              </a:ext>
            </a:extLst>
          </p:cNvPr>
          <p:cNvSpPr/>
          <p:nvPr/>
        </p:nvSpPr>
        <p:spPr>
          <a:xfrm>
            <a:off x="10195560" y="1417638"/>
            <a:ext cx="1822873" cy="484600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Archives</a:t>
            </a:r>
          </a:p>
        </p:txBody>
      </p:sp>
      <p:sp>
        <p:nvSpPr>
          <p:cNvPr id="7" name="Cylindre 6">
            <a:extLst>
              <a:ext uri="{FF2B5EF4-FFF2-40B4-BE49-F238E27FC236}">
                <a16:creationId xmlns:a16="http://schemas.microsoft.com/office/drawing/2014/main" id="{5E7B32FD-090A-214F-97DE-877C73B566AD}"/>
              </a:ext>
            </a:extLst>
          </p:cNvPr>
          <p:cNvSpPr/>
          <p:nvPr/>
        </p:nvSpPr>
        <p:spPr>
          <a:xfrm>
            <a:off x="8703311" y="3958336"/>
            <a:ext cx="1248410" cy="1329944"/>
          </a:xfrm>
          <a:prstGeom prst="can">
            <a:avLst>
              <a:gd name="adj" fmla="val 34954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Bases</a:t>
            </a:r>
          </a:p>
          <a:p>
            <a:pPr algn="ctr"/>
            <a:r>
              <a:rPr lang="fr-FR" dirty="0"/>
              <a:t>biblio</a:t>
            </a: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47552423-2ECB-D545-81EB-76029978ABA9}"/>
              </a:ext>
            </a:extLst>
          </p:cNvPr>
          <p:cNvSpPr/>
          <p:nvPr/>
        </p:nvSpPr>
        <p:spPr>
          <a:xfrm>
            <a:off x="6675120" y="4434840"/>
            <a:ext cx="2028191" cy="579120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Encyclopédie</a:t>
            </a:r>
          </a:p>
        </p:txBody>
      </p:sp>
    </p:spTree>
    <p:extLst>
      <p:ext uri="{BB962C8B-B14F-4D97-AF65-F5344CB8AC3E}">
        <p14:creationId xmlns:p14="http://schemas.microsoft.com/office/powerpoint/2010/main" val="2810176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367AEA7-B834-E445-9EC3-5149361B6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Même moteur que Wikipédia (</a:t>
            </a:r>
            <a:r>
              <a:rPr lang="fr-FR" dirty="0" err="1"/>
              <a:t>MediaWiki</a:t>
            </a:r>
            <a:r>
              <a:rPr lang="fr-FR" dirty="0"/>
              <a:t>)</a:t>
            </a:r>
          </a:p>
          <a:p>
            <a:r>
              <a:rPr lang="fr-FR" dirty="0"/>
              <a:t> Contributions nominatives </a:t>
            </a:r>
            <a:r>
              <a:rPr lang="fr-FR" dirty="0">
                <a:highlight>
                  <a:srgbClr val="FFFF00"/>
                </a:highlight>
              </a:rPr>
              <a:t>réservées aux inscrits </a:t>
            </a:r>
          </a:p>
          <a:p>
            <a:r>
              <a:rPr lang="fr-FR" dirty="0"/>
              <a:t>Sur un plan technique 2 wikis :</a:t>
            </a:r>
          </a:p>
          <a:p>
            <a:pPr lvl="1"/>
            <a:r>
              <a:rPr lang="fr-FR" dirty="0"/>
              <a:t>Privé (documents internes ou bac à sable)</a:t>
            </a:r>
          </a:p>
          <a:p>
            <a:pPr lvl="1"/>
            <a:r>
              <a:rPr lang="fr-FR" dirty="0"/>
              <a:t>Public : initialisé avec les publications des émérites confinés</a:t>
            </a:r>
          </a:p>
          <a:p>
            <a:r>
              <a:rPr lang="fr-FR" dirty="0"/>
              <a:t>Première visite :</a:t>
            </a:r>
          </a:p>
          <a:p>
            <a:pPr lvl="1"/>
            <a:r>
              <a:rPr lang="fr-FR" dirty="0"/>
              <a:t>Nouveau site </a:t>
            </a:r>
            <a:r>
              <a:rPr lang="fr-FR" dirty="0" err="1"/>
              <a:t>Wicri</a:t>
            </a:r>
            <a:r>
              <a:rPr lang="fr-FR" dirty="0"/>
              <a:t>  : </a:t>
            </a:r>
            <a:r>
              <a:rPr lang="fr-FR" dirty="0">
                <a:hlinkClick r:id="rId2"/>
              </a:rPr>
              <a:t>https://wicri-demo.istex.fr/</a:t>
            </a:r>
            <a:endParaRPr lang="fr-FR" dirty="0"/>
          </a:p>
          <a:p>
            <a:pPr lvl="1"/>
            <a:r>
              <a:rPr lang="fr-FR" dirty="0"/>
              <a:t>Wikis émérites : </a:t>
            </a:r>
            <a:r>
              <a:rPr lang="fr-FR" dirty="0">
                <a:hlinkClick r:id="rId3"/>
              </a:rPr>
              <a:t>https://wicri-demo.istex.fr/emerites.lorraine/fr</a:t>
            </a:r>
            <a:endParaRPr lang="fr-FR" dirty="0"/>
          </a:p>
          <a:p>
            <a:pPr lvl="1"/>
            <a:r>
              <a:rPr lang="fr-FR" dirty="0"/>
              <a:t>Les </a:t>
            </a:r>
            <a:r>
              <a:rPr lang="fr-FR" dirty="0">
                <a:hlinkClick r:id="rId4"/>
              </a:rPr>
              <a:t>émérites confinés (2021) </a:t>
            </a:r>
            <a:r>
              <a:rPr lang="fr-FR" dirty="0"/>
              <a:t>// </a:t>
            </a:r>
            <a:r>
              <a:rPr lang="fr-FR" dirty="0">
                <a:hlinkClick r:id="rId5"/>
              </a:rPr>
              <a:t>un article</a:t>
            </a:r>
            <a:endParaRPr lang="fr-FR" dirty="0"/>
          </a:p>
          <a:p>
            <a:pPr lvl="1"/>
            <a:r>
              <a:rPr lang="fr-FR" dirty="0"/>
              <a:t>L’onglet </a:t>
            </a:r>
            <a:r>
              <a:rPr lang="fr-FR" dirty="0">
                <a:hlinkClick r:id="rId6"/>
              </a:rPr>
              <a:t>Communautés</a:t>
            </a: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2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DA549A9-1042-B447-BF39-7E283E1CC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wikis pour les émérites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09AA957-F98C-8740-A24E-950C30D47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1A8020-6F0B-8042-9C82-9EF70B3E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</a:t>
            </a:fld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5728131-43D0-5544-9A9E-2A9205E9B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75" y="471488"/>
            <a:ext cx="17145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66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F84D246-42D4-F64E-854C-BA08B0837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Exploration de corpus avec ISTEX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1697AE-1214-4B47-9360-59186C306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059250-39C3-8D40-A158-35441A7B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40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1D4D1AD-3E17-7D4D-94F3-764114421C31}"/>
              </a:ext>
            </a:extLst>
          </p:cNvPr>
          <p:cNvGrpSpPr/>
          <p:nvPr/>
        </p:nvGrpSpPr>
        <p:grpSpPr>
          <a:xfrm>
            <a:off x="2243486" y="1477535"/>
            <a:ext cx="3236694" cy="2365956"/>
            <a:chOff x="4489053" y="2133961"/>
            <a:chExt cx="3052774" cy="21363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46B039-D7C4-FD4A-9111-33DD8AA687E5}"/>
                </a:ext>
              </a:extLst>
            </p:cNvPr>
            <p:cNvSpPr/>
            <p:nvPr/>
          </p:nvSpPr>
          <p:spPr>
            <a:xfrm>
              <a:off x="4489053" y="2133961"/>
              <a:ext cx="3052774" cy="21363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2" descr="ttp://ticri.univ-lorraine.fr/wicri.pool/images//d/d4/LogoIstexSiteon0.png">
              <a:extLst>
                <a:ext uri="{FF2B5EF4-FFF2-40B4-BE49-F238E27FC236}">
                  <a16:creationId xmlns:a16="http://schemas.microsoft.com/office/drawing/2014/main" id="{6CC54C77-C374-004B-95A2-B4ED322DF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072" y="2336068"/>
              <a:ext cx="1998737" cy="703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C08C60-8093-7948-AFF8-5E5384139900}"/>
                </a:ext>
              </a:extLst>
            </p:cNvPr>
            <p:cNvSpPr/>
            <p:nvPr/>
          </p:nvSpPr>
          <p:spPr>
            <a:xfrm>
              <a:off x="5253387" y="3830072"/>
              <a:ext cx="1524106" cy="41136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API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683BA9-477D-574F-9D01-1C30F396BE36}"/>
                </a:ext>
              </a:extLst>
            </p:cNvPr>
            <p:cNvSpPr/>
            <p:nvPr/>
          </p:nvSpPr>
          <p:spPr>
            <a:xfrm>
              <a:off x="5231173" y="3210923"/>
              <a:ext cx="1568535" cy="52251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22.000.000</a:t>
              </a:r>
            </a:p>
          </p:txBody>
        </p:sp>
      </p:grpSp>
      <p:sp>
        <p:nvSpPr>
          <p:cNvPr id="12" name="Cylindre 11">
            <a:extLst>
              <a:ext uri="{FF2B5EF4-FFF2-40B4-BE49-F238E27FC236}">
                <a16:creationId xmlns:a16="http://schemas.microsoft.com/office/drawing/2014/main" id="{339EB35C-1FB6-D243-9B5A-7B8FBE297FF4}"/>
              </a:ext>
            </a:extLst>
          </p:cNvPr>
          <p:cNvSpPr/>
          <p:nvPr/>
        </p:nvSpPr>
        <p:spPr>
          <a:xfrm>
            <a:off x="7238862" y="2095310"/>
            <a:ext cx="1723870" cy="963257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1.500 docs</a:t>
            </a:r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485F7EFB-3013-8247-835B-C7ED023D060F}"/>
              </a:ext>
            </a:extLst>
          </p:cNvPr>
          <p:cNvSpPr/>
          <p:nvPr/>
        </p:nvSpPr>
        <p:spPr>
          <a:xfrm>
            <a:off x="5596081" y="2522857"/>
            <a:ext cx="1526880" cy="518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4EB917C-81ED-CB42-A5E8-755C8AA08D3A}"/>
              </a:ext>
            </a:extLst>
          </p:cNvPr>
          <p:cNvCxnSpPr>
            <a:cxnSpLocks/>
          </p:cNvCxnSpPr>
          <p:nvPr/>
        </p:nvCxnSpPr>
        <p:spPr>
          <a:xfrm flipH="1">
            <a:off x="5627701" y="1803126"/>
            <a:ext cx="119977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FC1440C4-EF53-D745-9457-60C154C6EF4C}"/>
              </a:ext>
            </a:extLst>
          </p:cNvPr>
          <p:cNvSpPr txBox="1"/>
          <p:nvPr/>
        </p:nvSpPr>
        <p:spPr>
          <a:xfrm>
            <a:off x="7125828" y="1557592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3"/>
              </a:rPr>
              <a:t>William Byrd</a:t>
            </a:r>
            <a:endParaRPr lang="fr-FR" dirty="0"/>
          </a:p>
        </p:txBody>
      </p:sp>
      <p:sp>
        <p:nvSpPr>
          <p:cNvPr id="17" name="Cylindre 16">
            <a:extLst>
              <a:ext uri="{FF2B5EF4-FFF2-40B4-BE49-F238E27FC236}">
                <a16:creationId xmlns:a16="http://schemas.microsoft.com/office/drawing/2014/main" id="{1CA665FF-9979-674E-AB03-BBB0EB070832}"/>
              </a:ext>
            </a:extLst>
          </p:cNvPr>
          <p:cNvSpPr/>
          <p:nvPr/>
        </p:nvSpPr>
        <p:spPr>
          <a:xfrm>
            <a:off x="1940321" y="4914057"/>
            <a:ext cx="1431140" cy="765105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2.479 docs</a:t>
            </a:r>
          </a:p>
        </p:txBody>
      </p:sp>
      <p:sp>
        <p:nvSpPr>
          <p:cNvPr id="18" name="Cylindre 17">
            <a:extLst>
              <a:ext uri="{FF2B5EF4-FFF2-40B4-BE49-F238E27FC236}">
                <a16:creationId xmlns:a16="http://schemas.microsoft.com/office/drawing/2014/main" id="{0F1A2C36-B50C-BD46-B683-2B2C2444DA5C}"/>
              </a:ext>
            </a:extLst>
          </p:cNvPr>
          <p:cNvSpPr/>
          <p:nvPr/>
        </p:nvSpPr>
        <p:spPr>
          <a:xfrm>
            <a:off x="3540175" y="4914057"/>
            <a:ext cx="1335971" cy="765105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7.064 docs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763A38C-36CA-9D4A-A76E-A93429663297}"/>
              </a:ext>
            </a:extLst>
          </p:cNvPr>
          <p:cNvSpPr txBox="1"/>
          <p:nvPr/>
        </p:nvSpPr>
        <p:spPr>
          <a:xfrm>
            <a:off x="1654630" y="4273420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Aussois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E43C4EB-EB4F-2A4B-B68F-A42D144C2F24}"/>
              </a:ext>
            </a:extLst>
          </p:cNvPr>
          <p:cNvSpPr txBox="1"/>
          <p:nvPr/>
        </p:nvSpPr>
        <p:spPr>
          <a:xfrm>
            <a:off x="4544064" y="431074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Thulium</a:t>
            </a:r>
          </a:p>
        </p:txBody>
      </p:sp>
      <p:sp>
        <p:nvSpPr>
          <p:cNvPr id="21" name="Flèche vers la droite 20">
            <a:extLst>
              <a:ext uri="{FF2B5EF4-FFF2-40B4-BE49-F238E27FC236}">
                <a16:creationId xmlns:a16="http://schemas.microsoft.com/office/drawing/2014/main" id="{83D6B5B8-BB6C-6F46-A349-0DD645E05C1E}"/>
              </a:ext>
            </a:extLst>
          </p:cNvPr>
          <p:cNvSpPr/>
          <p:nvPr/>
        </p:nvSpPr>
        <p:spPr>
          <a:xfrm rot="7988098">
            <a:off x="2525062" y="4274639"/>
            <a:ext cx="1078998" cy="2918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vers la droite 21">
            <a:extLst>
              <a:ext uri="{FF2B5EF4-FFF2-40B4-BE49-F238E27FC236}">
                <a16:creationId xmlns:a16="http://schemas.microsoft.com/office/drawing/2014/main" id="{C15B8A3A-DE15-7F4D-9629-FE0663DD3670}"/>
              </a:ext>
            </a:extLst>
          </p:cNvPr>
          <p:cNvSpPr/>
          <p:nvPr/>
        </p:nvSpPr>
        <p:spPr>
          <a:xfrm rot="3192446" flipV="1">
            <a:off x="3545399" y="4279167"/>
            <a:ext cx="1078998" cy="280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7F2D55D-A1C2-B64D-8064-DDC079B90D21}"/>
              </a:ext>
            </a:extLst>
          </p:cNvPr>
          <p:cNvCxnSpPr>
            <a:cxnSpLocks/>
          </p:cNvCxnSpPr>
          <p:nvPr/>
        </p:nvCxnSpPr>
        <p:spPr>
          <a:xfrm flipV="1">
            <a:off x="2435623" y="4036436"/>
            <a:ext cx="396187" cy="493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65DAD36-3602-5843-886E-391D060402FC}"/>
              </a:ext>
            </a:extLst>
          </p:cNvPr>
          <p:cNvCxnSpPr>
            <a:cxnSpLocks/>
          </p:cNvCxnSpPr>
          <p:nvPr/>
        </p:nvCxnSpPr>
        <p:spPr>
          <a:xfrm flipH="1" flipV="1">
            <a:off x="4127680" y="3920716"/>
            <a:ext cx="553998" cy="457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68">
            <a:extLst>
              <a:ext uri="{FF2B5EF4-FFF2-40B4-BE49-F238E27FC236}">
                <a16:creationId xmlns:a16="http://schemas.microsoft.com/office/drawing/2014/main" id="{EBFA90BE-D65C-8B4B-A7C4-939FE765F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09" y="3688361"/>
            <a:ext cx="36004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7">
            <a:extLst>
              <a:ext uri="{FF2B5EF4-FFF2-40B4-BE49-F238E27FC236}">
                <a16:creationId xmlns:a16="http://schemas.microsoft.com/office/drawing/2014/main" id="{433DB3F2-7574-3641-B8C5-30F44EFE2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846" y="4882883"/>
            <a:ext cx="1717887" cy="15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Flèche vers la droite 32">
            <a:extLst>
              <a:ext uri="{FF2B5EF4-FFF2-40B4-BE49-F238E27FC236}">
                <a16:creationId xmlns:a16="http://schemas.microsoft.com/office/drawing/2014/main" id="{E80E3684-BB0A-6541-957F-119822BB605F}"/>
              </a:ext>
            </a:extLst>
          </p:cNvPr>
          <p:cNvSpPr/>
          <p:nvPr/>
        </p:nvSpPr>
        <p:spPr>
          <a:xfrm rot="5109309">
            <a:off x="7663436" y="3341774"/>
            <a:ext cx="685437" cy="115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DD59D9E3-6707-3D47-8C08-F81964920910}"/>
              </a:ext>
            </a:extLst>
          </p:cNvPr>
          <p:cNvCxnSpPr>
            <a:cxnSpLocks/>
          </p:cNvCxnSpPr>
          <p:nvPr/>
        </p:nvCxnSpPr>
        <p:spPr>
          <a:xfrm flipH="1">
            <a:off x="8733332" y="4323960"/>
            <a:ext cx="792112" cy="482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355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EE37D8F-3C69-D44D-9188-CF72B14A6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ISTEX – Serveur – génération </a:t>
            </a:r>
            <a:r>
              <a:rPr lang="fr-FR" dirty="0" err="1"/>
              <a:t>multibase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3599FDE-3FD3-7D48-B402-D8E9C49E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41</a:t>
            </a:fld>
            <a:endParaRPr lang="fr-FR"/>
          </a:p>
        </p:txBody>
      </p:sp>
      <p:pic>
        <p:nvPicPr>
          <p:cNvPr id="6" name="Image 20">
            <a:extLst>
              <a:ext uri="{FF2B5EF4-FFF2-40B4-BE49-F238E27FC236}">
                <a16:creationId xmlns:a16="http://schemas.microsoft.com/office/drawing/2014/main" id="{FF79925A-9BA5-514B-8F14-1AF099054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970" y="2994910"/>
            <a:ext cx="1405099" cy="47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845578-EC1F-2642-85BA-D25647694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728" y="3039635"/>
            <a:ext cx="1127795" cy="1226859"/>
          </a:xfrm>
          <a:prstGeom prst="rect">
            <a:avLst/>
          </a:prstGeom>
        </p:spPr>
      </p:pic>
      <p:pic>
        <p:nvPicPr>
          <p:cNvPr id="8" name="Picture 6" descr="ttps://upload.wikimedia.org/wikipedia/commons/2/27/Nuvola_apps_personal.png">
            <a:extLst>
              <a:ext uri="{FF2B5EF4-FFF2-40B4-BE49-F238E27FC236}">
                <a16:creationId xmlns:a16="http://schemas.microsoft.com/office/drawing/2014/main" id="{1866ECC8-B2FD-4645-A0B8-76F1E3D6D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24" y="3152722"/>
            <a:ext cx="322456" cy="41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vola apps laptop pcmcia.png">
            <a:extLst>
              <a:ext uri="{FF2B5EF4-FFF2-40B4-BE49-F238E27FC236}">
                <a16:creationId xmlns:a16="http://schemas.microsoft.com/office/drawing/2014/main" id="{02EDC3C9-AD54-774B-8551-C43A62D39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0527" y="3293964"/>
            <a:ext cx="718200" cy="7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ylindre 9">
            <a:extLst>
              <a:ext uri="{FF2B5EF4-FFF2-40B4-BE49-F238E27FC236}">
                <a16:creationId xmlns:a16="http://schemas.microsoft.com/office/drawing/2014/main" id="{219493CB-D5E0-7645-8B73-88519B108B10}"/>
              </a:ext>
            </a:extLst>
          </p:cNvPr>
          <p:cNvSpPr/>
          <p:nvPr/>
        </p:nvSpPr>
        <p:spPr>
          <a:xfrm>
            <a:off x="2088369" y="1236899"/>
            <a:ext cx="984514" cy="43507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Cylindre 10">
            <a:extLst>
              <a:ext uri="{FF2B5EF4-FFF2-40B4-BE49-F238E27FC236}">
                <a16:creationId xmlns:a16="http://schemas.microsoft.com/office/drawing/2014/main" id="{031C23FE-92F1-0348-B329-F6FDAD79EEF5}"/>
              </a:ext>
            </a:extLst>
          </p:cNvPr>
          <p:cNvSpPr/>
          <p:nvPr/>
        </p:nvSpPr>
        <p:spPr>
          <a:xfrm>
            <a:off x="2091481" y="2061102"/>
            <a:ext cx="984514" cy="43507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68">
            <a:extLst>
              <a:ext uri="{FF2B5EF4-FFF2-40B4-BE49-F238E27FC236}">
                <a16:creationId xmlns:a16="http://schemas.microsoft.com/office/drawing/2014/main" id="{8C2DEACA-5348-954B-AC30-F3C7C6E3FD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977" y="1236900"/>
            <a:ext cx="1988834" cy="50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D3D7061-5A39-9743-BFF1-B19F8D3B6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1910" y="1478041"/>
            <a:ext cx="2463995" cy="5840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81D8661-F196-7D44-A97E-6F269E1FED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573" y="1904226"/>
            <a:ext cx="1917238" cy="475811"/>
          </a:xfrm>
          <a:prstGeom prst="rect">
            <a:avLst/>
          </a:prstGeom>
        </p:spPr>
      </p:pic>
      <p:pic>
        <p:nvPicPr>
          <p:cNvPr id="16" name="Image 6">
            <a:extLst>
              <a:ext uri="{FF2B5EF4-FFF2-40B4-BE49-F238E27FC236}">
                <a16:creationId xmlns:a16="http://schemas.microsoft.com/office/drawing/2014/main" id="{1C8BDB3F-498D-8E47-BD52-46827705E4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343" y="2508339"/>
            <a:ext cx="2359771" cy="14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FA7C9BD6-6A14-8540-A7BC-713B7D317F0B}"/>
              </a:ext>
            </a:extLst>
          </p:cNvPr>
          <p:cNvSpPr/>
          <p:nvPr/>
        </p:nvSpPr>
        <p:spPr>
          <a:xfrm>
            <a:off x="8618003" y="1680693"/>
            <a:ext cx="746449" cy="4097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PHP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07F7FAB-192D-F54B-BAB8-C8155F337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73" y="2971421"/>
            <a:ext cx="802349" cy="8728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55094A-C44E-4B4F-9895-DD897751DE0C}"/>
              </a:ext>
            </a:extLst>
          </p:cNvPr>
          <p:cNvSpPr/>
          <p:nvPr/>
        </p:nvSpPr>
        <p:spPr>
          <a:xfrm>
            <a:off x="5078962" y="4281492"/>
            <a:ext cx="5402423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1400" dirty="0"/>
              <a:t>{{</a:t>
            </a:r>
            <a:r>
              <a:rPr lang="fr-FR" sz="1400" dirty="0" err="1"/>
              <a:t>Explor</a:t>
            </a:r>
            <a:r>
              <a:rPr lang="fr-FR" sz="1400" dirty="0"/>
              <a:t> plateforme MozartV1/Carte </a:t>
            </a:r>
            <a:r>
              <a:rPr lang="fr-FR" sz="1400" dirty="0" err="1"/>
              <a:t>France|taille</a:t>
            </a:r>
            <a:r>
              <a:rPr lang="fr-FR" sz="1400" dirty="0"/>
              <a:t>=400}}</a:t>
            </a:r>
          </a:p>
        </p:txBody>
      </p:sp>
      <p:pic>
        <p:nvPicPr>
          <p:cNvPr id="20" name="Image 7">
            <a:extLst>
              <a:ext uri="{FF2B5EF4-FFF2-40B4-BE49-F238E27FC236}">
                <a16:creationId xmlns:a16="http://schemas.microsoft.com/office/drawing/2014/main" id="{167299DA-15F9-B846-A6FA-483FA9E127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492" y="4882883"/>
            <a:ext cx="1717887" cy="15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2B7F28B-D7D7-574A-BBA2-7598AAF8B5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6537" y="4845561"/>
            <a:ext cx="2536972" cy="1847807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4512046-4F26-B846-ABF2-E43D462D2C39}"/>
              </a:ext>
            </a:extLst>
          </p:cNvPr>
          <p:cNvCxnSpPr>
            <a:cxnSpLocks/>
          </p:cNvCxnSpPr>
          <p:nvPr/>
        </p:nvCxnSpPr>
        <p:spPr>
          <a:xfrm flipV="1">
            <a:off x="3896523" y="3510931"/>
            <a:ext cx="940997" cy="33331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B36FBBBD-48DC-5845-9198-DD8D59A35B40}"/>
              </a:ext>
            </a:extLst>
          </p:cNvPr>
          <p:cNvCxnSpPr>
            <a:cxnSpLocks/>
          </p:cNvCxnSpPr>
          <p:nvPr/>
        </p:nvCxnSpPr>
        <p:spPr>
          <a:xfrm flipV="1">
            <a:off x="5285042" y="2206895"/>
            <a:ext cx="1039389" cy="71389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62C1D27-2BE0-D74C-907B-DB498DA0F2C1}"/>
              </a:ext>
            </a:extLst>
          </p:cNvPr>
          <p:cNvCxnSpPr>
            <a:cxnSpLocks/>
          </p:cNvCxnSpPr>
          <p:nvPr/>
        </p:nvCxnSpPr>
        <p:spPr>
          <a:xfrm flipV="1">
            <a:off x="5612702" y="2061103"/>
            <a:ext cx="2827933" cy="93143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172640E-F56C-0E42-9A67-714A37220783}"/>
              </a:ext>
            </a:extLst>
          </p:cNvPr>
          <p:cNvCxnSpPr>
            <a:cxnSpLocks/>
            <a:stCxn id="6" idx="3"/>
            <a:endCxn id="18" idx="1"/>
          </p:cNvCxnSpPr>
          <p:nvPr/>
        </p:nvCxnSpPr>
        <p:spPr>
          <a:xfrm>
            <a:off x="5540068" y="3234260"/>
            <a:ext cx="813604" cy="17357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544B472F-2159-314F-80D0-AFC478095CE1}"/>
              </a:ext>
            </a:extLst>
          </p:cNvPr>
          <p:cNvCxnSpPr>
            <a:cxnSpLocks/>
          </p:cNvCxnSpPr>
          <p:nvPr/>
        </p:nvCxnSpPr>
        <p:spPr>
          <a:xfrm flipH="1" flipV="1">
            <a:off x="3512157" y="2444039"/>
            <a:ext cx="917967" cy="67868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E6EF846-CF1D-1547-9521-68383D342FF5}"/>
              </a:ext>
            </a:extLst>
          </p:cNvPr>
          <p:cNvCxnSpPr>
            <a:cxnSpLocks/>
          </p:cNvCxnSpPr>
          <p:nvPr/>
        </p:nvCxnSpPr>
        <p:spPr>
          <a:xfrm>
            <a:off x="3174736" y="1465694"/>
            <a:ext cx="323108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7C05383B-424B-AF4A-868A-DAE8E2208608}"/>
              </a:ext>
            </a:extLst>
          </p:cNvPr>
          <p:cNvCxnSpPr>
            <a:cxnSpLocks/>
          </p:cNvCxnSpPr>
          <p:nvPr/>
        </p:nvCxnSpPr>
        <p:spPr>
          <a:xfrm>
            <a:off x="3174737" y="2230805"/>
            <a:ext cx="323108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98177DE-E922-8D4F-B40F-1BC59B6AB775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466812" y="1488136"/>
            <a:ext cx="270379" cy="145507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26C16B1-7C06-804C-BA2B-97454409EED2}"/>
              </a:ext>
            </a:extLst>
          </p:cNvPr>
          <p:cNvCxnSpPr>
            <a:cxnSpLocks/>
          </p:cNvCxnSpPr>
          <p:nvPr/>
        </p:nvCxnSpPr>
        <p:spPr>
          <a:xfrm flipV="1">
            <a:off x="5376763" y="1904226"/>
            <a:ext cx="427973" cy="214617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EDE4DC2F-C919-1345-99C9-74DE46F5D69A}"/>
              </a:ext>
            </a:extLst>
          </p:cNvPr>
          <p:cNvCxnSpPr>
            <a:cxnSpLocks/>
          </p:cNvCxnSpPr>
          <p:nvPr/>
        </p:nvCxnSpPr>
        <p:spPr>
          <a:xfrm>
            <a:off x="8213264" y="1801593"/>
            <a:ext cx="323108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EE71E414-C446-F840-8AF2-452BF8CCA936}"/>
              </a:ext>
            </a:extLst>
          </p:cNvPr>
          <p:cNvCxnSpPr>
            <a:cxnSpLocks/>
          </p:cNvCxnSpPr>
          <p:nvPr/>
        </p:nvCxnSpPr>
        <p:spPr>
          <a:xfrm flipH="1">
            <a:off x="6933907" y="2011533"/>
            <a:ext cx="846267" cy="909258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1FCFF312-857C-574B-AC25-DE71F4861691}"/>
              </a:ext>
            </a:extLst>
          </p:cNvPr>
          <p:cNvCxnSpPr>
            <a:cxnSpLocks/>
          </p:cNvCxnSpPr>
          <p:nvPr/>
        </p:nvCxnSpPr>
        <p:spPr>
          <a:xfrm>
            <a:off x="6754847" y="3799303"/>
            <a:ext cx="271821" cy="378572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17B44E37-7A7F-5447-8AC2-53CDE83DB333}"/>
              </a:ext>
            </a:extLst>
          </p:cNvPr>
          <p:cNvCxnSpPr>
            <a:cxnSpLocks/>
          </p:cNvCxnSpPr>
          <p:nvPr/>
        </p:nvCxnSpPr>
        <p:spPr>
          <a:xfrm>
            <a:off x="8959981" y="2141570"/>
            <a:ext cx="271821" cy="378572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8" descr="Description de l'image MediaWiki.svg.">
            <a:extLst>
              <a:ext uri="{FF2B5EF4-FFF2-40B4-BE49-F238E27FC236}">
                <a16:creationId xmlns:a16="http://schemas.microsoft.com/office/drawing/2014/main" id="{AABE39F9-559D-D144-987A-BAE858194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622" y="4845560"/>
            <a:ext cx="1099900" cy="103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642D57A8-6BE7-6D48-9FA7-4B76186103BD}"/>
              </a:ext>
            </a:extLst>
          </p:cNvPr>
          <p:cNvSpPr txBox="1"/>
          <p:nvPr/>
        </p:nvSpPr>
        <p:spPr>
          <a:xfrm>
            <a:off x="3017370" y="1739371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XML/TEI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DC439B8-08C5-5743-BB31-5F9464A4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</p:spTree>
    <p:extLst>
      <p:ext uri="{BB962C8B-B14F-4D97-AF65-F5344CB8AC3E}">
        <p14:creationId xmlns:p14="http://schemas.microsoft.com/office/powerpoint/2010/main" val="34479718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74B3355-6718-F544-A2AF-BCD631781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Santé : Serveurs à génération rapide (5’)</a:t>
            </a:r>
            <a:br>
              <a:rPr lang="fr-FR" dirty="0"/>
            </a:br>
            <a:r>
              <a:rPr lang="fr-FR" dirty="0" err="1"/>
              <a:t>PubMed</a:t>
            </a:r>
            <a:r>
              <a:rPr lang="fr-FR" dirty="0"/>
              <a:t> : 33 millions de citations indexées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F0C2019-30F4-604D-BB93-FF2E89D1BD47}"/>
              </a:ext>
            </a:extLst>
          </p:cNvPr>
          <p:cNvGrpSpPr/>
          <p:nvPr/>
        </p:nvGrpSpPr>
        <p:grpSpPr>
          <a:xfrm>
            <a:off x="8445544" y="1881202"/>
            <a:ext cx="2811160" cy="697660"/>
            <a:chOff x="2655651" y="3227189"/>
            <a:chExt cx="2811160" cy="69766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FBCA70E-B7C2-AB49-A4FD-85DFE377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5651" y="3227189"/>
              <a:ext cx="2811160" cy="69766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991D7D5-907A-D447-A6D9-67AE6945A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833" y="3332770"/>
              <a:ext cx="433286" cy="486497"/>
            </a:xfrm>
            <a:prstGeom prst="rect">
              <a:avLst/>
            </a:prstGeom>
          </p:spPr>
        </p:pic>
      </p:grpSp>
      <p:pic>
        <p:nvPicPr>
          <p:cNvPr id="7" name="Picture 6" descr="ttps://upload.wikimedia.org/wikipedia/commons/2/27/Nuvola_apps_personal.png">
            <a:extLst>
              <a:ext uri="{FF2B5EF4-FFF2-40B4-BE49-F238E27FC236}">
                <a16:creationId xmlns:a16="http://schemas.microsoft.com/office/drawing/2014/main" id="{79BEA8DA-9A2D-674E-910F-96767201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8" y="1314194"/>
            <a:ext cx="322456" cy="41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uvola apps laptop pcmcia.png">
            <a:extLst>
              <a:ext uri="{FF2B5EF4-FFF2-40B4-BE49-F238E27FC236}">
                <a16:creationId xmlns:a16="http://schemas.microsoft.com/office/drawing/2014/main" id="{1F03C451-1E68-5546-8947-81B4305EA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211" y="1455436"/>
            <a:ext cx="718200" cy="7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2CD4811-7797-7D43-B367-4FCD67369A78}"/>
              </a:ext>
            </a:extLst>
          </p:cNvPr>
          <p:cNvSpPr txBox="1"/>
          <p:nvPr/>
        </p:nvSpPr>
        <p:spPr>
          <a:xfrm>
            <a:off x="2169268" y="1546698"/>
            <a:ext cx="776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Courier" pitchFamily="2" charset="0"/>
              </a:rPr>
              <a:t>NlmPubMedExplorCorpus</a:t>
            </a:r>
            <a:r>
              <a:rPr lang="fr-FR" dirty="0">
                <a:latin typeface="Courier" pitchFamily="2" charset="0"/>
              </a:rPr>
              <a:t> –q ‘</a:t>
            </a:r>
            <a:r>
              <a:rPr lang="fr-FR" dirty="0">
                <a:latin typeface="Courier" pitchFamily="2" charset="0"/>
                <a:hlinkClick r:id="rId6"/>
              </a:rPr>
              <a:t>influenza AND canada</a:t>
            </a:r>
            <a:r>
              <a:rPr lang="fr-FR" dirty="0">
                <a:latin typeface="Courier" pitchFamily="2" charset="0"/>
              </a:rPr>
              <a:t>’ –s 1000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1079D1-52DF-F741-9A3D-43A09A7EC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211" y="2455397"/>
            <a:ext cx="3224449" cy="1272428"/>
          </a:xfrm>
          <a:prstGeom prst="rect">
            <a:avLst/>
          </a:prstGeom>
        </p:spPr>
      </p:pic>
      <p:pic>
        <p:nvPicPr>
          <p:cNvPr id="12" name="Image 20">
            <a:extLst>
              <a:ext uri="{FF2B5EF4-FFF2-40B4-BE49-F238E27FC236}">
                <a16:creationId xmlns:a16="http://schemas.microsoft.com/office/drawing/2014/main" id="{2269947A-5F52-9049-AE77-3E440CDC80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81" y="4353792"/>
            <a:ext cx="1405099" cy="47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ylindre 12">
            <a:extLst>
              <a:ext uri="{FF2B5EF4-FFF2-40B4-BE49-F238E27FC236}">
                <a16:creationId xmlns:a16="http://schemas.microsoft.com/office/drawing/2014/main" id="{FC43C46C-8278-A646-BC6A-637D46214D65}"/>
              </a:ext>
            </a:extLst>
          </p:cNvPr>
          <p:cNvSpPr/>
          <p:nvPr/>
        </p:nvSpPr>
        <p:spPr>
          <a:xfrm>
            <a:off x="2191115" y="4766992"/>
            <a:ext cx="1384405" cy="69766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corpus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6B21885-2095-0249-90C4-538A76272E8A}"/>
              </a:ext>
            </a:extLst>
          </p:cNvPr>
          <p:cNvGrpSpPr/>
          <p:nvPr/>
        </p:nvGrpSpPr>
        <p:grpSpPr>
          <a:xfrm>
            <a:off x="8707141" y="2619939"/>
            <a:ext cx="2296637" cy="1029944"/>
            <a:chOff x="4376537" y="4845561"/>
            <a:chExt cx="4660842" cy="1847807"/>
          </a:xfrm>
        </p:grpSpPr>
        <p:pic>
          <p:nvPicPr>
            <p:cNvPr id="14" name="Image 7">
              <a:extLst>
                <a:ext uri="{FF2B5EF4-FFF2-40B4-BE49-F238E27FC236}">
                  <a16:creationId xmlns:a16="http://schemas.microsoft.com/office/drawing/2014/main" id="{3E7F49C8-D07E-D04D-B19D-181962CEA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9492" y="4882883"/>
              <a:ext cx="1717887" cy="150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DD9DD2C-13D6-C449-B215-46E0DC7A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76537" y="4845561"/>
              <a:ext cx="2536972" cy="1847807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09CFECD-BBD8-AF44-8BCB-56785B034F38}"/>
              </a:ext>
            </a:extLst>
          </p:cNvPr>
          <p:cNvSpPr/>
          <p:nvPr/>
        </p:nvSpPr>
        <p:spPr>
          <a:xfrm>
            <a:off x="9093460" y="3838541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D191E9-76AA-9948-99BA-B3E977945F0B}"/>
              </a:ext>
            </a:extLst>
          </p:cNvPr>
          <p:cNvSpPr/>
          <p:nvPr/>
        </p:nvSpPr>
        <p:spPr>
          <a:xfrm>
            <a:off x="9245860" y="3990941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1FDD7F-0E01-DE44-A54D-010721F20C7B}"/>
              </a:ext>
            </a:extLst>
          </p:cNvPr>
          <p:cNvSpPr/>
          <p:nvPr/>
        </p:nvSpPr>
        <p:spPr>
          <a:xfrm>
            <a:off x="9398260" y="4143341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869D2B-8258-7A4C-A233-A4F89A09FBF8}"/>
              </a:ext>
            </a:extLst>
          </p:cNvPr>
          <p:cNvSpPr/>
          <p:nvPr/>
        </p:nvSpPr>
        <p:spPr>
          <a:xfrm>
            <a:off x="9550660" y="4295741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Cylindre 21">
            <a:extLst>
              <a:ext uri="{FF2B5EF4-FFF2-40B4-BE49-F238E27FC236}">
                <a16:creationId xmlns:a16="http://schemas.microsoft.com/office/drawing/2014/main" id="{9938A405-FFF6-F540-BF2A-F8329BDE6806}"/>
              </a:ext>
            </a:extLst>
          </p:cNvPr>
          <p:cNvSpPr/>
          <p:nvPr/>
        </p:nvSpPr>
        <p:spPr>
          <a:xfrm>
            <a:off x="8818163" y="5441366"/>
            <a:ext cx="1207562" cy="609600"/>
          </a:xfrm>
          <a:prstGeom prst="ca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Cylindre 22">
            <a:extLst>
              <a:ext uri="{FF2B5EF4-FFF2-40B4-BE49-F238E27FC236}">
                <a16:creationId xmlns:a16="http://schemas.microsoft.com/office/drawing/2014/main" id="{2755A055-D4A0-2942-959D-91A53A677100}"/>
              </a:ext>
            </a:extLst>
          </p:cNvPr>
          <p:cNvSpPr/>
          <p:nvPr/>
        </p:nvSpPr>
        <p:spPr>
          <a:xfrm>
            <a:off x="8970563" y="5593766"/>
            <a:ext cx="1207562" cy="609600"/>
          </a:xfrm>
          <a:prstGeom prst="ca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Cylindre 23">
            <a:extLst>
              <a:ext uri="{FF2B5EF4-FFF2-40B4-BE49-F238E27FC236}">
                <a16:creationId xmlns:a16="http://schemas.microsoft.com/office/drawing/2014/main" id="{44322200-D339-0A4F-8311-649A35CBD07C}"/>
              </a:ext>
            </a:extLst>
          </p:cNvPr>
          <p:cNvSpPr/>
          <p:nvPr/>
        </p:nvSpPr>
        <p:spPr>
          <a:xfrm>
            <a:off x="9122963" y="5746166"/>
            <a:ext cx="1207562" cy="609600"/>
          </a:xfrm>
          <a:prstGeom prst="ca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Cylindre 24">
            <a:extLst>
              <a:ext uri="{FF2B5EF4-FFF2-40B4-BE49-F238E27FC236}">
                <a16:creationId xmlns:a16="http://schemas.microsoft.com/office/drawing/2014/main" id="{E39A6D2E-D33A-B844-8F36-2CE79924BD52}"/>
              </a:ext>
            </a:extLst>
          </p:cNvPr>
          <p:cNvSpPr/>
          <p:nvPr/>
        </p:nvSpPr>
        <p:spPr>
          <a:xfrm>
            <a:off x="9275363" y="5898566"/>
            <a:ext cx="1207562" cy="609600"/>
          </a:xfrm>
          <a:prstGeom prst="ca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A0CDDEF-BDB7-1E43-B345-C881B37747FC}"/>
              </a:ext>
            </a:extLst>
          </p:cNvPr>
          <p:cNvCxnSpPr/>
          <p:nvPr/>
        </p:nvCxnSpPr>
        <p:spPr>
          <a:xfrm flipH="1">
            <a:off x="4445876" y="2106472"/>
            <a:ext cx="1376855" cy="7418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5A0C276-174D-C344-9E32-C1E3B6945EB5}"/>
              </a:ext>
            </a:extLst>
          </p:cNvPr>
          <p:cNvCxnSpPr>
            <a:cxnSpLocks/>
          </p:cNvCxnSpPr>
          <p:nvPr/>
        </p:nvCxnSpPr>
        <p:spPr>
          <a:xfrm>
            <a:off x="1513490" y="4009586"/>
            <a:ext cx="1088945" cy="5835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15ACF1D-7C46-464A-8C8F-F751A784411B}"/>
              </a:ext>
            </a:extLst>
          </p:cNvPr>
          <p:cNvCxnSpPr>
            <a:cxnSpLocks/>
          </p:cNvCxnSpPr>
          <p:nvPr/>
        </p:nvCxnSpPr>
        <p:spPr>
          <a:xfrm flipV="1">
            <a:off x="3828285" y="4696368"/>
            <a:ext cx="1346442" cy="5657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ylindre 32">
            <a:extLst>
              <a:ext uri="{FF2B5EF4-FFF2-40B4-BE49-F238E27FC236}">
                <a16:creationId xmlns:a16="http://schemas.microsoft.com/office/drawing/2014/main" id="{98897C28-53BB-9340-9FF2-D8999B4DC217}"/>
              </a:ext>
            </a:extLst>
          </p:cNvPr>
          <p:cNvSpPr/>
          <p:nvPr/>
        </p:nvSpPr>
        <p:spPr>
          <a:xfrm>
            <a:off x="3828285" y="5600553"/>
            <a:ext cx="4186441" cy="1013609"/>
          </a:xfrm>
          <a:prstGeom prst="can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/>
              <a:t>MeSH</a:t>
            </a:r>
            <a:r>
              <a:rPr lang="fr-FR" dirty="0"/>
              <a:t> </a:t>
            </a:r>
            <a:r>
              <a:rPr lang="fr-FR" dirty="0" err="1"/>
              <a:t>english</a:t>
            </a:r>
            <a:r>
              <a:rPr lang="fr-FR" dirty="0"/>
              <a:t> -&gt; Français</a:t>
            </a:r>
          </a:p>
        </p:txBody>
      </p:sp>
      <p:sp>
        <p:nvSpPr>
          <p:cNvPr id="34" name="Flèche vers le haut 33">
            <a:extLst>
              <a:ext uri="{FF2B5EF4-FFF2-40B4-BE49-F238E27FC236}">
                <a16:creationId xmlns:a16="http://schemas.microsoft.com/office/drawing/2014/main" id="{BF2C49C7-2639-9E40-9375-BC5615F29253}"/>
              </a:ext>
            </a:extLst>
          </p:cNvPr>
          <p:cNvSpPr/>
          <p:nvPr/>
        </p:nvSpPr>
        <p:spPr>
          <a:xfrm>
            <a:off x="5822731" y="5057741"/>
            <a:ext cx="273269" cy="38362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BE2C264-0971-A94F-81B8-D2FA3FE52253}"/>
              </a:ext>
            </a:extLst>
          </p:cNvPr>
          <p:cNvCxnSpPr>
            <a:cxnSpLocks/>
          </p:cNvCxnSpPr>
          <p:nvPr/>
        </p:nvCxnSpPr>
        <p:spPr>
          <a:xfrm flipV="1">
            <a:off x="6432331" y="2923128"/>
            <a:ext cx="1348893" cy="8046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9C9DA70-AAEE-2C4F-94C6-CE294BD2440E}"/>
              </a:ext>
            </a:extLst>
          </p:cNvPr>
          <p:cNvCxnSpPr>
            <a:cxnSpLocks/>
          </p:cNvCxnSpPr>
          <p:nvPr/>
        </p:nvCxnSpPr>
        <p:spPr>
          <a:xfrm flipV="1">
            <a:off x="6840352" y="4525282"/>
            <a:ext cx="196595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2707BEF7-683D-4443-8898-DE6D20720E23}"/>
              </a:ext>
            </a:extLst>
          </p:cNvPr>
          <p:cNvCxnSpPr>
            <a:cxnSpLocks/>
          </p:cNvCxnSpPr>
          <p:nvPr/>
        </p:nvCxnSpPr>
        <p:spPr>
          <a:xfrm>
            <a:off x="6856775" y="4894526"/>
            <a:ext cx="1780710" cy="699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C01D865B-C37C-6848-A461-0FF362E510B2}"/>
              </a:ext>
            </a:extLst>
          </p:cNvPr>
          <p:cNvSpPr txBox="1"/>
          <p:nvPr/>
        </p:nvSpPr>
        <p:spPr>
          <a:xfrm>
            <a:off x="10616235" y="4182411"/>
            <a:ext cx="145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Pages</a:t>
            </a:r>
          </a:p>
          <a:p>
            <a:r>
              <a:rPr lang="fr-FR" dirty="0"/>
              <a:t>paramètres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C54E587-85DB-E246-B0CC-F4F6095BBE2F}"/>
              </a:ext>
            </a:extLst>
          </p:cNvPr>
          <p:cNvSpPr txBox="1"/>
          <p:nvPr/>
        </p:nvSpPr>
        <p:spPr>
          <a:xfrm>
            <a:off x="10813015" y="5464652"/>
            <a:ext cx="704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Base</a:t>
            </a:r>
          </a:p>
          <a:p>
            <a:r>
              <a:rPr lang="fr-FR" dirty="0" err="1"/>
              <a:t>Xml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17277E6-6180-F440-B8D6-D5980643E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735BA61-93AA-CF48-93B1-734F5E56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7854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/>
              <a:t>Exemple : Mozart</a:t>
            </a:r>
          </a:p>
          <a:p>
            <a:pPr lvl="1"/>
            <a:r>
              <a:rPr lang="fr-FR" dirty="0"/>
              <a:t>15.000 documents (Musique + médecine)</a:t>
            </a:r>
          </a:p>
          <a:p>
            <a:pPr lvl="1"/>
            <a:r>
              <a:rPr lang="fr-FR" dirty="0"/>
              <a:t>Quelques problèmes de type « avenue Mozart »</a:t>
            </a:r>
          </a:p>
          <a:p>
            <a:pPr lvl="1"/>
            <a:r>
              <a:rPr lang="fr-FR" dirty="0"/>
              <a:t>Plus sérieux :</a:t>
            </a:r>
          </a:p>
          <a:p>
            <a:pPr lvl="2"/>
            <a:r>
              <a:rPr lang="fr-FR" dirty="0"/>
              <a:t>Musique : peu de signalement d’affiliations</a:t>
            </a:r>
          </a:p>
          <a:p>
            <a:pPr lvl="2"/>
            <a:r>
              <a:rPr lang="fr-FR" dirty="0"/>
              <a:t>Médecine : forte politique d’affiliations</a:t>
            </a:r>
          </a:p>
          <a:p>
            <a:pPr lvl="1"/>
            <a:r>
              <a:rPr lang="fr-FR" dirty="0"/>
              <a:t>Les statistiques se focalisent sur la médecine…</a:t>
            </a:r>
          </a:p>
          <a:p>
            <a:pPr lvl="1"/>
            <a:endParaRPr lang="fr-FR" dirty="0"/>
          </a:p>
          <a:p>
            <a:r>
              <a:rPr lang="fr-FR" dirty="0"/>
              <a:t>Exemple : Parkinson en France</a:t>
            </a:r>
          </a:p>
          <a:p>
            <a:pPr lvl="1"/>
            <a:r>
              <a:rPr lang="fr-FR" dirty="0"/>
              <a:t>Parkinson : 90.000 documents</a:t>
            </a:r>
          </a:p>
          <a:p>
            <a:pPr lvl="1"/>
            <a:r>
              <a:rPr lang="fr-FR" dirty="0"/>
              <a:t>Extrait de 4000 documents : </a:t>
            </a:r>
          </a:p>
          <a:p>
            <a:pPr lvl="2"/>
            <a:r>
              <a:rPr lang="fr-FR" dirty="0"/>
              <a:t>peu de bruit</a:t>
            </a:r>
          </a:p>
          <a:p>
            <a:pPr lvl="1"/>
            <a:r>
              <a:rPr lang="fr-FR" dirty="0"/>
              <a:t>Parkinson en France : </a:t>
            </a:r>
          </a:p>
          <a:p>
            <a:pPr lvl="2"/>
            <a:r>
              <a:rPr lang="fr-FR" dirty="0"/>
              <a:t>beaucoup de bruit.</a:t>
            </a:r>
          </a:p>
          <a:p>
            <a:pPr lvl="2"/>
            <a:endParaRPr lang="fr-FR" dirty="0"/>
          </a:p>
          <a:p>
            <a:r>
              <a:rPr lang="fr-FR" b="1" dirty="0"/>
              <a:t>Quelle formation donner à un bibliothécaire pour accompagner un chercheur dans une démarche de curation?</a:t>
            </a:r>
          </a:p>
          <a:p>
            <a:pPr lvl="1"/>
            <a:endParaRPr lang="fr-FR" dirty="0"/>
          </a:p>
          <a:p>
            <a:pPr lvl="2"/>
            <a:endParaRPr lang="fr-FR" dirty="0"/>
          </a:p>
          <a:p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Corpus : méfiance / curation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7467597" y="3266208"/>
            <a:ext cx="1576552" cy="5990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15000"/>
                  <a:satMod val="180000"/>
                </a:schemeClr>
              </a:gs>
              <a:gs pos="50000">
                <a:schemeClr val="accent1">
                  <a:shade val="45000"/>
                  <a:satMod val="170000"/>
                </a:schemeClr>
              </a:gs>
              <a:gs pos="64000">
                <a:schemeClr val="accent1">
                  <a:tint val="99000"/>
                  <a:shade val="65000"/>
                  <a:satMod val="15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7467608" y="4740343"/>
            <a:ext cx="1576552" cy="19745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15000"/>
                  <a:satMod val="180000"/>
                </a:schemeClr>
              </a:gs>
              <a:gs pos="50000">
                <a:schemeClr val="accent1">
                  <a:shade val="45000"/>
                  <a:satMod val="170000"/>
                </a:schemeClr>
              </a:gs>
              <a:gs pos="64000">
                <a:schemeClr val="accent1">
                  <a:tint val="99000"/>
                  <a:shade val="65000"/>
                  <a:satMod val="15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7467598" y="3967391"/>
            <a:ext cx="331079" cy="5990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15000"/>
                  <a:satMod val="180000"/>
                </a:schemeClr>
              </a:gs>
              <a:gs pos="50000">
                <a:schemeClr val="accent1">
                  <a:shade val="45000"/>
                  <a:satMod val="170000"/>
                </a:schemeClr>
              </a:gs>
              <a:gs pos="93000">
                <a:schemeClr val="accent1">
                  <a:tint val="99000"/>
                  <a:shade val="65000"/>
                  <a:satMod val="15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5066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C30BE61-134C-934B-8245-8B268DD7D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Règles de curation des données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DD519F-47F3-CA47-BA73-87EED250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CIDE 2019 Djerba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902187-61F0-244D-B899-9DAD99A3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44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5E965E-8C8A-9242-8FAD-752318BB4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2074245"/>
            <a:ext cx="8572500" cy="1701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F46F6A-6D19-B74C-A960-C7395CF2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091" y="4815406"/>
            <a:ext cx="8498165" cy="15853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C8BB25-78FE-564D-8D19-2ED6E3B98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1" y="1238135"/>
            <a:ext cx="802349" cy="872827"/>
          </a:xfrm>
          <a:prstGeom prst="rect">
            <a:avLst/>
          </a:prstGeom>
        </p:spPr>
      </p:pic>
      <p:pic>
        <p:nvPicPr>
          <p:cNvPr id="10242" name="Picture 2" descr="LogoWicriAmeriqueJanvier2012Fr.png">
            <a:hlinkClick r:id="rId5"/>
            <a:extLst>
              <a:ext uri="{FF2B5EF4-FFF2-40B4-BE49-F238E27FC236}">
                <a16:creationId xmlns:a16="http://schemas.microsoft.com/office/drawing/2014/main" id="{820CDCE5-3B7C-4E48-8FD3-E27D8E0AF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91" y="3781006"/>
            <a:ext cx="788009" cy="92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8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981200" y="1481139"/>
            <a:ext cx="8229600" cy="4572821"/>
          </a:xfrm>
        </p:spPr>
        <p:txBody>
          <a:bodyPr>
            <a:normAutofit fontScale="92500" lnSpcReduction="10000"/>
          </a:bodyPr>
          <a:lstStyle/>
          <a:p>
            <a:pPr marL="109537" indent="0">
              <a:buNone/>
            </a:pPr>
            <a:endParaRPr lang="fr-FR" dirty="0"/>
          </a:p>
          <a:p>
            <a:r>
              <a:rPr lang="fr-FR" dirty="0"/>
              <a:t>Quelles sont les œuvres de Mozart les plus citées dans un corpus ?</a:t>
            </a:r>
          </a:p>
          <a:p>
            <a:pPr lvl="1"/>
            <a:r>
              <a:rPr lang="fr-FR" dirty="0"/>
              <a:t>Idée générale : utiliser le catalogue </a:t>
            </a:r>
            <a:r>
              <a:rPr lang="fr-FR" dirty="0" err="1"/>
              <a:t>Köchel</a:t>
            </a:r>
            <a:endParaRPr lang="fr-FR" dirty="0"/>
          </a:p>
          <a:p>
            <a:pPr lvl="2"/>
            <a:r>
              <a:rPr lang="fr-FR" dirty="0"/>
              <a:t>Résultat : Sonate KV. 448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r>
              <a:rPr lang="fr-FR" dirty="0"/>
              <a:t>Quelles sont les applications de « </a:t>
            </a:r>
            <a:r>
              <a:rPr lang="fr-FR" i="1" dirty="0"/>
              <a:t>dance </a:t>
            </a:r>
            <a:r>
              <a:rPr lang="fr-FR" i="1" dirty="0" err="1"/>
              <a:t>therapy</a:t>
            </a:r>
            <a:r>
              <a:rPr lang="fr-FR" dirty="0"/>
              <a:t> » avec une dimension artistique ? </a:t>
            </a:r>
          </a:p>
          <a:p>
            <a:pPr lvl="1"/>
            <a:r>
              <a:rPr lang="fr-FR" dirty="0"/>
              <a:t>Recherche de présence de chorégraphes (nom-prénom) en utilisant un filtre créé pour les noms binomiaux</a:t>
            </a:r>
          </a:p>
          <a:p>
            <a:pPr marL="392113" lvl="1" indent="0">
              <a:buNone/>
            </a:pP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/>
              <a:t>Exploration, Filtrage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868930" y="3409798"/>
            <a:ext cx="690644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HfdCat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Data/Main/Exploration/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biblio.hfd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          \</a:t>
            </a:r>
          </a:p>
          <a:p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 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SxmlFindText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-r "[K][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Vv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]*[ \.]*[0-9][0-9]* »  \ </a:t>
            </a:r>
          </a:p>
          <a:p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 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SxmlSelect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-p @5 -p @1 | sort 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IndexBuildRec</a:t>
            </a:r>
            <a:endParaRPr lang="fr-FR" sz="1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45</a:t>
            </a:fld>
            <a:endParaRPr lang="fr-FR"/>
          </a:p>
        </p:txBody>
      </p:sp>
      <p:pic>
        <p:nvPicPr>
          <p:cNvPr id="7" name="Image 20">
            <a:extLst>
              <a:ext uri="{FF2B5EF4-FFF2-40B4-BE49-F238E27FC236}">
                <a16:creationId xmlns:a16="http://schemas.microsoft.com/office/drawing/2014/main" id="{F058386A-8E87-004F-B0C7-24DA3EFCC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57" y="585702"/>
            <a:ext cx="2441941" cy="83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253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FE422CC-478B-8140-8269-13AA3270D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Ecrire la musique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09397C-F096-D14B-8571-7756944B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Paragraphe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8B7451-E759-1845-BDCE-5CF03869E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46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73B371-5331-A949-83A3-E24F437CB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061" y="274638"/>
            <a:ext cx="3445053" cy="13770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EE43B6-A01F-B448-9FB3-1CD5A4D1F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48" y="1894247"/>
            <a:ext cx="6979298" cy="301954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A91A05B-E178-CB47-9007-349EAE13ECEE}"/>
              </a:ext>
            </a:extLst>
          </p:cNvPr>
          <p:cNvSpPr txBox="1"/>
          <p:nvPr/>
        </p:nvSpPr>
        <p:spPr>
          <a:xfrm>
            <a:off x="2013048" y="1765003"/>
            <a:ext cx="1229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&lt;</a:t>
            </a:r>
            <a:r>
              <a:rPr lang="fr-FR" sz="2000" dirty="0">
                <a:latin typeface="Courier" pitchFamily="2" charset="0"/>
              </a:rPr>
              <a:t>score</a:t>
            </a:r>
            <a:r>
              <a:rPr lang="fr-FR" dirty="0">
                <a:latin typeface="Courier" pitchFamily="2" charset="0"/>
              </a:rPr>
              <a:t>&gt;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9947DC1-D76F-6F4A-BE99-E9601D979F85}"/>
              </a:ext>
            </a:extLst>
          </p:cNvPr>
          <p:cNvSpPr txBox="1"/>
          <p:nvPr/>
        </p:nvSpPr>
        <p:spPr>
          <a:xfrm>
            <a:off x="1875190" y="3865981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&lt;/</a:t>
            </a:r>
            <a:r>
              <a:rPr lang="fr-FR" sz="2000" dirty="0">
                <a:latin typeface="Courier" pitchFamily="2" charset="0"/>
              </a:rPr>
              <a:t>score</a:t>
            </a:r>
            <a:r>
              <a:rPr lang="fr-FR" dirty="0">
                <a:latin typeface="Courier" pitchFamily="2" charset="0"/>
              </a:rPr>
              <a:t>&gt;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D39AE07-6187-A146-9044-444C3882C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798" y="3846814"/>
            <a:ext cx="2702623" cy="213394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E086462-921B-BA4F-B4A8-3094F90BF8BF}"/>
              </a:ext>
            </a:extLst>
          </p:cNvPr>
          <p:cNvSpPr txBox="1"/>
          <p:nvPr/>
        </p:nvSpPr>
        <p:spPr>
          <a:xfrm>
            <a:off x="9772680" y="2140150"/>
            <a:ext cx="797013" cy="147732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= la</a:t>
            </a:r>
          </a:p>
          <a:p>
            <a:r>
              <a:rPr lang="fr-FR" dirty="0"/>
              <a:t>b = si</a:t>
            </a:r>
          </a:p>
          <a:p>
            <a:r>
              <a:rPr lang="fr-FR" dirty="0"/>
              <a:t>c = do</a:t>
            </a:r>
          </a:p>
          <a:p>
            <a:r>
              <a:rPr lang="fr-FR" dirty="0"/>
              <a:t>d = ré</a:t>
            </a:r>
          </a:p>
          <a:p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547479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1CE6340-96EB-1D4A-BE66-691AF765D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1143000"/>
          </a:xfrm>
        </p:spPr>
        <p:txBody>
          <a:bodyPr/>
          <a:lstStyle/>
          <a:p>
            <a:r>
              <a:rPr lang="fr-FR" dirty="0"/>
              <a:t>Exemple avec une stagiaire</a:t>
            </a:r>
          </a:p>
          <a:p>
            <a:r>
              <a:rPr lang="fr-FR" dirty="0"/>
              <a:t>Sur une semaine, 4 à 5 séances de 10 minutes à 1 h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6F31944-473E-0D43-86BE-D31B9832C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Apprendre le solfège avec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2D07D6D-C941-4D44-93EE-28C2680B5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Paragraphe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5BDC03-1409-244D-8AC5-0B8B7379D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6133766-E644-0845-BB66-4F6A2D29E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825" y="378765"/>
            <a:ext cx="3445053" cy="137701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982BBE6-3B32-1744-828B-F064A58CE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030" y="3179084"/>
            <a:ext cx="2792505" cy="246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138724F-B2EF-D14F-A3A1-002B1336C40F}"/>
              </a:ext>
            </a:extLst>
          </p:cNvPr>
          <p:cNvSpPr txBox="1"/>
          <p:nvPr/>
        </p:nvSpPr>
        <p:spPr>
          <a:xfrm>
            <a:off x="609600" y="2532279"/>
            <a:ext cx="272061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Il court il court le furet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7E7190-6F14-3F45-B407-93B2564952D4}"/>
              </a:ext>
            </a:extLst>
          </p:cNvPr>
          <p:cNvSpPr txBox="1"/>
          <p:nvPr/>
        </p:nvSpPr>
        <p:spPr>
          <a:xfrm>
            <a:off x="6121400" y="2494179"/>
            <a:ext cx="20730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hlinkClick r:id="rId4"/>
              </a:rPr>
              <a:t>J’ai du bon tabac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97ECEA4-7964-0441-8773-5D4AA417F287}"/>
              </a:ext>
            </a:extLst>
          </p:cNvPr>
          <p:cNvSpPr txBox="1"/>
          <p:nvPr/>
        </p:nvSpPr>
        <p:spPr>
          <a:xfrm>
            <a:off x="762000" y="5821579"/>
            <a:ext cx="4203395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Alignement du texte sur la partition</a:t>
            </a:r>
          </a:p>
        </p:txBody>
      </p:sp>
      <p:pic>
        <p:nvPicPr>
          <p:cNvPr id="5124" name="Picture 4">
            <a:hlinkClick r:id="rId4"/>
            <a:extLst>
              <a:ext uri="{FF2B5EF4-FFF2-40B4-BE49-F238E27FC236}">
                <a16:creationId xmlns:a16="http://schemas.microsoft.com/office/drawing/2014/main" id="{5C6DFB30-F07F-6246-8363-8493C5688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09" y="3179084"/>
            <a:ext cx="2548231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587D6DE-D26D-6649-9885-42F73E31A1C3}"/>
              </a:ext>
            </a:extLst>
          </p:cNvPr>
          <p:cNvSpPr txBox="1"/>
          <p:nvPr/>
        </p:nvSpPr>
        <p:spPr>
          <a:xfrm>
            <a:off x="6523913" y="5773779"/>
            <a:ext cx="334097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Ecriture de la ligne musicale</a:t>
            </a:r>
          </a:p>
        </p:txBody>
      </p:sp>
    </p:spTree>
    <p:extLst>
      <p:ext uri="{BB962C8B-B14F-4D97-AF65-F5344CB8AC3E}">
        <p14:creationId xmlns:p14="http://schemas.microsoft.com/office/powerpoint/2010/main" val="2025603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3E4208-9259-F14D-968D-B72B69980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Études pour choristes amateurs curieux..</a:t>
            </a:r>
            <a:br>
              <a:rPr lang="fr-FR" dirty="0"/>
            </a:br>
            <a:r>
              <a:rPr lang="fr-FR" dirty="0"/>
              <a:t>Lassus, </a:t>
            </a:r>
            <a:r>
              <a:rPr lang="fr-FR" dirty="0" err="1"/>
              <a:t>musica</a:t>
            </a:r>
            <a:r>
              <a:rPr lang="fr-FR" dirty="0"/>
              <a:t> </a:t>
            </a:r>
            <a:r>
              <a:rPr lang="fr-FR" dirty="0" err="1"/>
              <a:t>ficta</a:t>
            </a:r>
            <a:r>
              <a:rPr lang="fr-FR" dirty="0"/>
              <a:t>, </a:t>
            </a:r>
            <a:r>
              <a:rPr lang="fr-FR" dirty="0" err="1"/>
              <a:t>contrafacta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9277CBD-38B5-A249-853C-9E0AE606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Paragraphe 2021,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2F4DB7-E28D-CA49-8179-AC4E4A79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48</a:t>
            </a:fld>
            <a:endParaRPr lang="fr-FR"/>
          </a:p>
        </p:txBody>
      </p:sp>
      <p:pic>
        <p:nvPicPr>
          <p:cNvPr id="13314" name="Picture 2" descr="Orlando Lassus, from J.J. Boissard, Yale.jpg">
            <a:extLst>
              <a:ext uri="{FF2B5EF4-FFF2-40B4-BE49-F238E27FC236}">
                <a16:creationId xmlns:a16="http://schemas.microsoft.com/office/drawing/2014/main" id="{CE76BFED-D6E6-2940-B6A5-127BF0D14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71783"/>
            <a:ext cx="1350574" cy="172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DC7228-BAFE-4C4B-86AE-B03FEAF2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116" y="1391293"/>
            <a:ext cx="5626359" cy="257281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EA0EDC2-318A-2448-9C7E-1D8473788BC0}"/>
              </a:ext>
            </a:extLst>
          </p:cNvPr>
          <p:cNvSpPr txBox="1"/>
          <p:nvPr/>
        </p:nvSpPr>
        <p:spPr>
          <a:xfrm>
            <a:off x="2749548" y="4180300"/>
            <a:ext cx="390203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>
                <a:hlinkClick r:id="rId5"/>
              </a:rPr>
              <a:t>Quand mon mary vient de dehors,</a:t>
            </a:r>
            <a:br>
              <a:rPr lang="fr-FR" sz="1600" dirty="0">
                <a:hlinkClick r:id="rId5"/>
              </a:rPr>
            </a:br>
            <a:r>
              <a:rPr lang="fr-FR" sz="1600" dirty="0">
                <a:hlinkClick r:id="rId5"/>
              </a:rPr>
              <a:t>Ma rente est d’</a:t>
            </a:r>
            <a:r>
              <a:rPr lang="fr-FR" sz="1600" dirty="0" err="1">
                <a:hlinkClick r:id="rId5"/>
              </a:rPr>
              <a:t>estre</a:t>
            </a:r>
            <a:r>
              <a:rPr lang="fr-FR" sz="1600" dirty="0">
                <a:hlinkClick r:id="rId5"/>
              </a:rPr>
              <a:t> battue :</a:t>
            </a:r>
            <a:br>
              <a:rPr lang="fr-FR" sz="1600" dirty="0">
                <a:hlinkClick r:id="rId5"/>
              </a:rPr>
            </a:br>
            <a:r>
              <a:rPr lang="fr-FR" sz="1600" dirty="0">
                <a:hlinkClick r:id="rId5"/>
              </a:rPr>
              <a:t>Il prend la </a:t>
            </a:r>
            <a:r>
              <a:rPr lang="fr-FR" sz="1600" dirty="0" err="1">
                <a:hlinkClick r:id="rId5"/>
              </a:rPr>
              <a:t>cuillier</a:t>
            </a:r>
            <a:r>
              <a:rPr lang="fr-FR" sz="1600" dirty="0">
                <a:hlinkClick r:id="rId5"/>
              </a:rPr>
              <a:t> du pot</a:t>
            </a:r>
            <a:br>
              <a:rPr lang="fr-FR" sz="1600" dirty="0">
                <a:hlinkClick r:id="rId5"/>
              </a:rPr>
            </a:br>
            <a:r>
              <a:rPr lang="fr-FR" sz="1600" dirty="0">
                <a:hlinkClick r:id="rId5"/>
              </a:rPr>
              <a:t>À la teste il me la rue.</a:t>
            </a:r>
            <a:br>
              <a:rPr lang="fr-FR" sz="1600" dirty="0">
                <a:hlinkClick r:id="rId5"/>
              </a:rPr>
            </a:br>
            <a:br>
              <a:rPr lang="fr-FR" sz="1600" dirty="0"/>
            </a:br>
            <a:r>
              <a:rPr lang="fr-FR" sz="1600" dirty="0"/>
              <a:t>J’ay grand peur qu’il ne me tue.</a:t>
            </a:r>
            <a:br>
              <a:rPr lang="fr-FR" sz="1600" dirty="0"/>
            </a:br>
            <a:r>
              <a:rPr lang="fr-FR" sz="1600" dirty="0"/>
              <a:t>C’est un faux vilain, jaloux</a:t>
            </a:r>
            <a:br>
              <a:rPr lang="fr-FR" sz="1600" dirty="0"/>
            </a:br>
            <a:r>
              <a:rPr lang="fr-FR" sz="1600" dirty="0"/>
              <a:t>C’est un vilain, </a:t>
            </a:r>
            <a:r>
              <a:rPr lang="fr-FR" sz="1600" dirty="0" err="1"/>
              <a:t>rioteux</a:t>
            </a:r>
            <a:r>
              <a:rPr lang="fr-FR" sz="1600" dirty="0"/>
              <a:t>, </a:t>
            </a:r>
            <a:r>
              <a:rPr lang="fr-FR" sz="1600" dirty="0" err="1"/>
              <a:t>grommeleux</a:t>
            </a:r>
            <a:r>
              <a:rPr lang="fr-FR" sz="1600" dirty="0"/>
              <a:t>.</a:t>
            </a:r>
            <a:br>
              <a:rPr lang="fr-FR" sz="1600" dirty="0"/>
            </a:br>
            <a:r>
              <a:rPr lang="fr-FR" sz="1600" dirty="0"/>
              <a:t>Je suis jeune et il est vieux.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C726F53-F96A-5C40-AF90-7299B6D94639}"/>
              </a:ext>
            </a:extLst>
          </p:cNvPr>
          <p:cNvSpPr txBox="1"/>
          <p:nvPr/>
        </p:nvSpPr>
        <p:spPr>
          <a:xfrm>
            <a:off x="7150438" y="4180300"/>
            <a:ext cx="4051109" cy="230832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Quand l'homme </a:t>
            </a:r>
            <a:r>
              <a:rPr lang="fr-FR" sz="1600" dirty="0" err="1"/>
              <a:t>honneste</a:t>
            </a:r>
            <a:r>
              <a:rPr lang="fr-FR" sz="1600" dirty="0"/>
              <a:t> va dehors</a:t>
            </a:r>
            <a:br>
              <a:rPr lang="fr-FR" sz="1600" dirty="0"/>
            </a:br>
            <a:r>
              <a:rPr lang="fr-FR" sz="1600" dirty="0"/>
              <a:t>Sa femme n'est par la rue</a:t>
            </a:r>
            <a:br>
              <a:rPr lang="fr-FR" sz="1600" dirty="0"/>
            </a:br>
            <a:r>
              <a:rPr lang="fr-FR" sz="1600" dirty="0"/>
              <a:t>Ainsi à la besogne alors</a:t>
            </a:r>
            <a:br>
              <a:rPr lang="fr-FR" sz="1600" dirty="0"/>
            </a:br>
            <a:r>
              <a:rPr lang="fr-FR" sz="1600" dirty="0" err="1"/>
              <a:t>Menagère</a:t>
            </a:r>
            <a:r>
              <a:rPr lang="fr-FR" sz="1600" dirty="0"/>
              <a:t> elle se rue</a:t>
            </a:r>
            <a:br>
              <a:rPr lang="fr-FR" sz="1600" dirty="0"/>
            </a:br>
            <a:br>
              <a:rPr lang="fr-FR" sz="1600" dirty="0"/>
            </a:br>
            <a:r>
              <a:rPr lang="fr-FR" sz="1600" dirty="0"/>
              <a:t>S'il revient elle le salue</a:t>
            </a:r>
            <a:br>
              <a:rPr lang="fr-FR" sz="1600" dirty="0"/>
            </a:br>
            <a:r>
              <a:rPr lang="fr-FR" sz="1600" dirty="0"/>
              <a:t>Et lui fait accueil gracieux</a:t>
            </a:r>
            <a:br>
              <a:rPr lang="fr-FR" sz="1600" dirty="0"/>
            </a:br>
            <a:r>
              <a:rPr lang="fr-FR" sz="1600" dirty="0"/>
              <a:t>Il n'est un vilain, </a:t>
            </a:r>
            <a:r>
              <a:rPr lang="fr-FR" sz="1600" dirty="0" err="1"/>
              <a:t>rioteux</a:t>
            </a:r>
            <a:r>
              <a:rPr lang="fr-FR" sz="1600" dirty="0"/>
              <a:t>, </a:t>
            </a:r>
            <a:r>
              <a:rPr lang="fr-FR" sz="1600" dirty="0" err="1"/>
              <a:t>grommeleux</a:t>
            </a:r>
            <a:r>
              <a:rPr lang="fr-FR" sz="1600" dirty="0"/>
              <a:t>.</a:t>
            </a:r>
            <a:br>
              <a:rPr lang="fr-FR" sz="1600" dirty="0"/>
            </a:br>
            <a:r>
              <a:rPr lang="fr-FR" sz="1600" dirty="0"/>
              <a:t>Si elle jeune et s'il est vieux.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9FA6161-9283-CC41-AA63-2FEB8F156D62}"/>
              </a:ext>
            </a:extLst>
          </p:cNvPr>
          <p:cNvSpPr/>
          <p:nvPr/>
        </p:nvSpPr>
        <p:spPr>
          <a:xfrm>
            <a:off x="8756373" y="3071192"/>
            <a:ext cx="298174" cy="41725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FEEF1B9-2769-9940-B378-B8B89E2E032D}"/>
              </a:ext>
            </a:extLst>
          </p:cNvPr>
          <p:cNvSpPr txBox="1"/>
          <p:nvPr/>
        </p:nvSpPr>
        <p:spPr>
          <a:xfrm>
            <a:off x="609600" y="1808922"/>
            <a:ext cx="2775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Impression pour</a:t>
            </a:r>
          </a:p>
          <a:p>
            <a:r>
              <a:rPr lang="fr-FR" dirty="0">
                <a:highlight>
                  <a:srgbClr val="FFFF00"/>
                </a:highlight>
              </a:rPr>
              <a:t>musicien professionnel</a:t>
            </a:r>
          </a:p>
          <a:p>
            <a:endParaRPr lang="fr-FR" dirty="0"/>
          </a:p>
          <a:p>
            <a:r>
              <a:rPr lang="fr-FR" dirty="0"/>
              <a:t>Altérations implicites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794AB5-CE65-5140-BA0E-41D75F5EB490}"/>
              </a:ext>
            </a:extLst>
          </p:cNvPr>
          <p:cNvSpPr txBox="1"/>
          <p:nvPr/>
        </p:nvSpPr>
        <p:spPr>
          <a:xfrm>
            <a:off x="9978887" y="1630017"/>
            <a:ext cx="1805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Pour </a:t>
            </a:r>
            <a:r>
              <a:rPr lang="fr-FR" dirty="0">
                <a:highlight>
                  <a:srgbClr val="FFFF00"/>
                </a:highlight>
              </a:rPr>
              <a:t>amateurs</a:t>
            </a:r>
          </a:p>
          <a:p>
            <a:endParaRPr lang="fr-FR" dirty="0"/>
          </a:p>
          <a:p>
            <a:r>
              <a:rPr lang="fr-FR" dirty="0"/>
              <a:t>Altérations </a:t>
            </a:r>
          </a:p>
          <a:p>
            <a:r>
              <a:rPr lang="fr-FR" dirty="0"/>
              <a:t>explicites</a:t>
            </a:r>
          </a:p>
        </p:txBody>
      </p:sp>
    </p:spTree>
    <p:extLst>
      <p:ext uri="{BB962C8B-B14F-4D97-AF65-F5344CB8AC3E}">
        <p14:creationId xmlns:p14="http://schemas.microsoft.com/office/powerpoint/2010/main" val="2779830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182EE15-0BDA-604E-84A1-64C566617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00" y="1520894"/>
            <a:ext cx="7156788" cy="4525962"/>
          </a:xfrm>
        </p:spPr>
        <p:txBody>
          <a:bodyPr/>
          <a:lstStyle/>
          <a:p>
            <a:r>
              <a:rPr lang="fr-FR" dirty="0"/>
              <a:t>Le 14 aout 778, Charlemagne de retour d’Espagne perd l’arrière garde de son armée au col de Roncevaux</a:t>
            </a:r>
          </a:p>
          <a:p>
            <a:pPr lvl="1"/>
            <a:r>
              <a:rPr lang="fr-FR" dirty="0"/>
              <a:t>Ainsi est mort Roland</a:t>
            </a:r>
          </a:p>
          <a:p>
            <a:r>
              <a:rPr lang="fr-FR" dirty="0"/>
              <a:t>La légende introduit la trahison de Ganelon</a:t>
            </a:r>
          </a:p>
          <a:p>
            <a:pPr lvl="1"/>
            <a:r>
              <a:rPr lang="fr-FR" dirty="0"/>
              <a:t>L’attitude héroïque de Roland</a:t>
            </a:r>
          </a:p>
          <a:p>
            <a:pPr lvl="2"/>
            <a:r>
              <a:rPr lang="fr-FR" dirty="0"/>
              <a:t>Qui attend de mourir pour sonner de l’olifant</a:t>
            </a:r>
          </a:p>
          <a:p>
            <a:pPr lvl="2"/>
            <a:r>
              <a:rPr lang="fr-FR" dirty="0"/>
              <a:t>Qui brise le rocher avec </a:t>
            </a:r>
            <a:r>
              <a:rPr lang="fr-FR" dirty="0" err="1"/>
              <a:t>Durandal</a:t>
            </a:r>
            <a:r>
              <a:rPr lang="fr-FR" dirty="0"/>
              <a:t> son épée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2AED85C-5F4B-3B42-9009-13748D814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Roland, </a:t>
            </a:r>
            <a:br>
              <a:rPr lang="fr-FR" dirty="0"/>
            </a:br>
            <a:r>
              <a:rPr lang="fr-FR" dirty="0"/>
              <a:t>une histoire, une épopée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7B9423-123F-D042-ABD1-6BF4EE43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F6987D4-CCD0-CC41-B5AF-7B9DBBB3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49</a:t>
            </a:fld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DC70CD-875E-6047-9E96-471F18D6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3" y="1079500"/>
            <a:ext cx="38100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517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4AC5777-6F3A-CC42-A34E-3CB9F783C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Réflexion sur une alternative à Wikipédia.</a:t>
            </a:r>
          </a:p>
          <a:p>
            <a:pPr lvl="1"/>
            <a:r>
              <a:rPr lang="fr-FR" dirty="0"/>
              <a:t>Des wikis pour des communautés culturelles ou scientifiques :</a:t>
            </a:r>
          </a:p>
          <a:p>
            <a:pPr lvl="2"/>
            <a:r>
              <a:rPr lang="fr-FR" dirty="0"/>
              <a:t>Thématiques, </a:t>
            </a:r>
          </a:p>
          <a:p>
            <a:pPr lvl="3"/>
            <a:r>
              <a:rPr lang="fr-FR" dirty="0"/>
              <a:t>Sciences et génie de l’environnement (eau, bois, sols urbains…)</a:t>
            </a:r>
          </a:p>
          <a:p>
            <a:pPr lvl="3"/>
            <a:r>
              <a:rPr lang="fr-FR" dirty="0"/>
              <a:t>Santé, musique</a:t>
            </a:r>
          </a:p>
          <a:p>
            <a:pPr lvl="2"/>
            <a:r>
              <a:rPr lang="fr-FR" dirty="0"/>
              <a:t>Géographiques</a:t>
            </a:r>
          </a:p>
          <a:p>
            <a:pPr lvl="3"/>
            <a:r>
              <a:rPr lang="fr-FR" dirty="0"/>
              <a:t>Lorraine, Maroc, Canada</a:t>
            </a:r>
          </a:p>
          <a:p>
            <a:pPr lvl="2"/>
            <a:r>
              <a:rPr lang="fr-FR" dirty="0"/>
              <a:t>Institutions, communautés</a:t>
            </a:r>
          </a:p>
          <a:p>
            <a:pPr lvl="3"/>
            <a:r>
              <a:rPr lang="fr-FR" dirty="0"/>
              <a:t>Colloques CIDE, H2PTM</a:t>
            </a:r>
          </a:p>
          <a:p>
            <a:pPr lvl="2"/>
            <a:r>
              <a:rPr lang="fr-FR" dirty="0"/>
              <a:t>Sujets, </a:t>
            </a:r>
          </a:p>
          <a:p>
            <a:pPr lvl="3"/>
            <a:r>
              <a:rPr lang="fr-FR" dirty="0"/>
              <a:t> Chanson de Roland</a:t>
            </a:r>
          </a:p>
          <a:p>
            <a:r>
              <a:rPr lang="fr-FR" dirty="0"/>
              <a:t>Espace pour expérimentations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44DF386-0A8E-334F-87FE-E92491C8B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Accès contributeur au réseau </a:t>
            </a:r>
            <a:r>
              <a:rPr lang="fr-FR" dirty="0" err="1"/>
              <a:t>Wicri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5A2D4A-99F0-714C-9B67-C5FD2060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25FCF0C-5B1C-AC47-A3C6-33E376D8E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5</a:t>
            </a:fld>
            <a:endParaRPr lang="fr-F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2A5B011-A051-E64B-89BF-31E843AB6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5" y="3429000"/>
            <a:ext cx="3242171" cy="16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1534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E2FFF6B-36F9-754A-9150-22B2696AD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469582"/>
          </a:xfrm>
        </p:spPr>
        <p:txBody>
          <a:bodyPr/>
          <a:lstStyle/>
          <a:p>
            <a:r>
              <a:rPr lang="fr-FR" dirty="0"/>
              <a:t>Point de départ : inconnu, nombreuses hypothèses, </a:t>
            </a:r>
          </a:p>
          <a:p>
            <a:pPr lvl="1"/>
            <a:r>
              <a:rPr lang="fr-FR" dirty="0"/>
              <a:t>nombreux manuscrits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2E8796F-AF2A-014C-B1D9-B10A280D5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chanson de Roland, des manuscrits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EF5B2C7-DC16-3647-9A78-90D51B6D7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120D07-552D-154F-8701-35ED3B7E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50</a:t>
            </a:fld>
            <a:endParaRPr lang="fr-F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E6C8D22-0AC8-8F43-821F-95B47C52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" y="3004046"/>
            <a:ext cx="2645664" cy="348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B5E0735-E8EC-3B46-A09D-816100E17792}"/>
              </a:ext>
            </a:extLst>
          </p:cNvPr>
          <p:cNvSpPr txBox="1"/>
          <p:nvPr/>
        </p:nvSpPr>
        <p:spPr>
          <a:xfrm>
            <a:off x="609600" y="2560320"/>
            <a:ext cx="386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Manuscrit d’</a:t>
            </a:r>
            <a:r>
              <a:rPr lang="fr-FR" b="1" dirty="0"/>
              <a:t>Oxford</a:t>
            </a:r>
            <a:r>
              <a:rPr lang="fr-FR" dirty="0"/>
              <a:t> (XIIe siècle ?)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5097EE-CBB7-4A4D-844F-90CA5A88C204}"/>
              </a:ext>
            </a:extLst>
          </p:cNvPr>
          <p:cNvSpPr/>
          <p:nvPr/>
        </p:nvSpPr>
        <p:spPr>
          <a:xfrm>
            <a:off x="1240675" y="4059592"/>
            <a:ext cx="2429117" cy="137769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1D38EE-1CB6-1644-B629-B8A1C5DB52F2}"/>
              </a:ext>
            </a:extLst>
          </p:cNvPr>
          <p:cNvSpPr txBox="1"/>
          <p:nvPr/>
        </p:nvSpPr>
        <p:spPr>
          <a:xfrm>
            <a:off x="3938016" y="3072384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72 feuillets</a:t>
            </a:r>
          </a:p>
          <a:p>
            <a:r>
              <a:rPr lang="fr-FR" dirty="0"/>
              <a:t>Recto-verso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75F6371-455A-9D4F-B68F-1F313D152851}"/>
              </a:ext>
            </a:extLst>
          </p:cNvPr>
          <p:cNvCxnSpPr/>
          <p:nvPr/>
        </p:nvCxnSpPr>
        <p:spPr>
          <a:xfrm flipH="1">
            <a:off x="3486912" y="3413760"/>
            <a:ext cx="3994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D212F9A-2E33-844E-B770-FDCDD7DAB679}"/>
              </a:ext>
            </a:extLst>
          </p:cNvPr>
          <p:cNvSpPr/>
          <p:nvPr/>
        </p:nvSpPr>
        <p:spPr>
          <a:xfrm>
            <a:off x="1143139" y="5596317"/>
            <a:ext cx="2645664" cy="8832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C4C9123-3439-F749-977C-CE07392E16EF}"/>
              </a:ext>
            </a:extLst>
          </p:cNvPr>
          <p:cNvSpPr txBox="1"/>
          <p:nvPr/>
        </p:nvSpPr>
        <p:spPr>
          <a:xfrm>
            <a:off x="4139184" y="4175760"/>
            <a:ext cx="1173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28?</a:t>
            </a:r>
          </a:p>
          <a:p>
            <a:r>
              <a:rPr lang="fr-FR" dirty="0"/>
              <a:t>Couplets</a:t>
            </a:r>
          </a:p>
          <a:p>
            <a:r>
              <a:rPr lang="fr-FR" dirty="0"/>
              <a:t>(Laisses)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B91B2DB-51D3-C947-BBA7-0DB9A50E631D}"/>
              </a:ext>
            </a:extLst>
          </p:cNvPr>
          <p:cNvCxnSpPr/>
          <p:nvPr/>
        </p:nvCxnSpPr>
        <p:spPr>
          <a:xfrm flipH="1">
            <a:off x="3688080" y="4517136"/>
            <a:ext cx="3994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C26A6B83-0359-A841-BF20-0F01348DBB79}"/>
              </a:ext>
            </a:extLst>
          </p:cNvPr>
          <p:cNvSpPr txBox="1"/>
          <p:nvPr/>
        </p:nvSpPr>
        <p:spPr>
          <a:xfrm>
            <a:off x="4090416" y="5455920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4202 vers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8E97264-96D0-DE4F-AF9A-C3420E801D09}"/>
              </a:ext>
            </a:extLst>
          </p:cNvPr>
          <p:cNvCxnSpPr/>
          <p:nvPr/>
        </p:nvCxnSpPr>
        <p:spPr>
          <a:xfrm flipH="1">
            <a:off x="3639312" y="5626608"/>
            <a:ext cx="3994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82" name="Picture 10">
            <a:extLst>
              <a:ext uri="{FF2B5EF4-FFF2-40B4-BE49-F238E27FC236}">
                <a16:creationId xmlns:a16="http://schemas.microsoft.com/office/drawing/2014/main" id="{05F2E1DC-BF79-EA4A-9123-B387FCB08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930" y="3675888"/>
            <a:ext cx="1902689" cy="263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2DB1EA8-86B2-9A47-BE1A-E936D878973B}"/>
              </a:ext>
            </a:extLst>
          </p:cNvPr>
          <p:cNvSpPr txBox="1"/>
          <p:nvPr/>
        </p:nvSpPr>
        <p:spPr>
          <a:xfrm>
            <a:off x="6132576" y="2245114"/>
            <a:ext cx="24368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Manuscrit de </a:t>
            </a:r>
            <a:r>
              <a:rPr lang="fr-FR" b="1" dirty="0"/>
              <a:t>Venise</a:t>
            </a:r>
          </a:p>
          <a:p>
            <a:r>
              <a:rPr lang="fr-FR" dirty="0"/>
              <a:t>XIIIe siècle</a:t>
            </a:r>
          </a:p>
          <a:p>
            <a:r>
              <a:rPr lang="fr-FR" dirty="0"/>
              <a:t>6000 vers</a:t>
            </a:r>
          </a:p>
          <a:p>
            <a:r>
              <a:rPr lang="fr-FR" dirty="0"/>
              <a:t>419 couplets</a:t>
            </a: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76839C4B-323A-3745-8B4A-58BBBDAF3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716" y="3675888"/>
            <a:ext cx="1802511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200C6AA-51F1-304D-8AAC-BB051C3F1556}"/>
              </a:ext>
            </a:extLst>
          </p:cNvPr>
          <p:cNvSpPr txBox="1"/>
          <p:nvPr/>
        </p:nvSpPr>
        <p:spPr>
          <a:xfrm>
            <a:off x="9039487" y="2394990"/>
            <a:ext cx="2238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Manuscrit de </a:t>
            </a:r>
            <a:r>
              <a:rPr lang="fr-FR" b="1" dirty="0"/>
              <a:t>Paris</a:t>
            </a:r>
          </a:p>
          <a:p>
            <a:r>
              <a:rPr lang="fr-FR" dirty="0"/>
              <a:t>XIIIe siècle</a:t>
            </a:r>
          </a:p>
        </p:txBody>
      </p:sp>
    </p:spTree>
    <p:extLst>
      <p:ext uri="{BB962C8B-B14F-4D97-AF65-F5344CB8AC3E}">
        <p14:creationId xmlns:p14="http://schemas.microsoft.com/office/powerpoint/2010/main" val="19578341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4EB231F-7139-C348-A45E-168C3A805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Roland, </a:t>
            </a:r>
            <a:br>
              <a:rPr lang="fr-FR" dirty="0"/>
            </a:br>
            <a:r>
              <a:rPr lang="fr-FR" dirty="0"/>
              <a:t>problèmes et divergences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E361DC-BAA5-F547-931C-B651F58C7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22" y="4467587"/>
            <a:ext cx="5669678" cy="1647191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F39E6EB-CEA5-BF44-8CFF-ED3FFB20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48BD6EB-AB47-D649-B466-6D687FB3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D27A-2813-FF49-A851-318F6F0438C1}" type="slidenum">
              <a:rPr lang="fr-FR" smtClean="0"/>
              <a:t>51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C104A67-E731-CC46-AA30-B1850ACFE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39" y="4658341"/>
            <a:ext cx="5850794" cy="126568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9CDC30-CE5E-F248-9C35-0C8F1F996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5" y="1688014"/>
            <a:ext cx="4565151" cy="187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DB436D9-E774-F044-9DD3-CF6FC8AF4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92" y="1744966"/>
            <a:ext cx="4976263" cy="162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4D67FF3-2BE0-7D45-A299-7A2766A6B671}"/>
              </a:ext>
            </a:extLst>
          </p:cNvPr>
          <p:cNvSpPr/>
          <p:nvPr/>
        </p:nvSpPr>
        <p:spPr>
          <a:xfrm>
            <a:off x="4213419" y="2999906"/>
            <a:ext cx="609594" cy="373927"/>
          </a:xfrm>
          <a:prstGeom prst="roundRect">
            <a:avLst/>
          </a:prstGeom>
          <a:noFill/>
          <a:ln w="412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C21E24F-4F3E-134B-ABF2-109B52595AB6}"/>
              </a:ext>
            </a:extLst>
          </p:cNvPr>
          <p:cNvSpPr/>
          <p:nvPr/>
        </p:nvSpPr>
        <p:spPr>
          <a:xfrm>
            <a:off x="4401677" y="1628309"/>
            <a:ext cx="609594" cy="373927"/>
          </a:xfrm>
          <a:prstGeom prst="roundRect">
            <a:avLst/>
          </a:prstGeom>
          <a:noFill/>
          <a:ln w="412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F9EFC41-B9BD-7D46-8A54-E81D4A12DAD5}"/>
              </a:ext>
            </a:extLst>
          </p:cNvPr>
          <p:cNvSpPr txBox="1"/>
          <p:nvPr/>
        </p:nvSpPr>
        <p:spPr>
          <a:xfrm>
            <a:off x="6903720" y="3718560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6"/>
              </a:rPr>
              <a:t>Feuillet 43 verso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57980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913C42C-2A97-CB44-9CBA-8CF309083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</a:t>
            </a:r>
            <a:br>
              <a:rPr lang="fr-FR" dirty="0"/>
            </a:br>
            <a:r>
              <a:rPr lang="fr-FR" dirty="0"/>
              <a:t>Des transcriptions, des traductions (centaines)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F669AD8-8B54-7544-BE2F-A788B481B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4E5387-9D44-C24B-8B4E-F9E7AF5C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52</a:t>
            </a:fld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84AF35E-FECB-1844-9EBA-A31B7AA83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76" y="2722396"/>
            <a:ext cx="2159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088E38-8243-4B4B-9763-E058CAA3EAE1}"/>
              </a:ext>
            </a:extLst>
          </p:cNvPr>
          <p:cNvSpPr txBox="1"/>
          <p:nvPr/>
        </p:nvSpPr>
        <p:spPr>
          <a:xfrm>
            <a:off x="4138676" y="1706880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3"/>
              </a:rPr>
              <a:t>Léon Gautier</a:t>
            </a:r>
          </a:p>
          <a:p>
            <a:r>
              <a:rPr lang="fr-FR" dirty="0">
                <a:hlinkClick r:id="rId3"/>
              </a:rPr>
              <a:t>Edition populaire</a:t>
            </a:r>
          </a:p>
          <a:p>
            <a:r>
              <a:rPr lang="fr-FR" dirty="0">
                <a:hlinkClick r:id="rId3"/>
              </a:rPr>
              <a:t>1881</a:t>
            </a:r>
            <a:endParaRPr lang="fr-FR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9BD6200-479E-8046-882C-7F8555B07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16" y="2630210"/>
            <a:ext cx="381000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AC757A9-4CA3-0940-991E-42CC0F8948E5}"/>
              </a:ext>
            </a:extLst>
          </p:cNvPr>
          <p:cNvSpPr txBox="1"/>
          <p:nvPr/>
        </p:nvSpPr>
        <p:spPr>
          <a:xfrm>
            <a:off x="7936992" y="1877568"/>
            <a:ext cx="2997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5"/>
              </a:rPr>
              <a:t>Francisque Michel (1869)</a:t>
            </a:r>
          </a:p>
          <a:p>
            <a:r>
              <a:rPr lang="fr-FR" dirty="0">
                <a:hlinkClick r:id="rId5"/>
              </a:rPr>
              <a:t>Annoté par Paul Meyer</a:t>
            </a:r>
            <a:endParaRPr lang="fr-FR" dirty="0"/>
          </a:p>
        </p:txBody>
      </p:sp>
      <p:pic>
        <p:nvPicPr>
          <p:cNvPr id="4102" name="Picture 6" descr="Couverture">
            <a:extLst>
              <a:ext uri="{FF2B5EF4-FFF2-40B4-BE49-F238E27FC236}">
                <a16:creationId xmlns:a16="http://schemas.microsoft.com/office/drawing/2014/main" id="{F15A4AD7-0339-204A-BBA3-D89C331BD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71" y="2523899"/>
            <a:ext cx="1625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F965F96-8519-E146-B455-BD74951549A5}"/>
              </a:ext>
            </a:extLst>
          </p:cNvPr>
          <p:cNvSpPr txBox="1"/>
          <p:nvPr/>
        </p:nvSpPr>
        <p:spPr>
          <a:xfrm>
            <a:off x="814916" y="1667337"/>
            <a:ext cx="2997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Francisque Michel (1837)</a:t>
            </a:r>
          </a:p>
          <a:p>
            <a:r>
              <a:rPr lang="fr-FR" dirty="0"/>
              <a:t>Première transcription</a:t>
            </a:r>
          </a:p>
          <a:p>
            <a:r>
              <a:rPr lang="fr-FR" dirty="0"/>
              <a:t>(Manuscrit d’Oxford)</a:t>
            </a:r>
          </a:p>
        </p:txBody>
      </p:sp>
    </p:spTree>
    <p:extLst>
      <p:ext uri="{BB962C8B-B14F-4D97-AF65-F5344CB8AC3E}">
        <p14:creationId xmlns:p14="http://schemas.microsoft.com/office/powerpoint/2010/main" val="42276531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078A9FF-B15E-C841-8AAB-28B3AFE4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5486400" cy="4525962"/>
          </a:xfrm>
        </p:spPr>
        <p:txBody>
          <a:bodyPr/>
          <a:lstStyle/>
          <a:p>
            <a:r>
              <a:rPr lang="fr-FR" dirty="0"/>
              <a:t>Des vers en assonance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Une mise en musique</a:t>
            </a:r>
          </a:p>
          <a:p>
            <a:pPr lvl="1"/>
            <a:r>
              <a:rPr lang="fr-FR" dirty="0"/>
              <a:t>En 10 mouvements</a:t>
            </a:r>
          </a:p>
          <a:p>
            <a:pPr lvl="1"/>
            <a:r>
              <a:rPr lang="fr-FR" dirty="0"/>
              <a:t>Sur une sélection de 200 vers</a:t>
            </a:r>
          </a:p>
          <a:p>
            <a:pPr lvl="1"/>
            <a:r>
              <a:rPr lang="fr-FR" dirty="0"/>
              <a:t>Pour chœurs SATB</a:t>
            </a:r>
          </a:p>
          <a:p>
            <a:pPr lvl="1"/>
            <a:r>
              <a:rPr lang="fr-FR" dirty="0"/>
              <a:t>Cor, orchestre à cordes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E5C5767-9D19-7B4A-9F59-B76ACC64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</a:t>
            </a:r>
            <a:br>
              <a:rPr lang="fr-FR" dirty="0"/>
            </a:br>
            <a:r>
              <a:rPr lang="fr-FR" dirty="0"/>
              <a:t>Un oratorio de Gilles Mathieu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567DC5-7C4F-054D-B68D-29164D84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CE49B1-4480-C046-9698-AF50072D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53</a:t>
            </a:fld>
            <a:endParaRPr lang="fr-F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4F550A6-B0C2-7347-97F4-A76803160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006600"/>
            <a:ext cx="4954524" cy="123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215B4E-2FD8-274F-A700-28B754A40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884" y="1960310"/>
            <a:ext cx="4824476" cy="1325706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C074BD7-3733-544D-B91F-90CE80996C4D}"/>
              </a:ext>
            </a:extLst>
          </p:cNvPr>
          <p:cNvSpPr/>
          <p:nvPr/>
        </p:nvSpPr>
        <p:spPr>
          <a:xfrm>
            <a:off x="8790432" y="1895862"/>
            <a:ext cx="1584960" cy="153313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7" name="Image 6">
            <a:hlinkClick r:id="rId4"/>
            <a:extLst>
              <a:ext uri="{FF2B5EF4-FFF2-40B4-BE49-F238E27FC236}">
                <a16:creationId xmlns:a16="http://schemas.microsoft.com/office/drawing/2014/main" id="{3835AF36-6067-754A-A1EE-77B0FECCF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617" y="3367892"/>
            <a:ext cx="5486400" cy="308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404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0BD4E97-FA45-8A4F-AEB1-E1BBD4BF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</a:t>
            </a:r>
            <a:br>
              <a:rPr lang="fr-FR" dirty="0"/>
            </a:br>
            <a:r>
              <a:rPr lang="fr-FR" dirty="0"/>
              <a:t>un gigantesque hypertexte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E3D94F-4576-7542-A641-6642950A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8008" y="6503990"/>
            <a:ext cx="3134783" cy="365125"/>
          </a:xfrm>
        </p:spPr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CD68340-FBD4-3944-A6B6-4A531498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54</a:t>
            </a:fld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4B2239F-7232-694F-800E-7A8EF866B21C}"/>
              </a:ext>
            </a:extLst>
          </p:cNvPr>
          <p:cNvGrpSpPr/>
          <p:nvPr/>
        </p:nvGrpSpPr>
        <p:grpSpPr>
          <a:xfrm>
            <a:off x="1490868" y="2345636"/>
            <a:ext cx="1431234" cy="1143000"/>
            <a:chOff x="4929809" y="1948069"/>
            <a:chExt cx="1811223" cy="147761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6DF427-31F8-5D41-9FC0-7EAAD347A8E3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8CBF5E-C090-0748-81F4-CE7FFCC486B7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6A35FE-E05E-7F48-A02D-AF37F1F286C7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Feuillet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99BE2C-A52C-E84F-BEBE-97F7933543F7}"/>
              </a:ext>
            </a:extLst>
          </p:cNvPr>
          <p:cNvGrpSpPr/>
          <p:nvPr/>
        </p:nvGrpSpPr>
        <p:grpSpPr>
          <a:xfrm>
            <a:off x="1524000" y="3670854"/>
            <a:ext cx="1431234" cy="1143000"/>
            <a:chOff x="4929809" y="1948069"/>
            <a:chExt cx="1811223" cy="147761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E3379A-EDAB-7C48-8A09-2CB0BBF00AE9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47856A-F308-FD48-BF24-26D73F3623E9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9FDDBA8-BE33-484D-A7B5-954412C17757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Laisse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1EF6131-0726-3647-A567-AE30186E0883}"/>
              </a:ext>
            </a:extLst>
          </p:cNvPr>
          <p:cNvGrpSpPr/>
          <p:nvPr/>
        </p:nvGrpSpPr>
        <p:grpSpPr>
          <a:xfrm>
            <a:off x="1524000" y="5102090"/>
            <a:ext cx="1431234" cy="1143000"/>
            <a:chOff x="4929809" y="1948069"/>
            <a:chExt cx="1811223" cy="14776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92B1D8-85AC-BD46-B111-5DC74A374C8D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9A6973-0CA5-3745-ABE1-5AE8EE9F9C75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401DEF-6105-C74F-9403-8BB8B8CA72AB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Vers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23165D49-DB51-DE43-9818-B4E60D146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6" y="1657193"/>
            <a:ext cx="866774" cy="11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F7975D8-8968-E944-A017-E91E9011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359" y="1583746"/>
            <a:ext cx="909876" cy="126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A1D8E104-B073-FD41-ACA8-7B312650770F}"/>
              </a:ext>
            </a:extLst>
          </p:cNvPr>
          <p:cNvGrpSpPr/>
          <p:nvPr/>
        </p:nvGrpSpPr>
        <p:grpSpPr>
          <a:xfrm>
            <a:off x="3432311" y="3074507"/>
            <a:ext cx="817538" cy="672547"/>
            <a:chOff x="4929809" y="1948069"/>
            <a:chExt cx="1811223" cy="147761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89B4EF-6A33-3945-8007-78500FFEBAFB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E742A5-843B-D640-BDF9-2D92BD405834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A179A25-518A-8248-B877-38C193C975B9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F.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A704DA8-14D3-174D-B6E6-85A5B0E0739E}"/>
              </a:ext>
            </a:extLst>
          </p:cNvPr>
          <p:cNvGrpSpPr/>
          <p:nvPr/>
        </p:nvGrpSpPr>
        <p:grpSpPr>
          <a:xfrm>
            <a:off x="3425687" y="3863012"/>
            <a:ext cx="817538" cy="672547"/>
            <a:chOff x="4929809" y="1948069"/>
            <a:chExt cx="1811223" cy="147761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F97DC21-4A56-C64D-9B69-207FB4FC4C37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C93BEBB-AB63-1F42-B779-F6C1E406E8BE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9DF3BBF-99BF-6446-BD62-8288229EFC72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L.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CD3A81C-AD8D-F744-803A-0AAD7A4BF364}"/>
              </a:ext>
            </a:extLst>
          </p:cNvPr>
          <p:cNvGrpSpPr/>
          <p:nvPr/>
        </p:nvGrpSpPr>
        <p:grpSpPr>
          <a:xfrm>
            <a:off x="3438941" y="4770788"/>
            <a:ext cx="817538" cy="672547"/>
            <a:chOff x="4929809" y="1948069"/>
            <a:chExt cx="1811223" cy="147761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81B7C8F-6BE8-C842-95CB-AE70AD4C3197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AD82E7C-CC4B-B543-A322-8ED31B737BBE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DCA80F7-4E3C-C846-A36F-2797A6DAB642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V.</a:t>
              </a: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BA755374-36F0-074A-83C6-F222B827F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11" y="1599101"/>
            <a:ext cx="909877" cy="12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0B6FEA10-CFA9-4046-9502-4A6511E9F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735" y="3187648"/>
            <a:ext cx="1190380" cy="98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F6870ED6-7846-4548-92FD-C2AD5C307A8E}"/>
              </a:ext>
            </a:extLst>
          </p:cNvPr>
          <p:cNvGrpSpPr/>
          <p:nvPr/>
        </p:nvGrpSpPr>
        <p:grpSpPr>
          <a:xfrm>
            <a:off x="5976732" y="1782422"/>
            <a:ext cx="1769266" cy="1143000"/>
            <a:chOff x="4929809" y="1948069"/>
            <a:chExt cx="1811223" cy="147761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1A51D18-8172-304C-B892-4328B0B46775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9DD3A3B-D463-4E45-94D8-374691CE0A85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5ACF68A-74E9-A743-9949-0C1D1B455FB8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Chapitres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0F0F6D7-B6E0-2141-8BB1-39C5058AFC98}"/>
              </a:ext>
            </a:extLst>
          </p:cNvPr>
          <p:cNvGrpSpPr/>
          <p:nvPr/>
        </p:nvGrpSpPr>
        <p:grpSpPr>
          <a:xfrm>
            <a:off x="6069498" y="3067882"/>
            <a:ext cx="1769266" cy="1143000"/>
            <a:chOff x="4929809" y="1948069"/>
            <a:chExt cx="1811223" cy="147761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EE9604B-EC96-DD49-915E-F72CE3FCAACF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3F00589-3105-C94E-855E-AD6B70C26A2D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CF4AA55-3845-A04B-9C7C-410618987714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Pages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67116842-D234-0B4E-BE27-6D2A4F60AE05}"/>
              </a:ext>
            </a:extLst>
          </p:cNvPr>
          <p:cNvGrpSpPr/>
          <p:nvPr/>
        </p:nvGrpSpPr>
        <p:grpSpPr>
          <a:xfrm>
            <a:off x="5227987" y="4412977"/>
            <a:ext cx="817538" cy="672547"/>
            <a:chOff x="4929809" y="1948069"/>
            <a:chExt cx="1811223" cy="147761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11CF6F6-FE1B-494B-A0D9-17EC98B816A8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1FF4291-0904-164C-814E-E146D7F00A00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95B13C2-FC9D-ED4E-BEF4-B44C3CF7E939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L.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E15402D4-63CD-9942-B4B3-F26DA6BB5EBB}"/>
              </a:ext>
            </a:extLst>
          </p:cNvPr>
          <p:cNvGrpSpPr/>
          <p:nvPr/>
        </p:nvGrpSpPr>
        <p:grpSpPr>
          <a:xfrm>
            <a:off x="5241238" y="5320753"/>
            <a:ext cx="817538" cy="672547"/>
            <a:chOff x="4929809" y="1948069"/>
            <a:chExt cx="1811223" cy="147761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166A20E-D98D-C64C-8BF7-3532E939385F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B46E8DD-089D-664B-B5B1-68B746BBE162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C5020C8-BC0C-B44D-94C9-182386D2AE3B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V.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4AF367D-AA84-8A41-ABAA-67DFA8979E96}"/>
              </a:ext>
            </a:extLst>
          </p:cNvPr>
          <p:cNvGrpSpPr/>
          <p:nvPr/>
        </p:nvGrpSpPr>
        <p:grpSpPr>
          <a:xfrm>
            <a:off x="6221898" y="4393100"/>
            <a:ext cx="1769266" cy="1143000"/>
            <a:chOff x="4929809" y="1948069"/>
            <a:chExt cx="1811223" cy="147761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BF7D8EC-5A43-C747-8831-87A9A2406B22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A1B22B2-2356-584F-9996-39FBB7FD9DBE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44E6A50-0538-3E45-9A63-B16CB089D558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Notes</a:t>
              </a:r>
            </a:p>
          </p:txBody>
        </p:sp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243DC813-43D2-9B4C-8D2E-6B426D4DB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242" y="394050"/>
            <a:ext cx="1114471" cy="144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id="{EC6EF423-5BDB-8A4A-8D7F-A545A9CD2709}"/>
              </a:ext>
            </a:extLst>
          </p:cNvPr>
          <p:cNvGrpSpPr/>
          <p:nvPr/>
        </p:nvGrpSpPr>
        <p:grpSpPr>
          <a:xfrm>
            <a:off x="9985518" y="404196"/>
            <a:ext cx="2030680" cy="1143000"/>
            <a:chOff x="4929809" y="1948069"/>
            <a:chExt cx="2078836" cy="147761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17F7EBC-4F42-0C4A-9359-F0820B73518E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8602A3C-BD42-574A-BF0B-D5185564125A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73E3910-6A33-6444-8808-E8A3F5647F9C}"/>
                </a:ext>
              </a:extLst>
            </p:cNvPr>
            <p:cNvSpPr/>
            <p:nvPr/>
          </p:nvSpPr>
          <p:spPr>
            <a:xfrm>
              <a:off x="5234609" y="2252869"/>
              <a:ext cx="1774036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Mouvements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83E08762-96CD-1448-B7D7-EB12401509D6}"/>
              </a:ext>
            </a:extLst>
          </p:cNvPr>
          <p:cNvGrpSpPr/>
          <p:nvPr/>
        </p:nvGrpSpPr>
        <p:grpSpPr>
          <a:xfrm>
            <a:off x="8766317" y="1908317"/>
            <a:ext cx="2030680" cy="1143000"/>
            <a:chOff x="4929809" y="1948069"/>
            <a:chExt cx="2078836" cy="1477617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028AEC3-5EE0-5049-BB68-956DD7CBD64B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4F94690-C8E7-0741-B50D-780849358D3D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950627C-09D6-AB47-9A16-B57FCA9AAEA5}"/>
                </a:ext>
              </a:extLst>
            </p:cNvPr>
            <p:cNvSpPr/>
            <p:nvPr/>
          </p:nvSpPr>
          <p:spPr>
            <a:xfrm>
              <a:off x="5234609" y="2252869"/>
              <a:ext cx="1774036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Partitions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F2979F9D-3378-4648-89EC-45DCA74AAF69}"/>
              </a:ext>
            </a:extLst>
          </p:cNvPr>
          <p:cNvGrpSpPr/>
          <p:nvPr/>
        </p:nvGrpSpPr>
        <p:grpSpPr>
          <a:xfrm>
            <a:off x="11025819" y="1921567"/>
            <a:ext cx="817538" cy="672547"/>
            <a:chOff x="4929809" y="1948069"/>
            <a:chExt cx="1811223" cy="147761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DDFCE3F-322A-F74D-9662-FB71503A80C5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840B8FC-B2BC-F642-A6CE-D35570798639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E6FA022-D5D1-6D41-81B8-BDF8CEC76ED7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V.</a:t>
              </a:r>
            </a:p>
          </p:txBody>
        </p:sp>
      </p:grpSp>
      <p:pic>
        <p:nvPicPr>
          <p:cNvPr id="67" name="Picture 2">
            <a:extLst>
              <a:ext uri="{FF2B5EF4-FFF2-40B4-BE49-F238E27FC236}">
                <a16:creationId xmlns:a16="http://schemas.microsoft.com/office/drawing/2014/main" id="{48F0CA80-F25F-6844-8D4F-D083D18ED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046" y="3466133"/>
            <a:ext cx="1381220" cy="95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e 67">
            <a:extLst>
              <a:ext uri="{FF2B5EF4-FFF2-40B4-BE49-F238E27FC236}">
                <a16:creationId xmlns:a16="http://schemas.microsoft.com/office/drawing/2014/main" id="{6A4721C8-400C-B944-9B7D-28364158C919}"/>
              </a:ext>
            </a:extLst>
          </p:cNvPr>
          <p:cNvGrpSpPr/>
          <p:nvPr/>
        </p:nvGrpSpPr>
        <p:grpSpPr>
          <a:xfrm>
            <a:off x="10349953" y="3412442"/>
            <a:ext cx="1471527" cy="1110283"/>
            <a:chOff x="4929809" y="1948069"/>
            <a:chExt cx="1811225" cy="1477617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6F091CC-2D07-4345-ABDB-B2FC422F3CEF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FBCE1A2-3FC4-2344-96E6-9DBE5908B962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CF8B63B-0EC8-5949-B49F-BDAE4F719337}"/>
                </a:ext>
              </a:extLst>
            </p:cNvPr>
            <p:cNvSpPr/>
            <p:nvPr/>
          </p:nvSpPr>
          <p:spPr>
            <a:xfrm>
              <a:off x="5234610" y="2252869"/>
              <a:ext cx="1506424" cy="1172817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Mots</a:t>
              </a:r>
            </a:p>
          </p:txBody>
        </p:sp>
      </p:grpSp>
      <p:sp>
        <p:nvSpPr>
          <p:cNvPr id="72" name="Cylindre 71">
            <a:extLst>
              <a:ext uri="{FF2B5EF4-FFF2-40B4-BE49-F238E27FC236}">
                <a16:creationId xmlns:a16="http://schemas.microsoft.com/office/drawing/2014/main" id="{527B5ED3-991B-0F4F-B2CF-CF8696315B6A}"/>
              </a:ext>
            </a:extLst>
          </p:cNvPr>
          <p:cNvSpPr/>
          <p:nvPr/>
        </p:nvSpPr>
        <p:spPr>
          <a:xfrm>
            <a:off x="8822791" y="4946792"/>
            <a:ext cx="2634254" cy="1431102"/>
          </a:xfrm>
          <a:prstGeom prst="ca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Encyclopédie</a:t>
            </a:r>
          </a:p>
          <a:p>
            <a:pPr algn="ctr"/>
            <a:r>
              <a:rPr lang="fr-FR" dirty="0"/>
              <a:t>De la Chanson de Roland</a:t>
            </a:r>
          </a:p>
        </p:txBody>
      </p:sp>
    </p:spTree>
    <p:extLst>
      <p:ext uri="{BB962C8B-B14F-4D97-AF65-F5344CB8AC3E}">
        <p14:creationId xmlns:p14="http://schemas.microsoft.com/office/powerpoint/2010/main" val="2596769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8DB194C-B9B8-A741-81EB-A5BA40A6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Autour de Paul Meyer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A518FE-63C0-544C-8F08-34E57D78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6F2913-72BD-A84A-849D-9557938A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55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866A27-754A-F942-908C-FFD44861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359195"/>
            <a:ext cx="4000500" cy="11898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FCB85-6F97-2349-B723-9FEEDBC31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889" y="307729"/>
            <a:ext cx="1765473" cy="23732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5FCE04-72F6-FE47-8143-B28120F61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481" y="4113346"/>
            <a:ext cx="2266937" cy="24700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EC0652-EED7-B64F-A344-E59216DF4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050" y="2976137"/>
            <a:ext cx="1508757" cy="20280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25FE37-6569-714E-B0B8-0AF5421B5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349" y="4817051"/>
            <a:ext cx="1516540" cy="1709627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D8B667A-E453-5F4F-8754-5BCBBC9C327E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3028950" y="2400300"/>
            <a:ext cx="19050" cy="17130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699FC22-BF6A-C04E-A67C-52E96279F505}"/>
              </a:ext>
            </a:extLst>
          </p:cNvPr>
          <p:cNvSpPr txBox="1"/>
          <p:nvPr/>
        </p:nvSpPr>
        <p:spPr>
          <a:xfrm>
            <a:off x="2038350" y="3047273"/>
            <a:ext cx="20778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Est dans la revue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61985D3-5EFB-FC4B-9BFB-E3C4348100C8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5048250" y="1494358"/>
            <a:ext cx="3260639" cy="4597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CC083E20-0D31-FA4E-9E9E-B99DA4FA75FF}"/>
              </a:ext>
            </a:extLst>
          </p:cNvPr>
          <p:cNvSpPr txBox="1"/>
          <p:nvPr/>
        </p:nvSpPr>
        <p:spPr>
          <a:xfrm>
            <a:off x="6191250" y="1466123"/>
            <a:ext cx="94128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</a:t>
            </a:r>
          </a:p>
          <a:p>
            <a:r>
              <a:rPr lang="fr-FR" dirty="0"/>
              <a:t>auteur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D0DEDB6-5696-9F41-A4FC-9107CC5BBAA2}"/>
              </a:ext>
            </a:extLst>
          </p:cNvPr>
          <p:cNvCxnSpPr>
            <a:cxnSpLocks/>
          </p:cNvCxnSpPr>
          <p:nvPr/>
        </p:nvCxnSpPr>
        <p:spPr>
          <a:xfrm flipV="1">
            <a:off x="4209564" y="3704142"/>
            <a:ext cx="4999741" cy="10361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7AFBC985-CBF3-CA49-BFD5-7BB30B2F356A}"/>
              </a:ext>
            </a:extLst>
          </p:cNvPr>
          <p:cNvSpPr txBox="1"/>
          <p:nvPr/>
        </p:nvSpPr>
        <p:spPr>
          <a:xfrm>
            <a:off x="6343650" y="3866423"/>
            <a:ext cx="11063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</a:t>
            </a:r>
          </a:p>
          <a:p>
            <a:r>
              <a:rPr lang="fr-FR" dirty="0"/>
              <a:t>créateur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CF5DC5F-B5B2-8F4A-8F3E-341BD473BB74}"/>
              </a:ext>
            </a:extLst>
          </p:cNvPr>
          <p:cNvCxnSpPr>
            <a:cxnSpLocks/>
          </p:cNvCxnSpPr>
          <p:nvPr/>
        </p:nvCxnSpPr>
        <p:spPr>
          <a:xfrm>
            <a:off x="4171464" y="5597582"/>
            <a:ext cx="2490427" cy="1659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DC7D80C4-E5F6-6745-B8B4-5A0547FF3C24}"/>
              </a:ext>
            </a:extLst>
          </p:cNvPr>
          <p:cNvSpPr txBox="1"/>
          <p:nvPr/>
        </p:nvSpPr>
        <p:spPr>
          <a:xfrm>
            <a:off x="4972050" y="5485673"/>
            <a:ext cx="11063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</a:t>
            </a:r>
          </a:p>
          <a:p>
            <a:r>
              <a:rPr lang="fr-FR" dirty="0"/>
              <a:t>créateur</a:t>
            </a:r>
          </a:p>
        </p:txBody>
      </p:sp>
    </p:spTree>
    <p:extLst>
      <p:ext uri="{BB962C8B-B14F-4D97-AF65-F5344CB8AC3E}">
        <p14:creationId xmlns:p14="http://schemas.microsoft.com/office/powerpoint/2010/main" val="37657599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675901B-0BA9-6645-A006-390D5E148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Navigation hypertexte dans les laisses, le feuillets les paragraphes des transcriptions, traduction, et…</a:t>
            </a:r>
          </a:p>
          <a:p>
            <a:pPr lvl="1"/>
            <a:r>
              <a:rPr lang="fr-FR" dirty="0"/>
              <a:t>Les systèmes  de l’oratorio de Gilles Mathieu,</a:t>
            </a:r>
          </a:p>
          <a:p>
            <a:pPr lvl="1"/>
            <a:r>
              <a:rPr lang="fr-FR" dirty="0"/>
              <a:t>Avec un blog pour dialoguer avec le compositeur…</a:t>
            </a:r>
          </a:p>
          <a:p>
            <a:r>
              <a:rPr lang="fr-FR" dirty="0"/>
              <a:t>A votre disposition pour des visites guidées… </a:t>
            </a:r>
          </a:p>
          <a:p>
            <a:r>
              <a:rPr lang="fr-FR" dirty="0"/>
              <a:t>Projet musical (en imagination)</a:t>
            </a:r>
          </a:p>
          <a:p>
            <a:pPr lvl="1"/>
            <a:r>
              <a:rPr lang="fr-FR" dirty="0"/>
              <a:t>ACJ Lorraine/Grand Est + Wallonie + Luxembourg + Rhénanie</a:t>
            </a:r>
          </a:p>
          <a:p>
            <a:pPr lvl="1"/>
            <a:r>
              <a:rPr lang="fr-FR" dirty="0"/>
              <a:t>Introduction ouverture musicale Moyen Âge</a:t>
            </a:r>
          </a:p>
          <a:p>
            <a:pPr lvl="1"/>
            <a:r>
              <a:rPr lang="fr-FR" dirty="0"/>
              <a:t>Epilogue pacifique (style The </a:t>
            </a:r>
            <a:r>
              <a:rPr lang="fr-FR" dirty="0" err="1"/>
              <a:t>Armed</a:t>
            </a:r>
            <a:r>
              <a:rPr lang="fr-FR" dirty="0"/>
              <a:t> man Jenkins)</a:t>
            </a:r>
          </a:p>
          <a:p>
            <a:pPr lvl="1"/>
            <a:r>
              <a:rPr lang="fr-FR" dirty="0"/>
              <a:t>Site web trilingue Français Anglais Allemand (arabe ?)</a:t>
            </a:r>
          </a:p>
          <a:p>
            <a:pPr marL="392113" lvl="1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DD57596-B602-A64B-A72E-9301B577C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Autour du wiki </a:t>
            </a:r>
            <a:r>
              <a:rPr lang="fr-FR" dirty="0" err="1"/>
              <a:t>Wicri</a:t>
            </a:r>
            <a:r>
              <a:rPr lang="fr-FR" dirty="0"/>
              <a:t>/Chanson de Roland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0E913FF-AD6A-7942-B44E-8340CFF8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F93AAA-96D5-3645-AF67-47115B98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534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E86DB2B-6CF5-094B-85FB-5CE97D406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Merci pour votre attention</a:t>
            </a:r>
          </a:p>
          <a:p>
            <a:endParaRPr lang="fr-FR" dirty="0"/>
          </a:p>
          <a:p>
            <a:r>
              <a:rPr lang="fr-FR" dirty="0"/>
              <a:t>Allons-y !!!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9BA738C-48A0-AE4F-8DC0-A2A009820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maintenant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C6FAA3-10B9-AD41-A30C-B1EF3389E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5DEAA74-29B0-794D-BCF1-0B498B1E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57</a:t>
            </a:fld>
            <a:endParaRPr lang="fr-F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0ECA99F-20FD-EA48-A8BC-00AD8B41C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554" y="2203382"/>
            <a:ext cx="4412226" cy="122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340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ADB5356-749F-F64E-80C6-7039521F7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Formule : 9h30 -&gt; 12 h, par exemple à la B.U.L.</a:t>
            </a:r>
          </a:p>
          <a:p>
            <a:pPr lvl="1"/>
            <a:r>
              <a:rPr lang="fr-FR" dirty="0"/>
              <a:t>9h30 : petits rendez-vous</a:t>
            </a:r>
          </a:p>
          <a:p>
            <a:pPr lvl="1"/>
            <a:r>
              <a:rPr lang="fr-FR" dirty="0"/>
              <a:t>10 h : conférence-démonstration // cours</a:t>
            </a:r>
          </a:p>
          <a:p>
            <a:pPr lvl="1"/>
            <a:r>
              <a:rPr lang="fr-FR" dirty="0"/>
              <a:t>11 h : travaux personnels avec assistance (TP ou ???)</a:t>
            </a:r>
          </a:p>
          <a:p>
            <a:r>
              <a:rPr lang="fr-FR" dirty="0"/>
              <a:t>Travaux</a:t>
            </a:r>
          </a:p>
          <a:p>
            <a:pPr lvl="1"/>
            <a:r>
              <a:rPr lang="fr-FR" dirty="0"/>
              <a:t>Découverte : Wikipédia, </a:t>
            </a:r>
            <a:r>
              <a:rPr lang="fr-FR" dirty="0" err="1"/>
              <a:t>Wicri</a:t>
            </a:r>
            <a:r>
              <a:rPr lang="fr-FR" dirty="0"/>
              <a:t>, (ISTEX, </a:t>
            </a:r>
            <a:r>
              <a:rPr lang="fr-FR" dirty="0" err="1"/>
              <a:t>PubMed</a:t>
            </a:r>
            <a:r>
              <a:rPr lang="fr-FR" dirty="0"/>
              <a:t>, </a:t>
            </a:r>
            <a:r>
              <a:rPr lang="fr-FR" dirty="0" err="1"/>
              <a:t>Gallica</a:t>
            </a:r>
            <a:r>
              <a:rPr lang="fr-FR" dirty="0"/>
              <a:t>…)</a:t>
            </a:r>
          </a:p>
          <a:p>
            <a:pPr lvl="1"/>
            <a:r>
              <a:rPr lang="fr-FR" dirty="0"/>
              <a:t>Formation : écriture hypertexte, analyse de corpus, </a:t>
            </a:r>
            <a:r>
              <a:rPr lang="fr-FR" dirty="0" err="1"/>
              <a:t>xml</a:t>
            </a:r>
            <a:endParaRPr lang="fr-FR" dirty="0"/>
          </a:p>
          <a:p>
            <a:pPr lvl="1"/>
            <a:r>
              <a:rPr lang="fr-FR" dirty="0"/>
              <a:t>Développements :</a:t>
            </a:r>
          </a:p>
          <a:p>
            <a:pPr lvl="2"/>
            <a:r>
              <a:rPr lang="fr-FR" dirty="0"/>
              <a:t>Collections émérites, et pourquoi pas ALS ?</a:t>
            </a:r>
          </a:p>
          <a:p>
            <a:pPr lvl="2"/>
            <a:r>
              <a:rPr lang="fr-FR" dirty="0"/>
              <a:t>Groupe mémoire</a:t>
            </a:r>
          </a:p>
          <a:p>
            <a:pPr lvl="2"/>
            <a:r>
              <a:rPr lang="fr-FR" dirty="0"/>
              <a:t>Nouvelles applications</a:t>
            </a:r>
          </a:p>
          <a:p>
            <a:pPr lvl="1"/>
            <a:r>
              <a:rPr lang="fr-FR" dirty="0"/>
              <a:t>Prestations : analyse de corpus ISTEX ou </a:t>
            </a:r>
            <a:r>
              <a:rPr lang="fr-FR" dirty="0" err="1"/>
              <a:t>PubMed</a:t>
            </a:r>
            <a:r>
              <a:rPr lang="fr-FR" dirty="0"/>
              <a:t>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ACC00C3-CC6E-DE4D-9272-52715956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Ateliers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86013C-EC48-8244-99AF-59606EC9E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C1C937-50E3-0E40-ABAD-27D2B50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6</a:t>
            </a:fld>
            <a:endParaRPr lang="fr-F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340347B-4DCB-204F-A6E4-D4403F229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854" y="446020"/>
            <a:ext cx="3497826" cy="97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153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550D4BF-2226-DB45-9B8E-BBDE79426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Introduction aux ateliers (fait)</a:t>
            </a:r>
          </a:p>
          <a:p>
            <a:r>
              <a:rPr lang="fr-FR" dirty="0"/>
              <a:t>Changements de paradigme dans la science </a:t>
            </a:r>
          </a:p>
          <a:p>
            <a:pPr lvl="1"/>
            <a:r>
              <a:rPr lang="fr-FR" dirty="0"/>
              <a:t>et dans la connaissance scientifique</a:t>
            </a:r>
          </a:p>
          <a:p>
            <a:r>
              <a:rPr lang="fr-FR" dirty="0"/>
              <a:t>Enjeux au plan international, national… et lorrain</a:t>
            </a:r>
          </a:p>
          <a:p>
            <a:pPr lvl="1"/>
            <a:r>
              <a:rPr lang="fr-FR" dirty="0"/>
              <a:t>Enjeux culturels, patrimoniaux et citoyens</a:t>
            </a:r>
          </a:p>
          <a:p>
            <a:pPr lvl="2"/>
            <a:r>
              <a:rPr lang="fr-FR" dirty="0"/>
              <a:t>encyclopédies, dictionnaires, patrimoine numérique</a:t>
            </a:r>
          </a:p>
          <a:p>
            <a:pPr lvl="1"/>
            <a:r>
              <a:rPr lang="fr-FR" dirty="0"/>
              <a:t>Enjeux stratégiques (connaître l’essentiel de la recherche)</a:t>
            </a:r>
          </a:p>
          <a:p>
            <a:pPr lvl="2"/>
            <a:r>
              <a:rPr lang="fr-FR" dirty="0"/>
              <a:t>Intelligence économique par les corpus bibliographiques (INIST, </a:t>
            </a:r>
            <a:r>
              <a:rPr lang="fr-FR" dirty="0" err="1"/>
              <a:t>PubMed</a:t>
            </a:r>
            <a:r>
              <a:rPr lang="fr-FR" dirty="0"/>
              <a:t>)</a:t>
            </a:r>
          </a:p>
          <a:p>
            <a:r>
              <a:rPr lang="fr-FR" dirty="0"/>
              <a:t>Aperçu de séances découvertes</a:t>
            </a:r>
          </a:p>
          <a:p>
            <a:pPr lvl="1"/>
            <a:r>
              <a:rPr lang="fr-FR" dirty="0"/>
              <a:t>Analyse des corpus à partir des wikis</a:t>
            </a:r>
          </a:p>
          <a:p>
            <a:pPr lvl="1"/>
            <a:r>
              <a:rPr lang="fr-FR" dirty="0"/>
              <a:t>Ecrire la musique</a:t>
            </a:r>
          </a:p>
          <a:p>
            <a:pPr lvl="1"/>
            <a:r>
              <a:rPr lang="fr-FR" dirty="0"/>
              <a:t>Humanités numériques avec la Chanson de Roland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251959E-9AD8-6141-8BF7-70021B7B5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324472-6A3B-A14D-A2C5-7FDABFDA2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638344-7B2B-FD40-8F19-D348FC75C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877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A058636-369B-6B41-81AC-31FBD11D8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2000 : vision E-Science : quatrième paradigme </a:t>
            </a:r>
            <a:br>
              <a:rPr lang="fr-FR" dirty="0"/>
            </a:br>
            <a:r>
              <a:rPr lang="fr-FR" dirty="0"/>
              <a:t>sciences physiques et expérimentales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63954B-6BB2-484D-AD8E-5D694FE9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32C9C1-7942-5143-940C-DA6AB2C6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8</a:t>
            </a:fld>
            <a:endParaRPr lang="fr-FR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14016F3-12EA-104E-9CAD-1EA93F9EA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345" y="1589088"/>
            <a:ext cx="8418513" cy="4648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Thousand years ago – </a:t>
            </a:r>
            <a:r>
              <a:rPr lang="en-US" altLang="fr-FR" sz="1700" b="1">
                <a:solidFill>
                  <a:srgbClr val="E46C0A"/>
                </a:solidFill>
                <a:ea typeface="ＭＳ Ｐゴシック" panose="020B0600070205080204" pitchFamily="34" charset="-128"/>
              </a:rPr>
              <a:t>Experimental Science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Description of natural phenomena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Last few hundred years – </a:t>
            </a:r>
            <a:r>
              <a:rPr lang="en-US" altLang="fr-FR" sz="1700" b="1">
                <a:solidFill>
                  <a:srgbClr val="E46C0A"/>
                </a:solidFill>
                <a:ea typeface="ＭＳ Ｐゴシック" panose="020B0600070205080204" pitchFamily="34" charset="-128"/>
              </a:rPr>
              <a:t>Theoretical Science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Newton’s Laws, Maxwell’s Equations…</a:t>
            </a:r>
          </a:p>
          <a:p>
            <a:pPr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Last few decades – </a:t>
            </a:r>
            <a:r>
              <a:rPr lang="en-US" altLang="fr-FR" sz="1700" b="1">
                <a:solidFill>
                  <a:srgbClr val="E46C0A"/>
                </a:solidFill>
                <a:ea typeface="ＭＳ Ｐゴシック" panose="020B0600070205080204" pitchFamily="34" charset="-128"/>
              </a:rPr>
              <a:t>Computational Science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Simulation of complex phenomena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Today – </a:t>
            </a:r>
            <a:r>
              <a:rPr lang="en-US" altLang="fr-FR" sz="1700" b="1">
                <a:solidFill>
                  <a:srgbClr val="E46C0A"/>
                </a:solidFill>
                <a:ea typeface="ＭＳ Ｐゴシック" panose="020B0600070205080204" pitchFamily="34" charset="-128"/>
              </a:rPr>
              <a:t>eScience or Data-centric Science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Unify theory, experiment, and simulation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Using data exploration and data mining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2060"/>
                </a:solidFill>
                <a:ea typeface="ＭＳ Ｐゴシック" panose="020B0600070205080204" pitchFamily="34" charset="-128"/>
              </a:rPr>
              <a:t>Data captured by instruments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2060"/>
                </a:solidFill>
                <a:ea typeface="ＭＳ Ｐゴシック" panose="020B0600070205080204" pitchFamily="34" charset="-128"/>
              </a:rPr>
              <a:t>Data generated by simulations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fr-FR" sz="1700">
                <a:solidFill>
                  <a:srgbClr val="002060"/>
                </a:solidFill>
                <a:ea typeface="ＭＳ Ｐゴシック" panose="020B0600070205080204" pitchFamily="34" charset="-128"/>
              </a:rPr>
              <a:t>Data generated by sensor networks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Scientists over-whelmed with data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Computer Science and IT companies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     have technologies that will help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fr-FR" sz="1700">
                <a:solidFill>
                  <a:srgbClr val="000000"/>
                </a:solidFill>
                <a:ea typeface="ＭＳ Ｐゴシック" panose="020B0600070205080204" pitchFamily="34" charset="-128"/>
              </a:rPr>
              <a:t>(With thanks to Jim Gray)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fr-FR" sz="17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fr-FR" sz="17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7" name="Grouper 23">
            <a:extLst>
              <a:ext uri="{FF2B5EF4-FFF2-40B4-BE49-F238E27FC236}">
                <a16:creationId xmlns:a16="http://schemas.microsoft.com/office/drawing/2014/main" id="{FB060365-CC24-304B-AF04-80C16A45DE3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95545" y="1722438"/>
            <a:ext cx="2433638" cy="4514850"/>
            <a:chOff x="6019800" y="914400"/>
            <a:chExt cx="2971800" cy="5513388"/>
          </a:xfrm>
        </p:grpSpPr>
        <p:pic>
          <p:nvPicPr>
            <p:cNvPr id="8" name="Picture 4" descr="hevelius_telescope-t">
              <a:hlinkClick r:id="rId3"/>
              <a:extLst>
                <a:ext uri="{FF2B5EF4-FFF2-40B4-BE49-F238E27FC236}">
                  <a16:creationId xmlns:a16="http://schemas.microsoft.com/office/drawing/2014/main" id="{BD98775F-50A9-6548-B0FF-F07A67FC68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501" y="914400"/>
              <a:ext cx="1246489" cy="1448137"/>
            </a:xfrm>
            <a:prstGeom prst="rect">
              <a:avLst/>
            </a:prstGeom>
            <a:noFill/>
            <a:ln w="9525">
              <a:solidFill>
                <a:srgbClr val="333399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vortices">
              <a:extLst>
                <a:ext uri="{FF2B5EF4-FFF2-40B4-BE49-F238E27FC236}">
                  <a16:creationId xmlns:a16="http://schemas.microsoft.com/office/drawing/2014/main" id="{5B7CAE44-99C5-B549-8545-0BC1562BF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3429000"/>
              <a:ext cx="1701800" cy="132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">
              <a:extLst>
                <a:ext uri="{FF2B5EF4-FFF2-40B4-BE49-F238E27FC236}">
                  <a16:creationId xmlns:a16="http://schemas.microsoft.com/office/drawing/2014/main" id="{E1054DD7-F89D-7844-999E-9277A0F6BFC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53200" y="2590800"/>
            <a:ext cx="1822450" cy="771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2" name="Équation" r:id="rId6" imgW="31013400" imgH="14922500" progId="Equation.3">
                    <p:embed/>
                  </p:oleObj>
                </mc:Choice>
                <mc:Fallback>
                  <p:oleObj name="Équation" r:id="rId6" imgW="31013400" imgH="14922500" progId="Equation.3">
                    <p:embed/>
                    <p:pic>
                      <p:nvPicPr>
                        <p:cNvPr id="18434" name="Object 6">
                          <a:extLst>
                            <a:ext uri="{FF2B5EF4-FFF2-40B4-BE49-F238E27FC236}">
                              <a16:creationId xmlns:a16="http://schemas.microsoft.com/office/drawing/2014/main" id="{D4C781B5-557F-FB49-A231-5886B87437A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3200" y="2590800"/>
                          <a:ext cx="1822450" cy="771525"/>
                        </a:xfrm>
                        <a:prstGeom prst="rect">
                          <a:avLst/>
                        </a:prstGeom>
                        <a:solidFill>
                          <a:srgbClr val="EAEAEA"/>
                        </a:solidFill>
                        <a:ln w="9525">
                          <a:solidFill>
                            <a:srgbClr val="333399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" name="Picture 4" descr="http://skyserver.sdss.org/dr2/en/sdss/telescope/images/scope_dusk.web1.jpg">
              <a:extLst>
                <a:ext uri="{FF2B5EF4-FFF2-40B4-BE49-F238E27FC236}">
                  <a16:creationId xmlns:a16="http://schemas.microsoft.com/office/drawing/2014/main" id="{4153E147-5715-C04B-B17E-1A33C2C85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4267200"/>
              <a:ext cx="1489075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7A9A3B-457B-6B40-B662-E6AA43B631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5029200"/>
              <a:ext cx="1593850" cy="1398588"/>
              <a:chOff x="7086600" y="1600200"/>
              <a:chExt cx="2430147" cy="2133600"/>
            </a:xfrm>
          </p:grpSpPr>
          <p:pic>
            <p:nvPicPr>
              <p:cNvPr id="14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9D6256B5-8019-B141-AA37-8626F606AA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1000" y="16002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B5E9E303-CB6A-4640-8431-941FBB0D2D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3800" y="16764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BAD35FF6-238A-2B40-A232-81C1AE29F9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6600" y="17526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EFF547E3-7181-3F46-96D1-FF28EDB3CE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3747" y="18288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6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91D1D753-C1C0-F94A-A340-58B91145BF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6547" y="19050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8A0C52D9-AFFF-A64A-BC24-93DD040706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9347" y="19812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07881EF2-0C6E-2345-9E59-CBC0041046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46494" y="20574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A5AD29E3-06CE-BF4C-8A82-FADC7FCFB0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9294" y="21336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1" descr="C:\Users\savasp\AppData\Local\Microsoft\Windows\Temporary Internet Files\Low\Content.IE5\J0MGROLT\j0435242[1].png">
                <a:extLst>
                  <a:ext uri="{FF2B5EF4-FFF2-40B4-BE49-F238E27FC236}">
                    <a16:creationId xmlns:a16="http://schemas.microsoft.com/office/drawing/2014/main" id="{7F31D796-2876-7F42-81CF-90023D9C41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2094" y="2209800"/>
                <a:ext cx="770253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Picture 43" descr="C:\Users\Savas\AppData\Local\Microsoft\Windows\Temporary Internet Files\Low\Content.IE5\8N5EN3R0\j0433943[1].png">
              <a:extLst>
                <a:ext uri="{FF2B5EF4-FFF2-40B4-BE49-F238E27FC236}">
                  <a16:creationId xmlns:a16="http://schemas.microsoft.com/office/drawing/2014/main" id="{45664E4A-98CD-BF41-B545-843F8279E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5410200"/>
              <a:ext cx="8382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91319D8-172D-7742-9E60-3B40A75A9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20" y="6207264"/>
            <a:ext cx="5232400" cy="557213"/>
          </a:xfrm>
          <a:prstGeom prst="rect">
            <a:avLst/>
          </a:prstGeom>
          <a:gradFill rotWithShape="1">
            <a:gsLst>
              <a:gs pos="0">
                <a:srgbClr val="D6F3FF"/>
              </a:gs>
              <a:gs pos="35001">
                <a:srgbClr val="C9ECFD"/>
              </a:gs>
              <a:gs pos="100000">
                <a:srgbClr val="95D4EE"/>
              </a:gs>
            </a:gsLst>
            <a:lin ang="5400000"/>
          </a:gra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fr-FR" sz="1800">
                <a:solidFill>
                  <a:srgbClr val="000000"/>
                </a:solidFill>
                <a:latin typeface="Lucida Sans Unicode" panose="020B0602030504020204" pitchFamily="34" charset="0"/>
              </a:rPr>
              <a:t>… Merci à Tony Hey (Microsoft Research)</a:t>
            </a:r>
            <a:endParaRPr lang="fr-FR" altLang="fr-FR" sz="1800">
              <a:solidFill>
                <a:srgbClr val="000000"/>
              </a:solidFill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82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EF8F32-D94D-3245-9C82-0E10AFEA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70" y="354759"/>
            <a:ext cx="10364451" cy="1596177"/>
          </a:xfrm>
        </p:spPr>
        <p:txBody>
          <a:bodyPr/>
          <a:lstStyle/>
          <a:p>
            <a:r>
              <a:rPr lang="fr-FR" cap="none" dirty="0"/>
              <a:t>Changements de paradigmes </a:t>
            </a:r>
            <a:br>
              <a:rPr lang="fr-FR" cap="none" dirty="0"/>
            </a:br>
            <a:r>
              <a:rPr lang="fr-FR" cap="none" dirty="0"/>
              <a:t>pour les documents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F9AEEB-0D40-0642-8343-C15BDFCF9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570" y="1978072"/>
            <a:ext cx="10364452" cy="4422612"/>
          </a:xfrm>
        </p:spPr>
        <p:txBody>
          <a:bodyPr>
            <a:normAutofit fontScale="92500" lnSpcReduction="20000"/>
          </a:bodyPr>
          <a:lstStyle/>
          <a:p>
            <a:r>
              <a:rPr lang="fr-FR" sz="2800" cap="none" dirty="0">
                <a:latin typeface="Helvetica" pitchFamily="2" charset="0"/>
              </a:rPr>
              <a:t>7000 av. J.-C. : jetons</a:t>
            </a:r>
          </a:p>
          <a:p>
            <a:r>
              <a:rPr lang="fr-FR" sz="2800" cap="none" dirty="0">
                <a:latin typeface="Helvetica" pitchFamily="2" charset="0"/>
              </a:rPr>
              <a:t>3000 av. J.-C. : tablettes, papyrus, papyrus en rouleau</a:t>
            </a:r>
          </a:p>
          <a:p>
            <a:pPr marL="0" indent="0">
              <a:buNone/>
            </a:pPr>
            <a:endParaRPr lang="fr-FR" sz="3300" cap="none" dirty="0">
              <a:latin typeface="Helvetica" pitchFamily="2" charset="0"/>
            </a:endParaRPr>
          </a:p>
          <a:p>
            <a:r>
              <a:rPr lang="fr-FR" sz="2800" cap="none" dirty="0">
                <a:latin typeface="Helvetica" pitchFamily="2" charset="0"/>
              </a:rPr>
              <a:t>300 av. J.C. : Codex manuscrit</a:t>
            </a:r>
          </a:p>
          <a:p>
            <a:r>
              <a:rPr lang="fr-FR" sz="2800" cap="none" dirty="0">
                <a:latin typeface="Helvetica" pitchFamily="2" charset="0"/>
              </a:rPr>
              <a:t>1455 : Livre imprimé ; 1750 : Encyclopédie </a:t>
            </a:r>
          </a:p>
          <a:p>
            <a:r>
              <a:rPr lang="fr-FR" sz="2800" cap="none" dirty="0">
                <a:latin typeface="Helvetica" pitchFamily="2" charset="0"/>
              </a:rPr>
              <a:t>1956 : </a:t>
            </a:r>
            <a:r>
              <a:rPr lang="fr-FR" sz="2800" cap="none" dirty="0" err="1">
                <a:latin typeface="Helvetica" pitchFamily="2" charset="0"/>
              </a:rPr>
              <a:t>Fieldata</a:t>
            </a:r>
            <a:r>
              <a:rPr lang="fr-FR" sz="2800" cap="none" dirty="0">
                <a:latin typeface="Helvetica" pitchFamily="2" charset="0"/>
              </a:rPr>
              <a:t> ; 1973 </a:t>
            </a:r>
            <a:r>
              <a:rPr lang="fr-FR" sz="2800" dirty="0">
                <a:latin typeface="Helvetica" pitchFamily="2" charset="0"/>
              </a:rPr>
              <a:t>(</a:t>
            </a:r>
            <a:r>
              <a:rPr lang="fr-FR" sz="2800" cap="none" dirty="0">
                <a:latin typeface="Helvetica" pitchFamily="2" charset="0"/>
              </a:rPr>
              <a:t>Xerox Alto) ; 1984 : </a:t>
            </a:r>
            <a:r>
              <a:rPr lang="fr-FR" sz="2800" cap="none" dirty="0" err="1">
                <a:latin typeface="Helvetica" pitchFamily="2" charset="0"/>
              </a:rPr>
              <a:t>MacWrite</a:t>
            </a:r>
            <a:r>
              <a:rPr lang="fr-FR" sz="2800" cap="none" dirty="0">
                <a:latin typeface="Helvetica" pitchFamily="2" charset="0"/>
              </a:rPr>
              <a:t> ; </a:t>
            </a:r>
          </a:p>
          <a:p>
            <a:r>
              <a:rPr lang="fr-FR" sz="2800" cap="none" dirty="0">
                <a:latin typeface="Helvetica" pitchFamily="2" charset="0"/>
              </a:rPr>
              <a:t>1992 : PDF</a:t>
            </a:r>
          </a:p>
          <a:p>
            <a:pPr marL="0" indent="0">
              <a:buNone/>
            </a:pPr>
            <a:endParaRPr lang="fr-FR" sz="3300" cap="none" dirty="0">
              <a:latin typeface="Helvetica" pitchFamily="2" charset="0"/>
            </a:endParaRPr>
          </a:p>
          <a:p>
            <a:r>
              <a:rPr lang="fr-FR" sz="2600" cap="none" dirty="0">
                <a:latin typeface="Helvetica" pitchFamily="2" charset="0"/>
              </a:rPr>
              <a:t>1963 : </a:t>
            </a:r>
            <a:r>
              <a:rPr lang="fr-FR" sz="2600" cap="none" dirty="0" err="1">
                <a:latin typeface="Helvetica" pitchFamily="2" charset="0"/>
              </a:rPr>
              <a:t>Hypertext</a:t>
            </a:r>
            <a:r>
              <a:rPr lang="fr-FR" sz="2600" cap="none" dirty="0">
                <a:latin typeface="Helvetica" pitchFamily="2" charset="0"/>
              </a:rPr>
              <a:t> ; 1987 : </a:t>
            </a:r>
            <a:r>
              <a:rPr lang="fr-FR" sz="2600" cap="none" dirty="0" err="1">
                <a:latin typeface="Helvetica" pitchFamily="2" charset="0"/>
              </a:rPr>
              <a:t>Hypercard</a:t>
            </a:r>
            <a:r>
              <a:rPr lang="fr-FR" sz="2600" cap="none" dirty="0">
                <a:latin typeface="Helvetica" pitchFamily="2" charset="0"/>
              </a:rPr>
              <a:t> ; </a:t>
            </a:r>
          </a:p>
          <a:p>
            <a:r>
              <a:rPr lang="fr-FR" sz="2600" cap="none" dirty="0">
                <a:latin typeface="Helvetica" pitchFamily="2" charset="0"/>
              </a:rPr>
              <a:t>1989 : Html (le Web)</a:t>
            </a:r>
          </a:p>
          <a:p>
            <a:r>
              <a:rPr lang="fr-FR" sz="2600" cap="none" dirty="0">
                <a:latin typeface="Helvetica" pitchFamily="2" charset="0"/>
              </a:rPr>
              <a:t>2001 : Wikis, Wikipédia (collectif et adaptatif)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1030" name="Picture 6" descr="https://upload.wikimedia.org/wikipedia/commons/4/41/Sistema_hipertextual.jpg">
            <a:extLst>
              <a:ext uri="{FF2B5EF4-FFF2-40B4-BE49-F238E27FC236}">
                <a16:creationId xmlns:a16="http://schemas.microsoft.com/office/drawing/2014/main" id="{6C3CF81F-2E4D-0945-9082-D389D673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336" y="5096646"/>
            <a:ext cx="1981978" cy="13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9279C6F-B953-724B-AA0C-E9761A15D984}"/>
              </a:ext>
            </a:extLst>
          </p:cNvPr>
          <p:cNvCxnSpPr/>
          <p:nvPr/>
        </p:nvCxnSpPr>
        <p:spPr>
          <a:xfrm>
            <a:off x="286871" y="2952949"/>
            <a:ext cx="1138517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637059C-B7AA-824B-AB97-5E1F9476869B}"/>
              </a:ext>
            </a:extLst>
          </p:cNvPr>
          <p:cNvCxnSpPr/>
          <p:nvPr/>
        </p:nvCxnSpPr>
        <p:spPr>
          <a:xfrm>
            <a:off x="415208" y="4830292"/>
            <a:ext cx="1138517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File:Conjugation of the verb 'to stand' in both Sumerian and Akkadian - Oriental Institute Museum, University of Chicago - DSC07133.JPG">
            <a:extLst>
              <a:ext uri="{FF2B5EF4-FFF2-40B4-BE49-F238E27FC236}">
                <a16:creationId xmlns:a16="http://schemas.microsoft.com/office/drawing/2014/main" id="{D52F2FF2-BE5F-7249-89A6-118A07F7E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829" y="968136"/>
            <a:ext cx="1652555" cy="171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orexplor.istex.fr/Wicri/Musique/fr/images/thumb/8/8a/CodMusicalHuelgasBig.jpg/300px-CodMusicalHuelgasBig.jpg">
            <a:extLst>
              <a:ext uri="{FF2B5EF4-FFF2-40B4-BE49-F238E27FC236}">
                <a16:creationId xmlns:a16="http://schemas.microsoft.com/office/drawing/2014/main" id="{2AA46A1C-634C-4A43-9BBD-7B920B6F1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332" y="3208861"/>
            <a:ext cx="1538966" cy="153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5B22496-3E1A-024C-9EAC-406C94EABDC4}"/>
              </a:ext>
            </a:extLst>
          </p:cNvPr>
          <p:cNvSpPr txBox="1"/>
          <p:nvPr/>
        </p:nvSpPr>
        <p:spPr>
          <a:xfrm>
            <a:off x="8229602" y="1685168"/>
            <a:ext cx="69313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PAGE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5ACF42-C11B-0049-AD6A-4F8A0C824B86}"/>
              </a:ext>
            </a:extLst>
          </p:cNvPr>
          <p:cNvSpPr txBox="1"/>
          <p:nvPr/>
        </p:nvSpPr>
        <p:spPr>
          <a:xfrm>
            <a:off x="8576171" y="3311504"/>
            <a:ext cx="86914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CODEX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7584B52-1925-6141-8CED-6A18FF31830C}"/>
              </a:ext>
            </a:extLst>
          </p:cNvPr>
          <p:cNvSpPr txBox="1"/>
          <p:nvPr/>
        </p:nvSpPr>
        <p:spPr>
          <a:xfrm>
            <a:off x="7270726" y="5027715"/>
            <a:ext cx="162109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HYPERTEXTE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1ABA5F-BF8B-0244-AEDF-11A7BD07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35F4D0-0E91-DA4E-930C-7F674B7C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5060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stex Réseau">
  <a:themeElements>
    <a:clrScheme name="Rassemblement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assemblement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assemble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Istex Réseau</Template>
  <TotalTime>61422</TotalTime>
  <Words>3944</Words>
  <Application>Microsoft Macintosh PowerPoint</Application>
  <PresentationFormat>Grand écran</PresentationFormat>
  <Paragraphs>778</Paragraphs>
  <Slides>57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9" baseType="lpstr">
      <vt:lpstr>Arial</vt:lpstr>
      <vt:lpstr>Calibri</vt:lpstr>
      <vt:lpstr>Courier</vt:lpstr>
      <vt:lpstr>Helvetica</vt:lpstr>
      <vt:lpstr>Lucida Sans Unicode</vt:lpstr>
      <vt:lpstr>Menlo-Bold</vt:lpstr>
      <vt:lpstr>Verdana</vt:lpstr>
      <vt:lpstr>Wingdings</vt:lpstr>
      <vt:lpstr>Wingdings 2</vt:lpstr>
      <vt:lpstr>Wingdings 3</vt:lpstr>
      <vt:lpstr>Istex Réseau</vt:lpstr>
      <vt:lpstr>Équation</vt:lpstr>
      <vt:lpstr>   </vt:lpstr>
      <vt:lpstr>Bonjour, ici Jacques Ducloy, 55 ans dans les sciences numériques pour l’ingénieur</vt:lpstr>
      <vt:lpstr>Le numérique pour la connaissance</vt:lpstr>
      <vt:lpstr>Un wikis pour les émérites</vt:lpstr>
      <vt:lpstr>Accès contributeur au réseau Wicri</vt:lpstr>
      <vt:lpstr>Ateliers</vt:lpstr>
      <vt:lpstr>Plan</vt:lpstr>
      <vt:lpstr>2000 : vision E-Science : quatrième paradigme  sciences physiques et expérimentales </vt:lpstr>
      <vt:lpstr>Changements de paradigmes  pour les documents </vt:lpstr>
      <vt:lpstr>Le document structuré</vt:lpstr>
      <vt:lpstr>La Text Encoding Initiative (TEI) Corpus pour l’ordinateur, lisible par l’homme</vt:lpstr>
      <vt:lpstr>Changements de paradigmes dans les bibliothèques </vt:lpstr>
      <vt:lpstr>Bibliothèques numériques</vt:lpstr>
      <vt:lpstr>Wiki, modèle informatique</vt:lpstr>
      <vt:lpstr>Wiki, gestion des contributions</vt:lpstr>
      <vt:lpstr>Wikipédia</vt:lpstr>
      <vt:lpstr>MediaWiki, le moteur de Wikipédia</vt:lpstr>
      <vt:lpstr>Galaxie WikiMedia Foundation</vt:lpstr>
      <vt:lpstr>Sites MediaWiki -&gt; réseau Wicri</vt:lpstr>
      <vt:lpstr>Liens sémantiques (Semantic MediaWiki)</vt:lpstr>
      <vt:lpstr>Wikis sémantiques et systèmes de recherche</vt:lpstr>
      <vt:lpstr>Wicri réflexion alternative et orthogonale</vt:lpstr>
      <vt:lpstr>En Lorraine, la vision Wicri n’est pas  un long fleuve tranquille</vt:lpstr>
      <vt:lpstr>Trésor de la langue française (dictionnaire)</vt:lpstr>
      <vt:lpstr>Outils de production, fiches, groupes binaires</vt:lpstr>
      <vt:lpstr>Groupes binaires (pour la mémoire)</vt:lpstr>
      <vt:lpstr>Groupes binaires (suite)</vt:lpstr>
      <vt:lpstr>Diffusion numérique, puis… arrêt</vt:lpstr>
      <vt:lpstr>Le TLFi sur Wicri</vt:lpstr>
      <vt:lpstr>Réédition numérique hypertexte  Dictionnaire de musique (J.-J. Rousseau)</vt:lpstr>
      <vt:lpstr>Dictionnaires hypertextualisés</vt:lpstr>
      <vt:lpstr>Du culturel au stratégique</vt:lpstr>
      <vt:lpstr>Aux USA, les grands acteurs des années 80</vt:lpstr>
      <vt:lpstr>Intelligence économique avec le CNRS</vt:lpstr>
      <vt:lpstr>Du CDST/CDSH à l’INIST</vt:lpstr>
      <vt:lpstr>Le Département Recherche et Produits nouveaux</vt:lpstr>
      <vt:lpstr>Une cascade de décisions hasardeuses</vt:lpstr>
      <vt:lpstr>Pendant ce temps aux USA : PubMed</vt:lpstr>
      <vt:lpstr>Des voies pour l’avenir</vt:lpstr>
      <vt:lpstr>Exploration de corpus avec ISTEX</vt:lpstr>
      <vt:lpstr>ISTEX – Serveur – génération multibase</vt:lpstr>
      <vt:lpstr>Santé : Serveurs à génération rapide (5’) PubMed : 33 millions de citations indexées</vt:lpstr>
      <vt:lpstr>Corpus : méfiance / curation</vt:lpstr>
      <vt:lpstr>Règles de curation des données</vt:lpstr>
      <vt:lpstr>Exploration, Filtrage </vt:lpstr>
      <vt:lpstr>Ecrire la musique</vt:lpstr>
      <vt:lpstr>Apprendre le solfège avec </vt:lpstr>
      <vt:lpstr>Études pour choristes amateurs curieux.. Lassus, musica ficta, contrafacta</vt:lpstr>
      <vt:lpstr>La Chanson de Roland,  une histoire, une épopée</vt:lpstr>
      <vt:lpstr>La chanson de Roland, des manuscrits</vt:lpstr>
      <vt:lpstr>La Chanson de Roland,  problèmes et divergences</vt:lpstr>
      <vt:lpstr>La Chanson de Roland Des transcriptions, des traductions (centaines)</vt:lpstr>
      <vt:lpstr>La Chanson de Roland Un oratorio de Gilles Mathieu </vt:lpstr>
      <vt:lpstr>La Chanson de Roland un gigantesque hypertexte</vt:lpstr>
      <vt:lpstr>Autour de Paul Meyer</vt:lpstr>
      <vt:lpstr>Autour du wiki Wicri/Chanson de Roland</vt:lpstr>
      <vt:lpstr>Et maintenant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Wikis sémantiques et ingénierie XML pour les humanités numériques</dc:title>
  <dc:creator>Microsoft Office User</dc:creator>
  <cp:lastModifiedBy>jacques Ducloy</cp:lastModifiedBy>
  <cp:revision>241</cp:revision>
  <dcterms:created xsi:type="dcterms:W3CDTF">2019-10-28T13:30:37Z</dcterms:created>
  <dcterms:modified xsi:type="dcterms:W3CDTF">2022-01-16T12:12:35Z</dcterms:modified>
</cp:coreProperties>
</file>