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5" r:id="rId3"/>
    <p:sldId id="296" r:id="rId4"/>
    <p:sldId id="259" r:id="rId5"/>
    <p:sldId id="275" r:id="rId6"/>
    <p:sldId id="285" r:id="rId7"/>
    <p:sldId id="260" r:id="rId8"/>
    <p:sldId id="303" r:id="rId9"/>
    <p:sldId id="258" r:id="rId10"/>
    <p:sldId id="276" r:id="rId11"/>
    <p:sldId id="266" r:id="rId12"/>
    <p:sldId id="286" r:id="rId13"/>
    <p:sldId id="298" r:id="rId14"/>
    <p:sldId id="279" r:id="rId15"/>
    <p:sldId id="267" r:id="rId16"/>
    <p:sldId id="268" r:id="rId17"/>
    <p:sldId id="269" r:id="rId18"/>
    <p:sldId id="270" r:id="rId19"/>
    <p:sldId id="271" r:id="rId20"/>
    <p:sldId id="272" r:id="rId21"/>
    <p:sldId id="288" r:id="rId22"/>
    <p:sldId id="299" r:id="rId23"/>
    <p:sldId id="283" r:id="rId24"/>
    <p:sldId id="289" r:id="rId25"/>
    <p:sldId id="290" r:id="rId26"/>
    <p:sldId id="300" r:id="rId27"/>
    <p:sldId id="301" r:id="rId28"/>
    <p:sldId id="302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0"/>
    <p:restoredTop sz="93750"/>
  </p:normalViewPr>
  <p:slideViewPr>
    <p:cSldViewPr snapToGrid="0" snapToObjects="1">
      <p:cViewPr>
        <p:scale>
          <a:sx n="76" d="100"/>
          <a:sy n="76" d="100"/>
        </p:scale>
        <p:origin x="58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1DB82-7260-ED42-8843-4A04BD435FE4}" type="datetimeFigureOut">
              <a:rPr lang="fr-FR" smtClean="0"/>
              <a:t>13/12/2016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F487-08FD-AD4A-B769-004CFBA590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736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2D4E-52CC-8E4E-9E24-C08E4CDC02F9}" type="datetimeFigureOut">
              <a:rPr lang="fr-FR" smtClean="0"/>
              <a:t>13/12/2016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AC2D-491E-F64E-B327-7D902C377D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224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192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64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794AA6-A5E4-0A4B-822C-BB8D1BEDA9A2}" type="datetime1">
              <a:rPr lang="fr-FR" smtClean="0"/>
              <a:t>13/12/2016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09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4007BB-08CE-BC4C-B0EA-1559456D5695}" type="datetime1">
              <a:rPr lang="fr-FR" smtClean="0"/>
              <a:t>13/12/2016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07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7F2D05-24E6-8E4F-A53C-B122127033EE}" type="datetime1">
              <a:rPr lang="fr-FR" smtClean="0"/>
              <a:t>13/12/2016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39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EF79E-3C35-8B4C-8B1D-0188676606A0}" type="datetime1">
              <a:rPr lang="fr-FR" smtClean="0"/>
              <a:t>13/12/2016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7D984-2F47-5743-BE33-7E580645F16E}" type="datetime1">
              <a:rPr lang="fr-FR" smtClean="0"/>
              <a:t>13/12/2016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98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7B164F-2097-FC4A-8E60-BEAB5B0449E8}" type="datetime1">
              <a:rPr lang="fr-FR" smtClean="0"/>
              <a:t>13/12/2016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50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8AEFB4-0C0F-884A-A7A9-CEF8CAB7B567}" type="datetime1">
              <a:rPr lang="fr-FR" smtClean="0"/>
              <a:t>13/12/2016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7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E57884-99D7-F64D-9C1E-13F1F1ED95C0}" type="datetime1">
              <a:rPr lang="fr-FR" smtClean="0"/>
              <a:t>13/12/2016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24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0ED24C-DB1D-064F-AABC-54FB3A2DFF3E}" type="datetime1">
              <a:rPr lang="fr-FR" smtClean="0"/>
              <a:t>13/12/2016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07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B0CD1B-6E1A-6A4F-9C9E-7B428053B623}" type="datetime1">
              <a:rPr lang="fr-FR" smtClean="0"/>
              <a:t>13/12/2016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77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7E487E-961B-DF45-8CB6-CF20143B87B4}" type="datetime1">
              <a:rPr lang="fr-FR" smtClean="0"/>
              <a:t>13/12/2016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55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70555992-AB37-6D46-A3DD-E2D6A0485831}" type="datetime1">
              <a:rPr lang="fr-FR" smtClean="0"/>
              <a:t>13/12/2016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54.tiff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791362"/>
            <a:ext cx="8458200" cy="2171020"/>
          </a:xfrm>
        </p:spPr>
        <p:txBody>
          <a:bodyPr>
            <a:normAutofit fontScale="90000"/>
          </a:bodyPr>
          <a:lstStyle/>
          <a:p>
            <a:r>
              <a:rPr lang="en-GB" sz="3850" dirty="0" smtClean="0"/>
              <a:t>Semantic MediaWiki </a:t>
            </a:r>
            <a:br>
              <a:rPr lang="en-GB" sz="3850" dirty="0" smtClean="0"/>
            </a:br>
            <a:r>
              <a:rPr lang="en-GB" sz="3850" dirty="0" smtClean="0"/>
              <a:t>networked Infrastructure </a:t>
            </a:r>
            <a:br>
              <a:rPr lang="en-GB" sz="3850" dirty="0" smtClean="0"/>
            </a:br>
            <a:r>
              <a:rPr lang="en-GB" sz="3850" dirty="0" smtClean="0"/>
              <a:t>for Text </a:t>
            </a:r>
            <a:r>
              <a:rPr lang="en-GB" sz="3850" dirty="0"/>
              <a:t> </a:t>
            </a:r>
            <a:r>
              <a:rPr lang="en-GB" sz="3850" dirty="0" smtClean="0"/>
              <a:t>and Data Mining with ISTEX</a:t>
            </a:r>
            <a:br>
              <a:rPr lang="en-GB" sz="3850" dirty="0" smtClean="0"/>
            </a:br>
            <a:r>
              <a:rPr lang="en-GB" sz="3850" dirty="0" smtClean="0"/>
              <a:t> </a:t>
            </a:r>
            <a:endParaRPr lang="en-GB" sz="385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099033"/>
            <a:ext cx="7772400" cy="712277"/>
          </a:xfrm>
        </p:spPr>
        <p:txBody>
          <a:bodyPr>
            <a:normAutofit/>
          </a:bodyPr>
          <a:lstStyle/>
          <a:p>
            <a:r>
              <a:rPr lang="fr-FR" dirty="0" smtClean="0"/>
              <a:t>COLLNET 2016 Nancy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 dirty="0"/>
          </a:p>
        </p:txBody>
      </p:sp>
      <p:pic>
        <p:nvPicPr>
          <p:cNvPr id="4098" name="Picture 2" descr="ttp://ticri.univ-lorraine.fr/wicri.pool/images//d/d4/LogoIstexSiteon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77784"/>
            <a:ext cx="1998737" cy="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97" y="95163"/>
            <a:ext cx="987668" cy="9876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91" y="5284473"/>
            <a:ext cx="1089523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00B0F0"/>
              </a:gs>
              <a:gs pos="61000">
                <a:srgbClr val="92D05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lnSpcReduction="10000"/>
          </a:bodyPr>
          <a:lstStyle/>
          <a:p>
            <a:r>
              <a:rPr lang="fr-FR" dirty="0"/>
              <a:t>An article by Martin </a:t>
            </a:r>
            <a:r>
              <a:rPr lang="fr-FR" dirty="0" err="1"/>
              <a:t>Hatzinger</a:t>
            </a:r>
            <a:r>
              <a:rPr lang="fr-FR" dirty="0"/>
              <a:t> on the </a:t>
            </a:r>
            <a:r>
              <a:rPr lang="fr-FR" dirty="0" err="1"/>
              <a:t>death</a:t>
            </a:r>
            <a:r>
              <a:rPr lang="fr-FR" dirty="0"/>
              <a:t> of Mozart</a:t>
            </a:r>
            <a:r>
              <a:rPr lang="fr-FR" dirty="0" smtClean="0"/>
              <a:t>?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oldest</a:t>
            </a:r>
            <a:r>
              <a:rPr lang="fr-FR" dirty="0"/>
              <a:t> </a:t>
            </a:r>
            <a:r>
              <a:rPr lang="fr-FR" dirty="0" err="1"/>
              <a:t>reference</a:t>
            </a:r>
            <a:r>
              <a:rPr lang="fr-FR" dirty="0"/>
              <a:t> to </a:t>
            </a:r>
            <a:r>
              <a:rPr lang="fr-FR" dirty="0" err="1"/>
              <a:t>hypertext</a:t>
            </a:r>
            <a:r>
              <a:rPr lang="fr-FR" dirty="0"/>
              <a:t>?</a:t>
            </a:r>
            <a:br>
              <a:rPr lang="fr-FR" dirty="0"/>
            </a:b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quoted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of Mozart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Concerning</a:t>
            </a:r>
            <a:r>
              <a:rPr lang="fr-FR" dirty="0" smtClean="0"/>
              <a:t> Kazakhstan:</a:t>
            </a:r>
          </a:p>
          <a:p>
            <a:pPr lvl="1"/>
            <a:r>
              <a:rPr lang="fr-FR" dirty="0" err="1"/>
              <a:t>What</a:t>
            </a:r>
            <a:r>
              <a:rPr lang="fr-FR" dirty="0"/>
              <a:t> are the main </a:t>
            </a:r>
            <a:r>
              <a:rPr lang="fr-FR" dirty="0" err="1"/>
              <a:t>cooperations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Lorraine and Kazakhstan</a:t>
            </a:r>
            <a:r>
              <a:rPr lang="fr-FR" dirty="0" smtClean="0"/>
              <a:t>?</a:t>
            </a:r>
          </a:p>
          <a:p>
            <a:pPr lvl="1"/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/>
              <a:t>which</a:t>
            </a:r>
            <a:r>
              <a:rPr lang="fr-FR" dirty="0"/>
              <a:t> international </a:t>
            </a:r>
            <a:r>
              <a:rPr lang="fr-FR" dirty="0" err="1"/>
              <a:t>laboratories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the </a:t>
            </a:r>
            <a:r>
              <a:rPr lang="fr-FR" dirty="0" err="1"/>
              <a:t>University</a:t>
            </a:r>
            <a:r>
              <a:rPr lang="fr-FR" dirty="0"/>
              <a:t> of Lorraine </a:t>
            </a:r>
            <a:r>
              <a:rPr lang="fr-FR" dirty="0" err="1"/>
              <a:t>ally</a:t>
            </a:r>
            <a:r>
              <a:rPr lang="fr-FR" dirty="0"/>
              <a:t> </a:t>
            </a:r>
            <a:r>
              <a:rPr lang="fr-FR" dirty="0" smtClean="0"/>
              <a:t>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/>
              <a:t>cooperate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country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/>
              <a:t>are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wild</a:t>
            </a:r>
            <a:r>
              <a:rPr lang="fr-FR" dirty="0"/>
              <a:t> </a:t>
            </a:r>
            <a:r>
              <a:rPr lang="fr-FR" dirty="0" err="1"/>
              <a:t>fish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domesticated</a:t>
            </a:r>
            <a:r>
              <a:rPr lang="fr-FR" dirty="0"/>
              <a:t>?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B0F0"/>
              </a:gs>
              <a:gs pos="66000">
                <a:srgbClr val="FFFF0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fontScale="90000"/>
          </a:bodyPr>
          <a:lstStyle/>
          <a:p>
            <a:r>
              <a:rPr lang="fr-FR" dirty="0" smtClean="0"/>
              <a:t>Information </a:t>
            </a:r>
            <a:r>
              <a:rPr lang="fr-FR" dirty="0" err="1" smtClean="0"/>
              <a:t>retrieval</a:t>
            </a:r>
            <a:r>
              <a:rPr lang="fr-FR" dirty="0" smtClean="0"/>
              <a:t> - vs –</a:t>
            </a:r>
            <a:r>
              <a:rPr lang="fr-FR" dirty="0" err="1" smtClean="0"/>
              <a:t>Knowledge</a:t>
            </a:r>
            <a:r>
              <a:rPr lang="fr-FR" dirty="0" smtClean="0"/>
              <a:t> exploration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3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smtClean="0"/>
              <a:t>Exploration area and servers</a:t>
            </a:r>
            <a:endParaRPr lang="fr-FR" dirty="0"/>
          </a:p>
        </p:txBody>
      </p:sp>
      <p:sp>
        <p:nvSpPr>
          <p:cNvPr id="2969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COLLNET 2016 Nancy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970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429000"/>
            <a:ext cx="53419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604963"/>
            <a:ext cx="34464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738688"/>
            <a:ext cx="33416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106613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ZoneTexte 1"/>
          <p:cNvSpPr txBox="1">
            <a:spLocks noChangeArrowheads="1"/>
          </p:cNvSpPr>
          <p:nvPr/>
        </p:nvSpPr>
        <p:spPr bwMode="auto">
          <a:xfrm>
            <a:off x="309563" y="1417638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 smtClean="0"/>
              <a:t>Several</a:t>
            </a:r>
            <a:r>
              <a:rPr lang="fr-FR" sz="1800" dirty="0" smtClean="0"/>
              <a:t> servers by </a:t>
            </a:r>
            <a:r>
              <a:rPr lang="fr-FR" sz="1800" dirty="0" err="1" smtClean="0"/>
              <a:t>stream</a:t>
            </a:r>
            <a:r>
              <a:rPr lang="fr-FR" sz="1800" dirty="0" smtClean="0"/>
              <a:t> (curation </a:t>
            </a:r>
            <a:r>
              <a:rPr lang="fr-FR" sz="1800" dirty="0" err="1" smtClean="0"/>
              <a:t>steps</a:t>
            </a:r>
            <a:r>
              <a:rPr lang="fr-FR" sz="1800" dirty="0" smtClean="0"/>
              <a:t>) </a:t>
            </a:r>
            <a:endParaRPr lang="fr-FR" sz="1800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2141538" y="1874838"/>
            <a:ext cx="1190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735263" y="1874838"/>
            <a:ext cx="174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362325" y="1895475"/>
            <a:ext cx="188913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9" name="ZoneTexte 10"/>
          <p:cNvSpPr txBox="1">
            <a:spLocks noChangeArrowheads="1"/>
          </p:cNvSpPr>
          <p:nvPr/>
        </p:nvSpPr>
        <p:spPr bwMode="auto">
          <a:xfrm>
            <a:off x="1439863" y="302895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accent2"/>
                </a:solidFill>
              </a:rPr>
              <a:t>Curation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533650" y="2633663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270250" y="2686050"/>
            <a:ext cx="0" cy="509588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0574" y="1221115"/>
            <a:ext cx="7116417" cy="4525962"/>
          </a:xfrm>
        </p:spPr>
        <p:txBody>
          <a:bodyPr>
            <a:normAutofit/>
          </a:bodyPr>
          <a:lstStyle/>
          <a:p>
            <a:r>
              <a:rPr lang="fr-FR" dirty="0" err="1" smtClean="0"/>
              <a:t>Sxml</a:t>
            </a:r>
            <a:endParaRPr lang="fr-FR" dirty="0" smtClean="0"/>
          </a:p>
          <a:p>
            <a:pPr marL="879475" lvl="1" indent="-514350"/>
            <a:r>
              <a:rPr lang="fr-FR" dirty="0" smtClean="0"/>
              <a:t>XML light</a:t>
            </a:r>
          </a:p>
          <a:p>
            <a:pPr marL="879475" lvl="1" indent="-514350"/>
            <a:r>
              <a:rPr lang="fr-FR" dirty="0" smtClean="0"/>
              <a:t>Unix pipe compatible </a:t>
            </a:r>
          </a:p>
          <a:p>
            <a:pPr marL="1117600" lvl="2" indent="-514350"/>
            <a:r>
              <a:rPr lang="fr-FR" dirty="0" smtClean="0"/>
              <a:t>a document = a </a:t>
            </a:r>
            <a:r>
              <a:rPr lang="fr-FR" dirty="0" err="1" smtClean="0"/>
              <a:t>unix</a:t>
            </a:r>
            <a:r>
              <a:rPr lang="fr-FR" dirty="0" smtClean="0"/>
              <a:t> line…</a:t>
            </a:r>
          </a:p>
          <a:p>
            <a:r>
              <a:rPr lang="fr-FR" dirty="0" smtClean="0"/>
              <a:t>1990: </a:t>
            </a:r>
            <a:r>
              <a:rPr lang="fr-FR" dirty="0" err="1" smtClean="0"/>
              <a:t>Ilib</a:t>
            </a:r>
            <a:endParaRPr lang="fr-FR" dirty="0" smtClean="0"/>
          </a:p>
          <a:p>
            <a:pPr lvl="1"/>
            <a:r>
              <a:rPr lang="fr-FR" dirty="0" err="1" smtClean="0"/>
              <a:t>Needs</a:t>
            </a:r>
            <a:r>
              <a:rPr lang="fr-FR" dirty="0" smtClean="0"/>
              <a:t>: ISO 2709 (MARC</a:t>
            </a:r>
            <a:r>
              <a:rPr lang="fr-FR" dirty="0"/>
              <a:t> </a:t>
            </a:r>
            <a:r>
              <a:rPr lang="fr-FR" dirty="0" smtClean="0"/>
              <a:t>formats)</a:t>
            </a:r>
          </a:p>
          <a:p>
            <a:pPr lvl="1"/>
            <a:r>
              <a:rPr lang="fr-FR" dirty="0" smtClean="0"/>
              <a:t>SGML </a:t>
            </a:r>
            <a:r>
              <a:rPr lang="fr-FR" dirty="0" err="1" smtClean="0"/>
              <a:t>with</a:t>
            </a:r>
            <a:r>
              <a:rPr lang="fr-FR" dirty="0" smtClean="0"/>
              <a:t> an XML </a:t>
            </a:r>
            <a:r>
              <a:rPr lang="fr-FR" dirty="0" err="1" smtClean="0"/>
              <a:t>way</a:t>
            </a:r>
            <a:endParaRPr lang="fr-FR" dirty="0" smtClean="0"/>
          </a:p>
          <a:p>
            <a:pPr lvl="1"/>
            <a:r>
              <a:rPr lang="fr-FR" dirty="0" smtClean="0"/>
              <a:t>A « Lego » for Information </a:t>
            </a:r>
            <a:r>
              <a:rPr lang="fr-FR" dirty="0" err="1" smtClean="0"/>
              <a:t>retrieval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fr-FR" dirty="0" smtClean="0"/>
          </a:p>
          <a:p>
            <a:r>
              <a:rPr lang="fr-FR" dirty="0" smtClean="0"/>
              <a:t>2010 : </a:t>
            </a:r>
            <a:r>
              <a:rPr lang="fr-FR" dirty="0" err="1" smtClean="0"/>
              <a:t>Dilib</a:t>
            </a:r>
            <a:r>
              <a:rPr lang="fr-FR" dirty="0" smtClean="0"/>
              <a:t> 0.5…</a:t>
            </a:r>
          </a:p>
          <a:p>
            <a:pPr lvl="1"/>
            <a:r>
              <a:rPr lang="fr-FR" dirty="0" err="1" smtClean="0"/>
              <a:t>Needs</a:t>
            </a:r>
            <a:r>
              <a:rPr lang="fr-FR" dirty="0" smtClean="0"/>
              <a:t>: </a:t>
            </a:r>
            <a:r>
              <a:rPr lang="fr-FR" dirty="0" err="1" smtClean="0"/>
              <a:t>fulltext</a:t>
            </a:r>
            <a:r>
              <a:rPr lang="fr-FR" dirty="0" smtClean="0"/>
              <a:t> corpus</a:t>
            </a:r>
          </a:p>
          <a:p>
            <a:pPr lvl="1"/>
            <a:r>
              <a:rPr lang="fr-FR" dirty="0" err="1" smtClean="0"/>
              <a:t>Many</a:t>
            </a:r>
            <a:r>
              <a:rPr lang="fr-FR" dirty="0" smtClean="0"/>
              <a:t> documents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DTD</a:t>
            </a:r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Dilib</a:t>
            </a:r>
            <a:r>
              <a:rPr lang="fr-FR" dirty="0" smtClean="0"/>
              <a:t>, an </a:t>
            </a:r>
            <a:r>
              <a:rPr lang="fr-FR" dirty="0" err="1" smtClean="0"/>
              <a:t>Sxml</a:t>
            </a:r>
            <a:r>
              <a:rPr lang="fr-FR" dirty="0" smtClean="0"/>
              <a:t> </a:t>
            </a:r>
            <a:r>
              <a:rPr lang="fr-FR" dirty="0" err="1" smtClean="0"/>
              <a:t>Toolbox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078442" y="4592856"/>
            <a:ext cx="2977097" cy="18158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&lt;index&gt;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&gt;Requiem&lt;/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&lt;item&gt;004321&lt;/item&gt;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&lt;item&gt;012345&lt;/item&gt;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&lt;f&gt;2&lt;/f&gt;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&lt;/index&gt;</a:t>
            </a:r>
            <a:endParaRPr lang="fr-FR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98" y="1682230"/>
            <a:ext cx="1666330" cy="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Exploration servers</a:t>
            </a:r>
            <a:br>
              <a:rPr lang="fr-FR" dirty="0" smtClean="0"/>
            </a:br>
            <a:r>
              <a:rPr lang="fr-FR" dirty="0" smtClean="0"/>
              <a:t>Index </a:t>
            </a:r>
            <a:r>
              <a:rPr lang="fr-FR" dirty="0" err="1" smtClean="0"/>
              <a:t>Browsing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wiki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85" y="1650647"/>
            <a:ext cx="6212774" cy="4525081"/>
          </a:xfrm>
          <a:prstGeom prst="rect">
            <a:avLst/>
          </a:prstGeom>
        </p:spPr>
      </p:pic>
      <p:sp>
        <p:nvSpPr>
          <p:cNvPr id="2" name="Flèche vers la droite 1"/>
          <p:cNvSpPr/>
          <p:nvPr/>
        </p:nvSpPr>
        <p:spPr>
          <a:xfrm>
            <a:off x="179614" y="2988129"/>
            <a:ext cx="1984171" cy="17961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Template</a:t>
            </a:r>
          </a:p>
          <a:p>
            <a:pPr algn="ctr"/>
            <a:r>
              <a:rPr lang="fr-FR" dirty="0" err="1" smtClean="0"/>
              <a:t>generation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0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5645" y="1362937"/>
            <a:ext cx="4719523" cy="1649340"/>
          </a:xfrm>
        </p:spPr>
        <p:txBody>
          <a:bodyPr>
            <a:normAutofit fontScale="55000" lnSpcReduction="20000"/>
          </a:bodyPr>
          <a:lstStyle/>
          <a:p>
            <a:r>
              <a:rPr lang="fr-FR" dirty="0" err="1" smtClean="0"/>
              <a:t>Author</a:t>
            </a:r>
            <a:r>
              <a:rPr lang="fr-FR" dirty="0" smtClean="0"/>
              <a:t> « </a:t>
            </a:r>
            <a:r>
              <a:rPr lang="fr-FR" dirty="0" err="1" smtClean="0"/>
              <a:t>root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r>
              <a:rPr lang="fr-FR" dirty="0" smtClean="0"/>
              <a:t> » </a:t>
            </a:r>
          </a:p>
          <a:p>
            <a:pPr lvl="1"/>
            <a:r>
              <a:rPr lang="fr-FR" dirty="0" smtClean="0"/>
              <a:t>Last </a:t>
            </a:r>
            <a:r>
              <a:rPr lang="fr-FR" dirty="0" err="1"/>
              <a:t>n</a:t>
            </a:r>
            <a:r>
              <a:rPr lang="fr-FR" dirty="0" err="1" smtClean="0"/>
              <a:t>ame</a:t>
            </a:r>
            <a:r>
              <a:rPr lang="fr-FR" dirty="0" smtClean="0"/>
              <a:t> + initial</a:t>
            </a:r>
          </a:p>
          <a:p>
            <a:r>
              <a:rPr lang="fr-FR" dirty="0" smtClean="0"/>
              <a:t>+ Affiliations</a:t>
            </a:r>
          </a:p>
          <a:p>
            <a:r>
              <a:rPr lang="fr-FR" dirty="0" smtClean="0"/>
              <a:t>Initial objective: </a:t>
            </a:r>
          </a:p>
          <a:p>
            <a:pPr lvl="1"/>
            <a:r>
              <a:rPr lang="fr-FR" dirty="0" smtClean="0"/>
              <a:t>Curation</a:t>
            </a:r>
          </a:p>
          <a:p>
            <a:pPr lvl="1"/>
            <a:r>
              <a:rPr lang="fr-FR" dirty="0" smtClean="0"/>
              <a:t>Homonymies </a:t>
            </a:r>
            <a:r>
              <a:rPr lang="fr-FR" dirty="0" err="1" smtClean="0"/>
              <a:t>solving</a:t>
            </a:r>
            <a:endParaRPr lang="fr-FR" dirty="0" smtClean="0"/>
          </a:p>
          <a:p>
            <a:r>
              <a:rPr lang="fr-FR" dirty="0" err="1" smtClean="0"/>
              <a:t>Pragmatic</a:t>
            </a:r>
            <a:r>
              <a:rPr lang="fr-FR" dirty="0" smtClean="0"/>
              <a:t> issue: </a:t>
            </a:r>
            <a:r>
              <a:rPr lang="fr-FR" dirty="0" err="1" smtClean="0"/>
              <a:t>actors</a:t>
            </a:r>
            <a:r>
              <a:rPr lang="fr-FR" dirty="0" smtClean="0"/>
              <a:t> </a:t>
            </a:r>
            <a:r>
              <a:rPr lang="fr-FR" dirty="0" err="1" smtClean="0"/>
              <a:t>discovering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</a:t>
            </a:r>
            <a:r>
              <a:rPr lang="fr-FR" dirty="0" smtClean="0"/>
              <a:t>ndex </a:t>
            </a:r>
            <a:r>
              <a:rPr lang="fr-FR" dirty="0" err="1" smtClean="0"/>
              <a:t>combination</a:t>
            </a:r>
            <a:r>
              <a:rPr lang="fr-FR" dirty="0" smtClean="0"/>
              <a:t>: </a:t>
            </a:r>
            <a:r>
              <a:rPr lang="fr-FR" dirty="0" err="1" smtClean="0"/>
              <a:t>AutAff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30478"/>
            <a:ext cx="1866900" cy="2641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75" y="1316182"/>
            <a:ext cx="4211079" cy="19847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196" y="2897945"/>
            <a:ext cx="6125264" cy="33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First 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samples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: country 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names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 in an 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heterogeneous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context</a:t>
            </a:r>
            <a:endParaRPr lang="fr-FR" dirty="0"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Data curation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307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463800"/>
            <a:ext cx="397668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03" y="2112962"/>
            <a:ext cx="45307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32595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7018337" y="959645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7"/>
            <a:ext cx="8229600" cy="1084641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Pascal: ISO codes (exemple </a:t>
            </a:r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Pascal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  <a:endParaRPr lang="fr-FR" dirty="0">
              <a:latin typeface="Lucida Sans Unicode" charset="0"/>
              <a:ea typeface="ＭＳ Ｐゴシック" charset="0"/>
              <a:cs typeface="ＭＳ Ｐゴシック" charset="0"/>
            </a:endParaRPr>
          </a:p>
          <a:p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Wikipedia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 page adaptation (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towards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sematic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 Web)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Data curation - countries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31751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778"/>
            <a:ext cx="541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31" y="2882504"/>
            <a:ext cx="46116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1501255" y="4844956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987119" y="4423479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7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contenu 1"/>
          <p:cNvSpPr>
            <a:spLocks noGrp="1"/>
          </p:cNvSpPr>
          <p:nvPr>
            <p:ph idx="1"/>
          </p:nvPr>
        </p:nvSpPr>
        <p:spPr>
          <a:xfrm>
            <a:off x="298450" y="1417638"/>
            <a:ext cx="3113088" cy="854075"/>
          </a:xfrm>
        </p:spPr>
        <p:txBody>
          <a:bodyPr/>
          <a:lstStyle/>
          <a:p>
            <a:pPr marL="107950" indent="0">
              <a:buFont typeface="Wingdings 3" charset="0"/>
              <a:buNone/>
            </a:pPr>
            <a:r>
              <a:rPr lang="fr-FR" sz="1800" dirty="0" smtClean="0">
                <a:latin typeface="Lucida Sans Unicode" charset="0"/>
                <a:ea typeface="ＭＳ Ｐゴシック" charset="0"/>
                <a:cs typeface="ＭＳ Ｐゴシック" charset="0"/>
              </a:rPr>
              <a:t>(Springer</a:t>
            </a:r>
            <a:r>
              <a:rPr lang="fr-FR" sz="1800" dirty="0">
                <a:latin typeface="Lucida Sans Unicode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1800" dirty="0" err="1">
                <a:latin typeface="Lucida Sans Unicode" charset="0"/>
                <a:ea typeface="ＭＳ Ｐゴシック" charset="0"/>
                <a:cs typeface="ＭＳ Ｐゴシック" charset="0"/>
              </a:rPr>
              <a:t>PubMed</a:t>
            </a:r>
            <a:r>
              <a:rPr lang="fr-FR" sz="1800" dirty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Data curation (countries)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err="1"/>
              <a:t>Address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wiki tables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8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061"/>
            <a:ext cx="71183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1528551" y="4612802"/>
            <a:ext cx="2224584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774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07" y="3246769"/>
            <a:ext cx="48545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Data curation: </a:t>
            </a:r>
            <a:br>
              <a:rPr lang="fr-FR" dirty="0" smtClean="0"/>
            </a:br>
            <a:r>
              <a:rPr lang="fr-FR" dirty="0" err="1" smtClean="0"/>
              <a:t>region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3379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786363"/>
            <a:ext cx="3781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402778"/>
            <a:ext cx="3327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88107" y="5622878"/>
            <a:ext cx="544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maps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ba</a:t>
            </a:r>
            <a:r>
              <a:rPr lang="fr-FR" dirty="0" smtClean="0"/>
              <a:t> </a:t>
            </a:r>
            <a:r>
              <a:rPr lang="fr-FR" dirty="0" err="1" smtClean="0"/>
              <a:t>available</a:t>
            </a:r>
            <a:r>
              <a:rPr lang="fr-FR" dirty="0" smtClean="0"/>
              <a:t> on </a:t>
            </a:r>
            <a:r>
              <a:rPr lang="fr-FR" dirty="0" err="1" smtClean="0"/>
              <a:t>each</a:t>
            </a:r>
            <a:r>
              <a:rPr lang="fr-FR" dirty="0" smtClean="0"/>
              <a:t> servers</a:t>
            </a:r>
            <a:endParaRPr lang="fr-FR" dirty="0"/>
          </a:p>
        </p:txBody>
      </p:sp>
      <p:pic>
        <p:nvPicPr>
          <p:cNvPr id="7" name="Imag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1406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7661803" y="761207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Data curation: </a:t>
            </a:r>
            <a:r>
              <a:rPr lang="fr-FR" dirty="0" err="1" smtClean="0"/>
              <a:t>region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3482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7" y="1468438"/>
            <a:ext cx="6959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46" y="2773363"/>
            <a:ext cx="577758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" y="1181686"/>
            <a:ext cx="399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Wicri/Allemagne (Wicri/Germany)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19123" y="5350934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Result</a:t>
            </a:r>
            <a:r>
              <a:rPr lang="fr-FR" dirty="0" smtClean="0"/>
              <a:t>:</a:t>
            </a:r>
          </a:p>
          <a:p>
            <a:r>
              <a:rPr lang="fr-FR" dirty="0" err="1" smtClean="0"/>
              <a:t>Sxml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endParaRPr lang="fr-FR" dirty="0" smtClean="0"/>
          </a:p>
        </p:txBody>
      </p:sp>
      <p:sp>
        <p:nvSpPr>
          <p:cNvPr id="6" name="Flèche vers la droite 5"/>
          <p:cNvSpPr/>
          <p:nvPr/>
        </p:nvSpPr>
        <p:spPr>
          <a:xfrm>
            <a:off x="1574800" y="5997265"/>
            <a:ext cx="1625600" cy="2511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000" smtClean="0">
                <a:latin typeface="Lucida Sans Unicode" charset="0"/>
              </a:rPr>
              <a:t>COLLNET 2016 Nancy</a:t>
            </a:r>
            <a:endParaRPr lang="fr-FR" altLang="fr-FR" sz="1000" dirty="0">
              <a:latin typeface="Lucida Sans Unicode" charset="0"/>
            </a:endParaRPr>
          </a:p>
        </p:txBody>
      </p:sp>
      <p:pic>
        <p:nvPicPr>
          <p:cNvPr id="2253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95263"/>
            <a:ext cx="36528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Espace réservé du contenu 12"/>
          <p:cNvSpPr>
            <a:spLocks noGrp="1"/>
          </p:cNvSpPr>
          <p:nvPr>
            <p:ph idx="1"/>
          </p:nvPr>
        </p:nvSpPr>
        <p:spPr>
          <a:xfrm>
            <a:off x="457200" y="1882776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en-GB" altLang="fr-FR" dirty="0" smtClean="0"/>
              <a:t>French national initiative</a:t>
            </a:r>
          </a:p>
          <a:p>
            <a:pPr lvl="1"/>
            <a:r>
              <a:rPr lang="en-GB" dirty="0" smtClean="0"/>
              <a:t>Investments for the future</a:t>
            </a:r>
            <a:endParaRPr lang="en-GB" altLang="fr-FR" dirty="0" smtClean="0"/>
          </a:p>
          <a:p>
            <a:pPr lvl="1"/>
            <a:r>
              <a:rPr lang="en-GB" altLang="fr-FR" i="1" dirty="0" err="1" smtClean="0"/>
              <a:t>Investissements</a:t>
            </a:r>
            <a:r>
              <a:rPr lang="en-GB" altLang="fr-FR" i="1" dirty="0" smtClean="0"/>
              <a:t> </a:t>
            </a:r>
            <a:r>
              <a:rPr lang="en-GB" altLang="fr-FR" i="1" dirty="0" err="1" smtClean="0"/>
              <a:t>d’avenir</a:t>
            </a:r>
            <a:endParaRPr lang="en-GB" altLang="fr-FR" i="1" dirty="0" smtClean="0"/>
          </a:p>
          <a:p>
            <a:r>
              <a:rPr lang="en-GB" dirty="0" smtClean="0"/>
              <a:t>Catch word </a:t>
            </a:r>
          </a:p>
          <a:p>
            <a:pPr lvl="1"/>
            <a:r>
              <a:rPr lang="en-GB" i="1" dirty="0" smtClean="0"/>
              <a:t>Documentary excellence for </a:t>
            </a:r>
            <a:r>
              <a:rPr lang="en-GB" i="1" dirty="0" err="1" smtClean="0"/>
              <a:t>everbody</a:t>
            </a:r>
            <a:endParaRPr lang="en-GB" i="1" dirty="0" smtClean="0"/>
          </a:p>
          <a:p>
            <a:r>
              <a:rPr lang="en-GB" altLang="fr-FR" dirty="0" smtClean="0"/>
              <a:t>Equipment</a:t>
            </a:r>
          </a:p>
          <a:p>
            <a:pPr lvl="1"/>
            <a:r>
              <a:rPr lang="en-GB" altLang="fr-FR" dirty="0" smtClean="0"/>
              <a:t>Budget : approximatively 60.000.000 €</a:t>
            </a:r>
          </a:p>
          <a:p>
            <a:r>
              <a:rPr lang="en-GB" altLang="fr-FR" dirty="0" smtClean="0"/>
              <a:t>Archives and data </a:t>
            </a:r>
          </a:p>
          <a:p>
            <a:pPr lvl="2"/>
            <a:r>
              <a:rPr lang="en-GB" altLang="fr-FR" dirty="0" smtClean="0"/>
              <a:t>target: 50 000 000 documents</a:t>
            </a:r>
          </a:p>
          <a:p>
            <a:pPr lvl="2"/>
            <a:r>
              <a:rPr lang="en-GB" altLang="fr-FR" dirty="0" smtClean="0"/>
              <a:t>At this time: 17 000 000</a:t>
            </a:r>
          </a:p>
          <a:p>
            <a:pPr lvl="2"/>
            <a:r>
              <a:rPr lang="en-GB" altLang="fr-FR" dirty="0" smtClean="0"/>
              <a:t>Springer, Wiley, Elsevier, Oxford University Press…</a:t>
            </a:r>
          </a:p>
          <a:p>
            <a:pPr lvl="2"/>
            <a:r>
              <a:rPr lang="en-GB" altLang="fr-FR" dirty="0" smtClean="0"/>
              <a:t>Various formats: text (OCR), metadata, XML…</a:t>
            </a:r>
          </a:p>
          <a:p>
            <a:r>
              <a:rPr lang="en-GB" altLang="fr-FR" dirty="0" smtClean="0"/>
              <a:t>A portal is available for French academic people</a:t>
            </a:r>
          </a:p>
          <a:p>
            <a:pPr lvl="1"/>
            <a:endParaRPr lang="fr-FR" altLang="fr-FR" dirty="0"/>
          </a:p>
        </p:txBody>
      </p:sp>
      <p:pic>
        <p:nvPicPr>
          <p:cNvPr id="2253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477838"/>
            <a:ext cx="19939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70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Data curation: </a:t>
            </a:r>
            <a:r>
              <a:rPr lang="fr-FR" dirty="0" err="1" smtClean="0"/>
              <a:t>region</a:t>
            </a:r>
            <a:r>
              <a:rPr lang="fr-FR" dirty="0" smtClean="0"/>
              <a:t> &amp; </a:t>
            </a:r>
            <a:r>
              <a:rPr lang="fr-FR" dirty="0" err="1" smtClean="0"/>
              <a:t>univ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3584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938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Iterative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Area </a:t>
            </a:r>
            <a:r>
              <a:rPr lang="fr-FR" dirty="0" err="1" smtClean="0"/>
              <a:t>generation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59988" y="3742006"/>
            <a:ext cx="6836898" cy="19976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 Unix </a:t>
            </a:r>
            <a:r>
              <a:rPr lang="fr-FR" dirty="0" err="1" smtClean="0"/>
              <a:t>engine</a:t>
            </a:r>
            <a:endParaRPr lang="fr-FR" dirty="0"/>
          </a:p>
        </p:txBody>
      </p:sp>
      <p:pic>
        <p:nvPicPr>
          <p:cNvPr id="6" name="Imag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35" y="403388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1659988" y="2996564"/>
            <a:ext cx="1871003" cy="1294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ylindre 13"/>
          <p:cNvSpPr/>
          <p:nvPr/>
        </p:nvSpPr>
        <p:spPr>
          <a:xfrm>
            <a:off x="202979" y="2194270"/>
            <a:ext cx="1428875" cy="14492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ISTEX</a:t>
            </a:r>
          </a:p>
          <a:p>
            <a:pPr algn="ctr"/>
            <a:r>
              <a:rPr lang="fr-FR" sz="1400" dirty="0" smtClean="0"/>
              <a:t>HAL</a:t>
            </a:r>
          </a:p>
          <a:p>
            <a:pPr algn="ctr"/>
            <a:r>
              <a:rPr lang="fr-FR" sz="1400" dirty="0" err="1" smtClean="0"/>
              <a:t>PubMed</a:t>
            </a:r>
            <a:endParaRPr lang="fr-FR" sz="1400" dirty="0" smtClean="0"/>
          </a:p>
          <a:p>
            <a:pPr algn="ctr"/>
            <a:r>
              <a:rPr lang="fr-FR" sz="1400" dirty="0" smtClean="0"/>
              <a:t>…</a:t>
            </a:r>
            <a:endParaRPr lang="fr-FR" sz="1400" dirty="0"/>
          </a:p>
        </p:txBody>
      </p:sp>
      <p:pic>
        <p:nvPicPr>
          <p:cNvPr id="15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95" y="1830564"/>
            <a:ext cx="3203674" cy="11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1" y="4982181"/>
            <a:ext cx="1578343" cy="5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05" y="2010928"/>
            <a:ext cx="1127795" cy="1226859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H="1">
            <a:off x="2834642" y="3278251"/>
            <a:ext cx="926767" cy="807121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670394" y="3237787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/>
              <a:t>paramètres</a:t>
            </a:r>
            <a:endParaRPr lang="fr-FR" sz="1200"/>
          </a:p>
        </p:txBody>
      </p:sp>
      <p:sp>
        <p:nvSpPr>
          <p:cNvPr id="27" name="Disque magnétique 26"/>
          <p:cNvSpPr/>
          <p:nvPr/>
        </p:nvSpPr>
        <p:spPr>
          <a:xfrm>
            <a:off x="6284814" y="4298230"/>
            <a:ext cx="1440485" cy="626574"/>
          </a:xfrm>
          <a:prstGeom prst="flowChartMagneticDisk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Rules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005056" y="2995543"/>
            <a:ext cx="0" cy="1295103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540865" y="3021374"/>
            <a:ext cx="1843486" cy="126927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4008102" y="4993901"/>
            <a:ext cx="2276712" cy="346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4008102" y="448870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4610665" y="450042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6" descr="ttps://upload.wikimedia.org/wikipedia/commons/2/27/Nuvola_apps_perso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06" y="2163676"/>
            <a:ext cx="404583" cy="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uvola apps laptop pcmci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1310" y="2304918"/>
            <a:ext cx="901119" cy="9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uvola apps kdmconf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47" y="3077952"/>
            <a:ext cx="596668" cy="5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Pairs </a:t>
            </a:r>
            <a:r>
              <a:rPr lang="fr-FR" dirty="0" err="1" smtClean="0"/>
              <a:t>solving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ISTEX / Pascal / Hal / MEDLINE…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754431"/>
          </a:xfrm>
        </p:spPr>
        <p:txBody>
          <a:bodyPr>
            <a:normAutofit fontScale="70000" lnSpcReduction="20000"/>
          </a:bodyPr>
          <a:lstStyle/>
          <a:p>
            <a:pPr marL="109537" indent="0">
              <a:buNone/>
            </a:pPr>
            <a:r>
              <a:rPr lang="fr-FR" dirty="0" err="1" smtClean="0"/>
              <a:t>Heuristics</a:t>
            </a:r>
            <a:r>
              <a:rPr lang="fr-FR" dirty="0" smtClean="0"/>
              <a:t>, an </a:t>
            </a:r>
            <a:r>
              <a:rPr lang="fr-FR" dirty="0" err="1" smtClean="0"/>
              <a:t>example</a:t>
            </a:r>
            <a:r>
              <a:rPr lang="fr-FR" dirty="0" smtClean="0"/>
              <a:t>:</a:t>
            </a:r>
          </a:p>
          <a:p>
            <a:r>
              <a:rPr lang="fr-FR" i="1" dirty="0" err="1" smtClean="0"/>
              <a:t>What</a:t>
            </a:r>
            <a:r>
              <a:rPr lang="fr-FR" i="1" dirty="0" smtClean="0"/>
              <a:t> </a:t>
            </a:r>
            <a:r>
              <a:rPr lang="fr-FR" i="1" dirty="0"/>
              <a:t>are the </a:t>
            </a:r>
            <a:r>
              <a:rPr lang="fr-FR" i="1" dirty="0" err="1"/>
              <a:t>most</a:t>
            </a:r>
            <a:r>
              <a:rPr lang="fr-FR" i="1" dirty="0"/>
              <a:t> </a:t>
            </a:r>
            <a:r>
              <a:rPr lang="fr-FR" i="1" dirty="0" err="1"/>
              <a:t>frequently</a:t>
            </a:r>
            <a:r>
              <a:rPr lang="fr-FR" i="1" dirty="0"/>
              <a:t> </a:t>
            </a:r>
            <a:r>
              <a:rPr lang="fr-FR" i="1" dirty="0" err="1"/>
              <a:t>quoted</a:t>
            </a:r>
            <a:r>
              <a:rPr lang="fr-FR" i="1" dirty="0"/>
              <a:t> Mozart </a:t>
            </a:r>
            <a:r>
              <a:rPr lang="fr-FR" i="1" dirty="0" err="1"/>
              <a:t>works</a:t>
            </a:r>
            <a:r>
              <a:rPr lang="fr-FR" i="1" dirty="0"/>
              <a:t> in a </a:t>
            </a:r>
            <a:r>
              <a:rPr lang="fr-FR" i="1" dirty="0" smtClean="0"/>
              <a:t>corpus ?</a:t>
            </a:r>
          </a:p>
          <a:p>
            <a:r>
              <a:rPr lang="fr-FR" dirty="0" smtClean="0"/>
              <a:t>General </a:t>
            </a:r>
            <a:r>
              <a:rPr lang="fr-FR" dirty="0" err="1"/>
              <a:t>idea</a:t>
            </a:r>
            <a:r>
              <a:rPr lang="fr-FR" dirty="0"/>
              <a:t>: use the </a:t>
            </a:r>
            <a:r>
              <a:rPr lang="fr-FR" dirty="0" err="1"/>
              <a:t>Köchel</a:t>
            </a:r>
            <a:r>
              <a:rPr lang="fr-FR" dirty="0"/>
              <a:t> </a:t>
            </a:r>
            <a:r>
              <a:rPr lang="fr-FR" dirty="0" err="1"/>
              <a:t>catalog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like</a:t>
            </a:r>
            <a:r>
              <a:rPr lang="fr-FR" dirty="0" smtClean="0"/>
              <a:t>: </a:t>
            </a:r>
            <a:r>
              <a:rPr lang="fr-FR" i="1" dirty="0" err="1" smtClean="0"/>
              <a:t>Sonata</a:t>
            </a:r>
            <a:r>
              <a:rPr lang="fr-FR" i="1" dirty="0" smtClean="0"/>
              <a:t> </a:t>
            </a:r>
            <a:r>
              <a:rPr lang="fr-FR" i="1" dirty="0"/>
              <a:t>KV. </a:t>
            </a:r>
            <a:r>
              <a:rPr lang="fr-FR" i="1" dirty="0" smtClean="0"/>
              <a:t>448</a:t>
            </a:r>
          </a:p>
          <a:p>
            <a:r>
              <a:rPr lang="fr-FR" dirty="0" smtClean="0"/>
              <a:t>Regular expressions for KV…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Filtering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39338" y="3299069"/>
            <a:ext cx="746532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]* »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762" y="4727966"/>
            <a:ext cx="1556082" cy="1692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dirty="0" smtClean="0"/>
              <a:t>KV.223 000000</a:t>
            </a:r>
          </a:p>
          <a:p>
            <a:r>
              <a:rPr lang="fr-FR" sz="1400" dirty="0" smtClean="0"/>
              <a:t>KV.125 000000</a:t>
            </a:r>
          </a:p>
          <a:p>
            <a:r>
              <a:rPr lang="fr-FR" sz="1400" dirty="0" smtClean="0"/>
              <a:t>KV.448 000001</a:t>
            </a:r>
          </a:p>
          <a:p>
            <a:r>
              <a:rPr lang="fr-FR" sz="1400" dirty="0" smtClean="0"/>
              <a:t>KV.448 000001</a:t>
            </a:r>
          </a:p>
          <a:p>
            <a:r>
              <a:rPr lang="fr-FR" sz="1400" dirty="0" smtClean="0"/>
              <a:t>KV.025 000002</a:t>
            </a:r>
          </a:p>
          <a:p>
            <a:r>
              <a:rPr lang="fr-FR" sz="1400" dirty="0" smtClean="0"/>
              <a:t>KV.448 000003</a:t>
            </a:r>
            <a:endParaRPr lang="fr-FR" sz="1400" dirty="0"/>
          </a:p>
          <a:p>
            <a:r>
              <a:rPr lang="fr-FR" sz="1400" dirty="0" smtClean="0"/>
              <a:t>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4328" y="4696581"/>
            <a:ext cx="1727657" cy="1692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dirty="0" smtClean="0"/>
              <a:t>…</a:t>
            </a:r>
          </a:p>
          <a:p>
            <a:r>
              <a:rPr lang="fr-FR" sz="1400" dirty="0" smtClean="0"/>
              <a:t>KV.448 000001</a:t>
            </a:r>
          </a:p>
          <a:p>
            <a:r>
              <a:rPr lang="fr-FR" sz="1400" dirty="0" smtClean="0"/>
              <a:t>KV.448 000001</a:t>
            </a:r>
          </a:p>
          <a:p>
            <a:r>
              <a:rPr lang="fr-FR" sz="1400" dirty="0" smtClean="0"/>
              <a:t>KV.448 000003</a:t>
            </a:r>
            <a:endParaRPr lang="fr-FR" sz="1400" dirty="0"/>
          </a:p>
          <a:p>
            <a:r>
              <a:rPr lang="fr-FR" sz="1400" dirty="0" smtClean="0"/>
              <a:t>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1469" y="4728023"/>
            <a:ext cx="4655331" cy="16923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400" dirty="0" smtClean="0"/>
              <a:t>…</a:t>
            </a:r>
          </a:p>
          <a:p>
            <a:r>
              <a:rPr lang="fr-FR" sz="1400" dirty="0" smtClean="0"/>
              <a:t>&lt;index&gt;&lt;k&gt;KV.447&lt;/k&gt;&lt;n&gt;1&lt;/n&gt;&lt;l&gt;…</a:t>
            </a:r>
          </a:p>
          <a:p>
            <a:r>
              <a:rPr lang="fr-FR" sz="1400" dirty="0"/>
              <a:t>&lt;index&gt;&lt;</a:t>
            </a:r>
            <a:r>
              <a:rPr lang="fr-FR" sz="1400" dirty="0" smtClean="0"/>
              <a:t>k&gt;KV.448</a:t>
            </a:r>
            <a:r>
              <a:rPr lang="fr-FR" sz="1400" dirty="0"/>
              <a:t>&lt;/k&gt;&lt;n&gt;500&lt;/n&gt;&lt;l&gt;…</a:t>
            </a:r>
          </a:p>
          <a:p>
            <a:r>
              <a:rPr lang="fr-FR" sz="1400" dirty="0"/>
              <a:t>&lt;index&gt;&lt;</a:t>
            </a:r>
            <a:r>
              <a:rPr lang="fr-FR" sz="1400" dirty="0" smtClean="0"/>
              <a:t>k&gt;KV.449&lt;/</a:t>
            </a:r>
            <a:r>
              <a:rPr lang="fr-FR" sz="1400" dirty="0"/>
              <a:t>k&gt;&lt;</a:t>
            </a:r>
            <a:r>
              <a:rPr lang="fr-FR" sz="1400" dirty="0" smtClean="0"/>
              <a:t>n&gt;30&lt;/</a:t>
            </a:r>
            <a:r>
              <a:rPr lang="fr-FR" sz="1400" dirty="0"/>
              <a:t>n&gt;&lt;l</a:t>
            </a:r>
            <a:r>
              <a:rPr lang="fr-FR" sz="1400" dirty="0" smtClean="0"/>
              <a:t>&gt;…</a:t>
            </a:r>
            <a:endParaRPr lang="fr-FR" sz="1400" dirty="0"/>
          </a:p>
          <a:p>
            <a:r>
              <a:rPr lang="fr-FR" sz="1400" dirty="0" smtClean="0"/>
              <a:t>….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1354667" y="4130066"/>
            <a:ext cx="719661" cy="566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3285068" y="4154790"/>
            <a:ext cx="1490132" cy="417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5985940" y="4193566"/>
            <a:ext cx="1" cy="53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4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</a:t>
            </a:r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contexts</a:t>
            </a:r>
            <a:endParaRPr lang="fr-FR" dirty="0" smtClean="0"/>
          </a:p>
          <a:p>
            <a:r>
              <a:rPr lang="fr-FR" dirty="0" smtClean="0"/>
              <a:t>On Wicri/Water: binomial </a:t>
            </a:r>
            <a:r>
              <a:rPr lang="fr-FR" dirty="0" err="1" smtClean="0"/>
              <a:t>names</a:t>
            </a:r>
            <a:endParaRPr lang="fr-FR" dirty="0" smtClean="0"/>
          </a:p>
          <a:p>
            <a:pPr lvl="1"/>
            <a:r>
              <a:rPr lang="fr-FR" dirty="0" err="1" smtClean="0"/>
              <a:t>Filtering</a:t>
            </a:r>
            <a:r>
              <a:rPr lang="fr-FR" dirty="0" smtClean="0"/>
              <a:t> </a:t>
            </a:r>
            <a:r>
              <a:rPr lang="fr-FR" dirty="0" err="1" smtClean="0"/>
              <a:t>papers</a:t>
            </a:r>
            <a:r>
              <a:rPr lang="fr-FR" dirty="0" smtClean="0"/>
              <a:t> about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fishes</a:t>
            </a:r>
            <a:r>
              <a:rPr lang="fr-FR" dirty="0" smtClean="0"/>
              <a:t>:</a:t>
            </a:r>
          </a:p>
          <a:p>
            <a:pPr lvl="2"/>
            <a:r>
              <a:rPr lang="fr-FR" dirty="0" smtClean="0"/>
              <a:t>« </a:t>
            </a:r>
            <a:r>
              <a:rPr lang="fr-FR" i="1" dirty="0" err="1" smtClean="0"/>
              <a:t>perca</a:t>
            </a:r>
            <a:r>
              <a:rPr lang="fr-FR" i="1" dirty="0" smtClean="0"/>
              <a:t> </a:t>
            </a:r>
            <a:r>
              <a:rPr lang="fr-FR" i="1" dirty="0" err="1" smtClean="0"/>
              <a:t>fluviatilis</a:t>
            </a:r>
            <a:r>
              <a:rPr lang="fr-FR" i="1" dirty="0" smtClean="0"/>
              <a:t> </a:t>
            </a:r>
            <a:r>
              <a:rPr lang="fr-FR" dirty="0" smtClean="0"/>
              <a:t>» « </a:t>
            </a:r>
            <a:r>
              <a:rPr lang="fr-FR" i="1" dirty="0" err="1" smtClean="0"/>
              <a:t>lota</a:t>
            </a:r>
            <a:r>
              <a:rPr lang="fr-FR" i="1" dirty="0" smtClean="0"/>
              <a:t> </a:t>
            </a:r>
            <a:r>
              <a:rPr lang="fr-FR" i="1" dirty="0" err="1" smtClean="0"/>
              <a:t>lota</a:t>
            </a:r>
            <a:r>
              <a:rPr lang="fr-FR" i="1" dirty="0" smtClean="0"/>
              <a:t> </a:t>
            </a:r>
            <a:r>
              <a:rPr lang="fr-FR" dirty="0" smtClean="0"/>
              <a:t>»… </a:t>
            </a:r>
          </a:p>
          <a:p>
            <a:r>
              <a:rPr lang="fr-FR" dirty="0" smtClean="0"/>
              <a:t>On Wicri/Music and Wicri/</a:t>
            </a:r>
            <a:r>
              <a:rPr lang="fr-FR" dirty="0" err="1" smtClean="0"/>
              <a:t>Psychlogy</a:t>
            </a:r>
            <a:endParaRPr lang="fr-FR" dirty="0" smtClean="0"/>
          </a:p>
          <a:p>
            <a:r>
              <a:rPr lang="fr-FR" dirty="0" smtClean="0"/>
              <a:t> American Journal of Dance </a:t>
            </a:r>
            <a:r>
              <a:rPr lang="fr-FR" dirty="0" err="1" smtClean="0"/>
              <a:t>Therapy</a:t>
            </a:r>
            <a:endParaRPr lang="fr-FR" dirty="0" smtClean="0"/>
          </a:p>
          <a:p>
            <a:pPr lvl="1"/>
            <a:r>
              <a:rPr lang="fr-FR" i="1" dirty="0" err="1" smtClean="0"/>
              <a:t>What</a:t>
            </a:r>
            <a:r>
              <a:rPr lang="fr-FR" i="1" dirty="0" smtClean="0"/>
              <a:t> articles have an </a:t>
            </a:r>
            <a:r>
              <a:rPr lang="fr-FR" i="1" dirty="0" err="1" smtClean="0"/>
              <a:t>artistic</a:t>
            </a:r>
            <a:r>
              <a:rPr lang="fr-FR" i="1" dirty="0" smtClean="0"/>
              <a:t> point of </a:t>
            </a:r>
            <a:r>
              <a:rPr lang="fr-FR" i="1" dirty="0" err="1" smtClean="0"/>
              <a:t>view</a:t>
            </a:r>
            <a:r>
              <a:rPr lang="fr-FR" i="1" dirty="0" smtClean="0"/>
              <a:t>?</a:t>
            </a:r>
          </a:p>
          <a:p>
            <a:pPr lvl="2"/>
            <a:r>
              <a:rPr lang="fr-FR" dirty="0" err="1" smtClean="0"/>
              <a:t>Wikipedia</a:t>
            </a:r>
            <a:r>
              <a:rPr lang="fr-FR" dirty="0" smtClean="0"/>
              <a:t> =&gt; </a:t>
            </a:r>
            <a:r>
              <a:rPr lang="fr-FR" dirty="0"/>
              <a:t>List of American </a:t>
            </a:r>
            <a:r>
              <a:rPr lang="fr-FR" dirty="0" err="1" smtClean="0"/>
              <a:t>choreographers</a:t>
            </a:r>
            <a:endParaRPr lang="fr-FR" dirty="0" smtClean="0"/>
          </a:p>
          <a:p>
            <a:pPr lvl="2"/>
            <a:r>
              <a:rPr lang="fr-FR" dirty="0" err="1" smtClean="0"/>
              <a:t>Filtering</a:t>
            </a:r>
            <a:r>
              <a:rPr lang="fr-FR" dirty="0" smtClean="0"/>
              <a:t> </a:t>
            </a:r>
            <a:r>
              <a:rPr lang="fr-FR" dirty="0"/>
              <a:t>by </a:t>
            </a:r>
            <a:r>
              <a:rPr lang="fr-FR" dirty="0" smtClean="0"/>
              <a:t>« first </a:t>
            </a:r>
            <a:r>
              <a:rPr lang="fr-FR" dirty="0" err="1" smtClean="0"/>
              <a:t>name</a:t>
            </a:r>
            <a:r>
              <a:rPr lang="fr-FR" dirty="0" smtClean="0"/>
              <a:t> » « last </a:t>
            </a:r>
            <a:r>
              <a:rPr lang="fr-FR" dirty="0" err="1" smtClean="0"/>
              <a:t>name</a:t>
            </a:r>
            <a:r>
              <a:rPr lang="fr-FR" dirty="0" smtClean="0"/>
              <a:t> »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Filtering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: binomial </a:t>
            </a:r>
            <a:r>
              <a:rPr lang="fr-FR" dirty="0" err="1" smtClean="0"/>
              <a:t>names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4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Fisrt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r>
              <a:rPr lang="fr-FR" dirty="0" smtClean="0"/>
              <a:t>, a corpus about Mozart:</a:t>
            </a:r>
          </a:p>
          <a:p>
            <a:r>
              <a:rPr lang="fr-FR" dirty="0" err="1" smtClean="0"/>
              <a:t>Humanities</a:t>
            </a:r>
            <a:r>
              <a:rPr lang="fr-FR" dirty="0" smtClean="0"/>
              <a:t> </a:t>
            </a:r>
            <a:r>
              <a:rPr lang="fr-FR" dirty="0" err="1" smtClean="0"/>
              <a:t>journals</a:t>
            </a:r>
            <a:r>
              <a:rPr lang="fr-FR" dirty="0" smtClean="0"/>
              <a:t> + </a:t>
            </a:r>
            <a:r>
              <a:rPr lang="fr-FR" dirty="0" err="1" smtClean="0"/>
              <a:t>medical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: </a:t>
            </a:r>
          </a:p>
          <a:p>
            <a:pPr lvl="1"/>
            <a:r>
              <a:rPr lang="fr-FR" dirty="0" err="1" smtClean="0"/>
              <a:t>Humanities</a:t>
            </a:r>
            <a:r>
              <a:rPr lang="fr-FR" dirty="0" smtClean="0"/>
              <a:t>: </a:t>
            </a:r>
            <a:r>
              <a:rPr lang="fr-FR" dirty="0" err="1" smtClean="0"/>
              <a:t>authors</a:t>
            </a:r>
            <a:r>
              <a:rPr lang="fr-FR" dirty="0" smtClean="0"/>
              <a:t> </a:t>
            </a:r>
            <a:r>
              <a:rPr lang="fr-FR" dirty="0" err="1" smtClean="0"/>
              <a:t>without</a:t>
            </a:r>
            <a:r>
              <a:rPr lang="fr-FR" dirty="0" smtClean="0"/>
              <a:t> affiliations</a:t>
            </a:r>
          </a:p>
          <a:p>
            <a:pPr lvl="1"/>
            <a:r>
              <a:rPr lang="fr-FR" dirty="0" err="1" smtClean="0"/>
              <a:t>Medicine</a:t>
            </a:r>
            <a:r>
              <a:rPr lang="fr-FR" dirty="0" smtClean="0"/>
              <a:t>: </a:t>
            </a:r>
            <a:r>
              <a:rPr lang="fr-FR" dirty="0" err="1" smtClean="0"/>
              <a:t>authors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affiliations</a:t>
            </a:r>
          </a:p>
          <a:p>
            <a:r>
              <a:rPr lang="fr-FR" dirty="0" smtClean="0"/>
              <a:t>Global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 deal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medecine</a:t>
            </a:r>
            <a:r>
              <a:rPr lang="fr-FR" dirty="0" smtClean="0"/>
              <a:t>!</a:t>
            </a:r>
          </a:p>
          <a:p>
            <a:pPr lvl="1"/>
            <a:r>
              <a:rPr lang="fr-FR" dirty="0" smtClean="0"/>
              <a:t>And not: Music!!!</a:t>
            </a:r>
          </a:p>
          <a:p>
            <a:r>
              <a:rPr lang="fr-FR" dirty="0"/>
              <a:t>How to </a:t>
            </a:r>
            <a:r>
              <a:rPr lang="fr-FR" dirty="0" err="1"/>
              <a:t>locate</a:t>
            </a:r>
            <a:r>
              <a:rPr lang="fr-FR" dirty="0"/>
              <a:t> items </a:t>
            </a:r>
            <a:r>
              <a:rPr lang="fr-FR" dirty="0" err="1" smtClean="0"/>
              <a:t>where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the « Mozart » </a:t>
            </a:r>
            <a:r>
              <a:rPr lang="fr-FR" dirty="0" err="1"/>
              <a:t>programming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</a:t>
            </a:r>
            <a:endParaRPr lang="fr-FR" dirty="0" smtClean="0"/>
          </a:p>
          <a:p>
            <a:pPr lvl="1"/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process</a:t>
            </a:r>
            <a:r>
              <a:rPr lang="fr-FR" dirty="0"/>
              <a:t> music data</a:t>
            </a:r>
            <a:r>
              <a:rPr lang="fr-FR" dirty="0" smtClean="0"/>
              <a:t>?</a:t>
            </a:r>
          </a:p>
          <a:p>
            <a:pPr marL="109537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key point </a:t>
            </a:r>
            <a:r>
              <a:rPr lang="fr-FR" dirty="0" err="1" smtClean="0"/>
              <a:t>with</a:t>
            </a:r>
            <a:r>
              <a:rPr lang="fr-FR" dirty="0" smtClean="0"/>
              <a:t> full </a:t>
            </a:r>
            <a:r>
              <a:rPr lang="fr-FR" dirty="0" err="1" smtClean="0"/>
              <a:t>text</a:t>
            </a:r>
            <a:r>
              <a:rPr lang="fr-FR" dirty="0" smtClean="0"/>
              <a:t> corpus:</a:t>
            </a:r>
            <a:br>
              <a:rPr lang="fr-FR" dirty="0" smtClean="0"/>
            </a:br>
            <a:r>
              <a:rPr lang="fr-FR" dirty="0" smtClean="0"/>
              <a:t>Curation,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4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test on « </a:t>
            </a:r>
            <a:r>
              <a:rPr lang="fr-FR" dirty="0" err="1" smtClean="0"/>
              <a:t>Scrum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»</a:t>
            </a:r>
          </a:p>
          <a:p>
            <a:r>
              <a:rPr lang="fr-FR" dirty="0" smtClean="0"/>
              <a:t>9,000 documents </a:t>
            </a:r>
            <a:r>
              <a:rPr lang="fr-FR" dirty="0" err="1" smtClean="0"/>
              <a:t>dealing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Scrum</a:t>
            </a:r>
            <a:endParaRPr lang="fr-FR" dirty="0" smtClean="0"/>
          </a:p>
          <a:p>
            <a:r>
              <a:rPr lang="fr-FR" dirty="0" smtClean="0"/>
              <a:t>But 8,000 </a:t>
            </a:r>
            <a:r>
              <a:rPr lang="fr-FR" dirty="0" err="1" smtClean="0"/>
              <a:t>with</a:t>
            </a:r>
            <a:r>
              <a:rPr lang="fr-FR" dirty="0" smtClean="0"/>
              <a:t> OCR </a:t>
            </a:r>
            <a:r>
              <a:rPr lang="fr-FR" dirty="0" err="1" smtClean="0"/>
              <a:t>errors</a:t>
            </a:r>
            <a:r>
              <a:rPr lang="fr-FR" dirty="0" smtClean="0"/>
              <a:t>:</a:t>
            </a:r>
          </a:p>
          <a:p>
            <a:pPr lvl="1"/>
            <a:r>
              <a:rPr lang="fr-FR" dirty="0"/>
              <a:t>s</a:t>
            </a:r>
            <a:r>
              <a:rPr lang="fr-FR" dirty="0" smtClean="0"/>
              <a:t>érum or </a:t>
            </a:r>
            <a:r>
              <a:rPr lang="fr-FR" dirty="0" err="1" smtClean="0"/>
              <a:t>serum</a:t>
            </a:r>
            <a:r>
              <a:rPr lang="fr-FR" dirty="0" smtClean="0"/>
              <a:t> -&gt; </a:t>
            </a:r>
            <a:r>
              <a:rPr lang="fr-FR" dirty="0" err="1" smtClean="0"/>
              <a:t>scrum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OCR: Curation, curation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3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 err="1" smtClean="0"/>
              <a:t>Looking</a:t>
            </a:r>
            <a:r>
              <a:rPr lang="fr-FR" i="1" dirty="0" smtClean="0"/>
              <a:t> for open science in </a:t>
            </a:r>
            <a:r>
              <a:rPr lang="fr-FR" i="1" dirty="0" err="1" smtClean="0"/>
              <a:t>Belgium</a:t>
            </a:r>
            <a:endParaRPr lang="fr-FR" i="1" dirty="0" smtClean="0"/>
          </a:p>
          <a:p>
            <a:r>
              <a:rPr lang="fr-FR" dirty="0" smtClean="0"/>
              <a:t>4,000 documents for:</a:t>
            </a:r>
          </a:p>
          <a:p>
            <a:pPr lvl="1"/>
            <a:r>
              <a:rPr lang="fr-FR" dirty="0"/>
              <a:t>"open </a:t>
            </a:r>
            <a:r>
              <a:rPr lang="fr-FR" dirty="0" err="1" smtClean="0"/>
              <a:t>access</a:t>
            </a:r>
            <a:r>
              <a:rPr lang="fr-FR" dirty="0" smtClean="0"/>
              <a:t>"  AND </a:t>
            </a:r>
            <a:r>
              <a:rPr lang="fr-FR" dirty="0" err="1" smtClean="0"/>
              <a:t>belg</a:t>
            </a:r>
            <a:r>
              <a:rPr lang="fr-FR" dirty="0" smtClean="0"/>
              <a:t>*</a:t>
            </a:r>
          </a:p>
          <a:p>
            <a:pPr lvl="1"/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100 and 200 </a:t>
            </a:r>
            <a:r>
              <a:rPr lang="fr-FR" dirty="0" err="1" smtClean="0"/>
              <a:t>dealing</a:t>
            </a:r>
            <a:r>
              <a:rPr lang="fr-FR" dirty="0" smtClean="0"/>
              <a:t>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open </a:t>
            </a:r>
            <a:r>
              <a:rPr lang="fr-FR" dirty="0" err="1" smtClean="0"/>
              <a:t>access</a:t>
            </a:r>
            <a:r>
              <a:rPr lang="fr-FR" dirty="0" smtClean="0"/>
              <a:t>.</a:t>
            </a:r>
          </a:p>
          <a:p>
            <a:pPr lvl="1"/>
            <a:endParaRPr lang="fr-FR" dirty="0"/>
          </a:p>
          <a:p>
            <a:pPr lvl="1"/>
            <a:r>
              <a:rPr lang="fr-FR" dirty="0" err="1" smtClean="0"/>
              <a:t>Among</a:t>
            </a:r>
            <a:r>
              <a:rPr lang="fr-FR" dirty="0" smtClean="0"/>
              <a:t> the </a:t>
            </a:r>
            <a:r>
              <a:rPr lang="fr-FR" dirty="0" err="1" smtClean="0"/>
              <a:t>others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Title:The</a:t>
            </a:r>
            <a:r>
              <a:rPr lang="fr-FR" dirty="0" smtClean="0"/>
              <a:t> </a:t>
            </a:r>
            <a:r>
              <a:rPr lang="fr-FR" dirty="0"/>
              <a:t>EADGENE </a:t>
            </a:r>
            <a:r>
              <a:rPr lang="fr-FR" dirty="0" err="1"/>
              <a:t>Microarray</a:t>
            </a:r>
            <a:r>
              <a:rPr lang="fr-FR" dirty="0"/>
              <a:t> Data </a:t>
            </a:r>
            <a:r>
              <a:rPr lang="fr-FR" dirty="0" err="1"/>
              <a:t>Analysis</a:t>
            </a:r>
            <a:r>
              <a:rPr lang="fr-FR" dirty="0"/>
              <a:t> Workshop (Open Access publication)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Information science:</a:t>
            </a:r>
            <a:br>
              <a:rPr lang="fr-FR" dirty="0" smtClean="0"/>
            </a:br>
            <a:r>
              <a:rPr lang="fr-FR" dirty="0" smtClean="0"/>
              <a:t>Curation, curation, curation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3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600" b="1" dirty="0" smtClean="0"/>
              <a:t>Curation</a:t>
            </a:r>
          </a:p>
          <a:p>
            <a:r>
              <a:rPr lang="fr-FR" sz="2000" dirty="0" smtClean="0"/>
              <a:t>Curation</a:t>
            </a:r>
          </a:p>
          <a:p>
            <a:r>
              <a:rPr lang="fr-FR" sz="2400" dirty="0" smtClean="0"/>
              <a:t>Curation</a:t>
            </a:r>
          </a:p>
          <a:p>
            <a:r>
              <a:rPr lang="fr-FR" dirty="0" smtClean="0"/>
              <a:t>Curation</a:t>
            </a:r>
          </a:p>
          <a:p>
            <a:r>
              <a:rPr lang="fr-FR" sz="4000" dirty="0" smtClean="0"/>
              <a:t>Curation</a:t>
            </a:r>
          </a:p>
          <a:p>
            <a:r>
              <a:rPr lang="fr-FR" sz="6600" dirty="0" smtClean="0"/>
              <a:t>Curation</a:t>
            </a:r>
          </a:p>
          <a:p>
            <a:endParaRPr lang="fr-FR" dirty="0"/>
          </a:p>
          <a:p>
            <a:r>
              <a:rPr lang="fr-FR" dirty="0" smtClean="0"/>
              <a:t>               </a:t>
            </a:r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89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fr-FR" sz="1000" smtClean="0">
                <a:latin typeface="Lucida Sans Unicode" charset="0"/>
              </a:rPr>
              <a:t>COLLNET 2016 Nancy</a:t>
            </a:r>
            <a:endParaRPr lang="fr-FR" altLang="fr-FR" sz="1000" dirty="0">
              <a:latin typeface="Lucida Sans Unicode" charset="0"/>
            </a:endParaRPr>
          </a:p>
        </p:txBody>
      </p:sp>
      <p:pic>
        <p:nvPicPr>
          <p:cNvPr id="2560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95263"/>
            <a:ext cx="36528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Espace réservé du contenu 12"/>
          <p:cNvSpPr>
            <a:spLocks noGrp="1"/>
          </p:cNvSpPr>
          <p:nvPr>
            <p:ph idx="1"/>
          </p:nvPr>
        </p:nvSpPr>
        <p:spPr>
          <a:xfrm>
            <a:off x="457200" y="1782304"/>
            <a:ext cx="8229600" cy="4045059"/>
          </a:xfrm>
        </p:spPr>
        <p:txBody>
          <a:bodyPr>
            <a:normAutofit lnSpcReduction="10000"/>
          </a:bodyPr>
          <a:lstStyle/>
          <a:p>
            <a:pPr marL="107950" indent="0">
              <a:lnSpc>
                <a:spcPct val="90000"/>
              </a:lnSpc>
              <a:buFont typeface="Wingdings 3" charset="2"/>
              <a:buNone/>
            </a:pPr>
            <a:r>
              <a:rPr lang="fr-FR" altLang="fr-FR" dirty="0" err="1" smtClean="0"/>
              <a:t>Two</a:t>
            </a:r>
            <a:r>
              <a:rPr lang="fr-FR" altLang="fr-FR" dirty="0" smtClean="0"/>
              <a:t> questions:</a:t>
            </a:r>
          </a:p>
          <a:p>
            <a:pPr marL="107950" indent="0">
              <a:lnSpc>
                <a:spcPct val="90000"/>
              </a:lnSpc>
              <a:buFont typeface="Wingdings 3" charset="2"/>
              <a:buNone/>
            </a:pPr>
            <a:endParaRPr lang="fr-FR" altLang="fr-FR" dirty="0"/>
          </a:p>
          <a:p>
            <a:pPr marL="107950" indent="0">
              <a:lnSpc>
                <a:spcPct val="90000"/>
              </a:lnSpc>
            </a:pPr>
            <a:r>
              <a:rPr lang="fr-FR" altLang="fr-FR" dirty="0" smtClean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a </a:t>
            </a:r>
            <a:r>
              <a:rPr lang="fr-FR" dirty="0" err="1"/>
              <a:t>young</a:t>
            </a:r>
            <a:r>
              <a:rPr lang="fr-FR" dirty="0"/>
              <a:t> </a:t>
            </a:r>
            <a:r>
              <a:rPr lang="fr-FR" dirty="0" err="1"/>
              <a:t>researcher</a:t>
            </a:r>
            <a:r>
              <a:rPr lang="fr-FR" dirty="0"/>
              <a:t> do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smtClean="0"/>
              <a:t>10,000 </a:t>
            </a:r>
            <a:r>
              <a:rPr lang="fr-FR" dirty="0"/>
              <a:t>documents </a:t>
            </a:r>
            <a:r>
              <a:rPr lang="fr-FR" dirty="0" err="1"/>
              <a:t>related</a:t>
            </a:r>
            <a:r>
              <a:rPr lang="fr-FR" dirty="0"/>
              <a:t> to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</a:t>
            </a:r>
            <a:r>
              <a:rPr lang="fr-FR" dirty="0" smtClean="0"/>
              <a:t>topic?</a:t>
            </a:r>
            <a:endParaRPr lang="fr-FR" altLang="fr-FR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dirty="0" smtClean="0"/>
              <a:t>In France, how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librarians</a:t>
            </a:r>
            <a:r>
              <a:rPr lang="fr-FR" dirty="0"/>
              <a:t> and </a:t>
            </a:r>
            <a:r>
              <a:rPr lang="fr-FR" dirty="0" err="1"/>
              <a:t>teachers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 smtClean="0"/>
              <a:t>trained</a:t>
            </a:r>
            <a:r>
              <a:rPr lang="fr-FR" dirty="0"/>
              <a:t>:</a:t>
            </a:r>
            <a:r>
              <a:rPr lang="fr-FR" altLang="fr-FR" dirty="0" smtClean="0"/>
              <a:t> 1,000 ? 10.000 ?</a:t>
            </a:r>
          </a:p>
          <a:p>
            <a:pPr lvl="1">
              <a:lnSpc>
                <a:spcPct val="90000"/>
              </a:lnSpc>
            </a:pPr>
            <a:endParaRPr lang="fr-FR" altLang="fr-FR" dirty="0"/>
          </a:p>
          <a:p>
            <a:pPr marL="107950" indent="0">
              <a:lnSpc>
                <a:spcPct val="90000"/>
              </a:lnSpc>
            </a:pPr>
            <a:r>
              <a:rPr lang="fr-FR" altLang="fr-FR" dirty="0" smtClean="0"/>
              <a:t> Due to copyright </a:t>
            </a:r>
            <a:r>
              <a:rPr lang="fr-FR" altLang="fr-FR" dirty="0" err="1" smtClean="0"/>
              <a:t>constraints</a:t>
            </a:r>
            <a:r>
              <a:rPr lang="fr-FR" altLang="fr-FR" dirty="0" smtClean="0"/>
              <a:t>:</a:t>
            </a:r>
          </a:p>
          <a:p>
            <a:pPr marL="363538" lvl="1" indent="0">
              <a:lnSpc>
                <a:spcPct val="90000"/>
              </a:lnSpc>
            </a:pPr>
            <a:r>
              <a:rPr lang="fr-FR" altLang="fr-FR" dirty="0" smtClean="0"/>
              <a:t>How </a:t>
            </a:r>
            <a:r>
              <a:rPr lang="fr-FR" altLang="fr-FR" dirty="0"/>
              <a:t>ISTEX </a:t>
            </a:r>
            <a:r>
              <a:rPr lang="fr-FR" altLang="fr-FR" dirty="0" err="1" smtClean="0"/>
              <a:t>could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usefull</a:t>
            </a:r>
            <a:r>
              <a:rPr lang="fr-FR" altLang="fr-FR" dirty="0" smtClean="0"/>
              <a:t> for the French society ? </a:t>
            </a:r>
          </a:p>
          <a:p>
            <a:pPr marL="363538" lvl="1" indent="0">
              <a:lnSpc>
                <a:spcPct val="90000"/>
              </a:lnSpc>
            </a:pPr>
            <a:r>
              <a:rPr lang="fr-FR" altLang="fr-FR" dirty="0" smtClean="0"/>
              <a:t>How </a:t>
            </a:r>
            <a:r>
              <a:rPr lang="fr-FR" altLang="fr-FR" dirty="0"/>
              <a:t>ISTEX </a:t>
            </a:r>
            <a:r>
              <a:rPr lang="fr-FR" altLang="fr-FR" dirty="0" err="1" smtClean="0"/>
              <a:t>could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used</a:t>
            </a:r>
            <a:r>
              <a:rPr lang="fr-FR" altLang="fr-FR" dirty="0" smtClean="0"/>
              <a:t>  </a:t>
            </a:r>
            <a:r>
              <a:rPr lang="fr-FR" altLang="fr-FR" dirty="0"/>
              <a:t>servir </a:t>
            </a:r>
            <a:r>
              <a:rPr lang="fr-FR" dirty="0"/>
              <a:t>In the </a:t>
            </a:r>
            <a:r>
              <a:rPr lang="fr-FR" dirty="0" err="1"/>
              <a:t>framework</a:t>
            </a:r>
            <a:r>
              <a:rPr lang="fr-FR" dirty="0"/>
              <a:t> of international </a:t>
            </a:r>
            <a:r>
              <a:rPr lang="fr-FR" dirty="0" err="1" smtClean="0"/>
              <a:t>cooperation</a:t>
            </a:r>
            <a:r>
              <a:rPr lang="fr-FR" altLang="fr-FR" dirty="0" smtClean="0"/>
              <a:t>?</a:t>
            </a:r>
            <a:endParaRPr lang="fr-FR" altLang="fr-FR" dirty="0"/>
          </a:p>
        </p:txBody>
      </p:sp>
      <p:pic>
        <p:nvPicPr>
          <p:cNvPr id="25606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306388"/>
            <a:ext cx="132397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4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018614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Lucida Sans Unicode" charset="0"/>
                <a:ea typeface="ＭＳ Ｐゴシック" charset="0"/>
              </a:rPr>
              <a:t>Text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&amp; data </a:t>
            </a:r>
            <a:r>
              <a:rPr lang="fr-FR" dirty="0" err="1" smtClean="0">
                <a:latin typeface="Lucida Sans Unicode" charset="0"/>
                <a:ea typeface="ＭＳ Ｐゴシック" charset="0"/>
              </a:rPr>
              <a:t>mining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</a:t>
            </a:r>
            <a:r>
              <a:rPr lang="fr-FR" dirty="0" err="1"/>
              <a:t>with</a:t>
            </a:r>
            <a:r>
              <a:rPr lang="fr-FR" dirty="0"/>
              <a:t> time </a:t>
            </a:r>
            <a:r>
              <a:rPr lang="fr-FR" dirty="0" err="1"/>
              <a:t>constraints</a:t>
            </a:r>
            <a:endParaRPr lang="fr-FR" dirty="0" smtClean="0">
              <a:latin typeface="Lucida Sans Unicode" charset="0"/>
              <a:ea typeface="ＭＳ Ｐゴシック" charset="0"/>
            </a:endParaRPr>
          </a:p>
          <a:p>
            <a:r>
              <a:rPr lang="fr-FR" dirty="0"/>
              <a:t>Co-construction of </a:t>
            </a:r>
            <a:r>
              <a:rPr lang="fr-FR" dirty="0" err="1"/>
              <a:t>scientific</a:t>
            </a:r>
            <a:r>
              <a:rPr lang="fr-FR" dirty="0"/>
              <a:t> or cultural portal</a:t>
            </a:r>
            <a:endParaRPr lang="fr-FR" dirty="0" smtClean="0">
              <a:latin typeface="Lucida Sans Unicode" charset="0"/>
              <a:ea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err="1" smtClean="0"/>
              <a:t>LorExplor</a:t>
            </a:r>
            <a:r>
              <a:rPr lang="fr-FR" dirty="0" smtClean="0"/>
              <a:t>: </a:t>
            </a:r>
            <a:r>
              <a:rPr lang="fr-FR" dirty="0" err="1" smtClean="0"/>
              <a:t>exploring</a:t>
            </a:r>
            <a:r>
              <a:rPr lang="fr-FR" dirty="0" smtClean="0"/>
              <a:t> new practices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334" y="2632181"/>
            <a:ext cx="2074077" cy="91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ylindre 10"/>
          <p:cNvSpPr/>
          <p:nvPr/>
        </p:nvSpPr>
        <p:spPr>
          <a:xfrm>
            <a:off x="5297962" y="2768592"/>
            <a:ext cx="884179" cy="723098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ISTEX</a:t>
            </a:r>
          </a:p>
        </p:txBody>
      </p:sp>
      <p:sp>
        <p:nvSpPr>
          <p:cNvPr id="12" name="Cylindre 11"/>
          <p:cNvSpPr/>
          <p:nvPr/>
        </p:nvSpPr>
        <p:spPr>
          <a:xfrm>
            <a:off x="3840712" y="2768592"/>
            <a:ext cx="1168317" cy="723097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Open sources</a:t>
            </a:r>
          </a:p>
        </p:txBody>
      </p:sp>
      <p:sp>
        <p:nvSpPr>
          <p:cNvPr id="13" name="Cylindre 12"/>
          <p:cNvSpPr/>
          <p:nvPr/>
        </p:nvSpPr>
        <p:spPr>
          <a:xfrm>
            <a:off x="4379613" y="4342755"/>
            <a:ext cx="1388912" cy="723101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Corpus</a:t>
            </a:r>
          </a:p>
        </p:txBody>
      </p:sp>
      <p:pic>
        <p:nvPicPr>
          <p:cNvPr id="1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0657" y="5262961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>
            <a:stCxn id="16" idx="3"/>
          </p:cNvCxnSpPr>
          <p:nvPr/>
        </p:nvCxnSpPr>
        <p:spPr>
          <a:xfrm rot="16200000" flipH="1">
            <a:off x="4232462" y="3813578"/>
            <a:ext cx="838571" cy="194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5400000">
            <a:off x="4857075" y="3643002"/>
            <a:ext cx="839215" cy="535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ndir un rectangle avec un coin diagonal 16"/>
          <p:cNvSpPr/>
          <p:nvPr/>
        </p:nvSpPr>
        <p:spPr>
          <a:xfrm>
            <a:off x="6182142" y="4116409"/>
            <a:ext cx="918349" cy="45269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Tools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3733411" y="4636100"/>
            <a:ext cx="646202" cy="606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2451525" y="3628638"/>
            <a:ext cx="838572" cy="5646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4195133" y="3704838"/>
            <a:ext cx="1627791" cy="344572"/>
          </a:xfrm>
          <a:prstGeom prst="ellipse">
            <a:avLst/>
          </a:prstGeom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cxnSp>
        <p:nvCxnSpPr>
          <p:cNvPr id="21" name="Connecteur droit avec flèche 20"/>
          <p:cNvCxnSpPr/>
          <p:nvPr/>
        </p:nvCxnSpPr>
        <p:spPr>
          <a:xfrm rot="10800000">
            <a:off x="5584541" y="3998948"/>
            <a:ext cx="597602" cy="343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ticri.inpl-nancy.fr/wicri.pool/images/thumb/6/6d/LogoWicriMusiqueFr.png/103px-LogoWicriMusiqueF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13" y="4342755"/>
            <a:ext cx="898098" cy="10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gnette pour la version du 18 février 2016 à 17: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9" y="5066791"/>
            <a:ext cx="387290" cy="5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816029" y="5309461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81923" y="2867186"/>
            <a:ext cx="1055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smtClean="0"/>
              <a:t>Wikis  </a:t>
            </a:r>
          </a:p>
          <a:p>
            <a:pPr algn="r"/>
            <a:r>
              <a:rPr lang="fr-FR" sz="1600" dirty="0" smtClean="0"/>
              <a:t>network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267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06392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MediaWiki : </a:t>
            </a:r>
            <a:r>
              <a:rPr lang="fr-FR" dirty="0" err="1" smtClean="0">
                <a:latin typeface="Lucida Sans Unicode" charset="0"/>
                <a:ea typeface="ＭＳ Ｐゴシック" charset="0"/>
              </a:rPr>
              <a:t>Wikipedia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</a:t>
            </a:r>
            <a:r>
              <a:rPr lang="fr-FR" dirty="0" err="1" smtClean="0">
                <a:latin typeface="Lucida Sans Unicode" charset="0"/>
                <a:ea typeface="ＭＳ Ｐゴシック" charset="0"/>
              </a:rPr>
              <a:t>engine</a:t>
            </a:r>
            <a:endParaRPr lang="fr-FR" dirty="0" smtClean="0">
              <a:latin typeface="Lucida Sans Unicode" charset="0"/>
              <a:ea typeface="ＭＳ Ｐゴシック" charset="0"/>
            </a:endParaRPr>
          </a:p>
          <a:p>
            <a:pPr lvl="1"/>
            <a:r>
              <a:rPr lang="fr-FR" dirty="0"/>
              <a:t>The excellence of the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text</a:t>
            </a:r>
            <a:endParaRPr lang="fr-FR" dirty="0" smtClean="0">
              <a:latin typeface="Lucida Sans Unicode" charset="0"/>
              <a:ea typeface="ＭＳ Ｐゴシック" charset="0"/>
            </a:endParaRPr>
          </a:p>
          <a:p>
            <a:pPr lvl="1"/>
            <a:r>
              <a:rPr lang="fr-FR" dirty="0"/>
              <a:t>In a </a:t>
            </a:r>
            <a:r>
              <a:rPr lang="fr-FR" dirty="0" err="1"/>
              <a:t>hypertext</a:t>
            </a:r>
            <a:r>
              <a:rPr lang="fr-FR" dirty="0"/>
              <a:t> </a:t>
            </a:r>
            <a:r>
              <a:rPr lang="fr-FR" dirty="0" err="1"/>
              <a:t>landscape</a:t>
            </a:r>
            <a:r>
              <a:rPr lang="fr-FR" dirty="0"/>
              <a:t> </a:t>
            </a:r>
            <a:endParaRPr lang="fr-FR" dirty="0" smtClean="0"/>
          </a:p>
          <a:p>
            <a:pPr lvl="1"/>
            <a:r>
              <a:rPr lang="fr-FR" dirty="0" err="1" smtClean="0"/>
              <a:t>Cyberinfrastructure</a:t>
            </a:r>
            <a:r>
              <a:rPr lang="fr-FR" dirty="0" smtClean="0"/>
              <a:t> for collaborative </a:t>
            </a:r>
            <a:r>
              <a:rPr lang="fr-FR" dirty="0" err="1" smtClean="0"/>
              <a:t>knowledge</a:t>
            </a:r>
            <a:r>
              <a:rPr lang="fr-FR" dirty="0" smtClean="0"/>
              <a:t> building </a:t>
            </a:r>
            <a:r>
              <a:rPr lang="fr-FR" dirty="0"/>
              <a:t>(ex </a:t>
            </a:r>
            <a:r>
              <a:rPr lang="fr-FR" dirty="0" err="1"/>
              <a:t>Wikipedia</a:t>
            </a:r>
            <a:r>
              <a:rPr lang="fr-FR" dirty="0"/>
              <a:t>)</a:t>
            </a:r>
            <a:endParaRPr lang="fr-FR" dirty="0" smtClean="0">
              <a:latin typeface="Lucida Sans Unicode" charset="0"/>
              <a:ea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71500" y="193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Building </a:t>
            </a:r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MediaWiki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25565"/>
            <a:ext cx="3721100" cy="1473200"/>
          </a:xfrm>
          <a:prstGeom prst="rect">
            <a:avLst/>
          </a:prstGeom>
        </p:spPr>
      </p:pic>
      <p:sp>
        <p:nvSpPr>
          <p:cNvPr id="7" name="AutoShape 6" descr="ignette pour la version du 21 février 2016 à 15:29"/>
          <p:cNvSpPr>
            <a:spLocks noChangeAspect="1" noChangeArrowheads="1"/>
          </p:cNvSpPr>
          <p:nvPr/>
        </p:nvSpPr>
        <p:spPr bwMode="auto">
          <a:xfrm>
            <a:off x="0" y="0"/>
            <a:ext cx="1143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ttp://ticri.univ-lorraine.fr/wicri.pool/images//thumb/1/11/%d0%9c%d0%be%d1%86%d0%b0%d1%80%d1%82_%d0%b8_%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162165"/>
            <a:ext cx="1801106" cy="1192332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4860758" y="4223269"/>
            <a:ext cx="1773647" cy="2082228"/>
            <a:chOff x="197678" y="3524477"/>
            <a:chExt cx="1517650" cy="1808881"/>
          </a:xfrm>
        </p:grpSpPr>
        <p:sp>
          <p:nvSpPr>
            <p:cNvPr id="16" name="Rectangle à coins arrondis 15"/>
            <p:cNvSpPr/>
            <p:nvPr/>
          </p:nvSpPr>
          <p:spPr>
            <a:xfrm rot="10800000">
              <a:off x="197678" y="3524477"/>
              <a:ext cx="1517650" cy="1808881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64169" y="4418958"/>
              <a:ext cx="184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2400" i="1" dirty="0">
                <a:solidFill>
                  <a:srgbClr val="000090"/>
                </a:solidFill>
              </a:endParaRPr>
            </a:p>
          </p:txBody>
        </p:sp>
        <p:grpSp>
          <p:nvGrpSpPr>
            <p:cNvPr id="19" name="Grouper 91"/>
            <p:cNvGrpSpPr/>
            <p:nvPr/>
          </p:nvGrpSpPr>
          <p:grpSpPr>
            <a:xfrm>
              <a:off x="348877" y="4871471"/>
              <a:ext cx="1215250" cy="388066"/>
              <a:chOff x="7010400" y="5257800"/>
              <a:chExt cx="1215250" cy="388066"/>
            </a:xfrm>
          </p:grpSpPr>
          <p:grpSp>
            <p:nvGrpSpPr>
              <p:cNvPr id="22" name="Grouper 22"/>
              <p:cNvGrpSpPr>
                <a:grpSpLocks noChangeAspect="1"/>
              </p:cNvGrpSpPr>
              <p:nvPr/>
            </p:nvGrpSpPr>
            <p:grpSpPr>
              <a:xfrm>
                <a:off x="7010400" y="5257800"/>
                <a:ext cx="319783" cy="388066"/>
                <a:chOff x="2750691" y="3200400"/>
                <a:chExt cx="689647" cy="836901"/>
              </a:xfrm>
            </p:grpSpPr>
            <p:sp>
              <p:nvSpPr>
                <p:cNvPr id="24" name="Ellipse 23"/>
                <p:cNvSpPr/>
                <p:nvPr/>
              </p:nvSpPr>
              <p:spPr>
                <a:xfrm>
                  <a:off x="2750691" y="3312031"/>
                  <a:ext cx="689647" cy="613638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pic>
              <p:nvPicPr>
                <p:cNvPr id="25" name="Imag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4230" y="3200400"/>
                  <a:ext cx="602569" cy="836901"/>
                </a:xfrm>
                <a:prstGeom prst="rect">
                  <a:avLst/>
                </a:prstGeom>
              </p:spPr>
            </p:pic>
          </p:grpSp>
          <p:sp>
            <p:nvSpPr>
              <p:cNvPr id="23" name="ZoneTexte 22"/>
              <p:cNvSpPr txBox="1"/>
              <p:nvPr/>
            </p:nvSpPr>
            <p:spPr>
              <a:xfrm>
                <a:off x="7903126" y="5295513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cs typeface="Courier"/>
                  </a:rPr>
                  <a:t>fr</a:t>
                </a:r>
                <a:endParaRPr lang="fr-FR" sz="1600" b="1" dirty="0">
                  <a:cs typeface="Courier"/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601277" y="3576071"/>
              <a:ext cx="675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/>
                <a:t>CIDE</a:t>
              </a:r>
              <a:endParaRPr lang="fr-FR" sz="2000" b="1" dirty="0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333" y="3962400"/>
              <a:ext cx="884130" cy="959606"/>
            </a:xfrm>
            <a:prstGeom prst="rect">
              <a:avLst/>
            </a:prstGeom>
          </p:spPr>
        </p:pic>
      </p:grpSp>
      <p:sp>
        <p:nvSpPr>
          <p:cNvPr id="14" name="Parchemin horizontal 13"/>
          <p:cNvSpPr/>
          <p:nvPr/>
        </p:nvSpPr>
        <p:spPr>
          <a:xfrm>
            <a:off x="6496367" y="4097157"/>
            <a:ext cx="2423043" cy="85918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Proceedings</a:t>
            </a:r>
            <a:endParaRPr lang="fr-FR" sz="1600" dirty="0" smtClean="0"/>
          </a:p>
          <a:p>
            <a:pPr algn="ctr"/>
            <a:r>
              <a:rPr lang="fr-FR" sz="1600" dirty="0" smtClean="0"/>
              <a:t>Full </a:t>
            </a:r>
            <a:r>
              <a:rPr lang="fr-FR" sz="1600" dirty="0" err="1" smtClean="0"/>
              <a:t>text</a:t>
            </a:r>
            <a:endParaRPr lang="fr-FR" sz="1600" dirty="0" smtClean="0"/>
          </a:p>
        </p:txBody>
      </p:sp>
      <p:sp>
        <p:nvSpPr>
          <p:cNvPr id="26" name="Parchemin horizontal 25"/>
          <p:cNvSpPr/>
          <p:nvPr/>
        </p:nvSpPr>
        <p:spPr>
          <a:xfrm>
            <a:off x="6496367" y="5620914"/>
            <a:ext cx="1409555" cy="5234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blog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798203" y="3864798"/>
            <a:ext cx="3466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A French </a:t>
            </a:r>
            <a:r>
              <a:rPr lang="fr-FR" sz="1200" i="1" dirty="0" err="1"/>
              <a:t>text</a:t>
            </a:r>
            <a:r>
              <a:rPr lang="fr-FR" sz="1200" i="1" dirty="0"/>
              <a:t> </a:t>
            </a:r>
            <a:r>
              <a:rPr lang="fr-FR" sz="1200" i="1" dirty="0" err="1" smtClean="0"/>
              <a:t>from</a:t>
            </a:r>
            <a:r>
              <a:rPr lang="fr-FR" sz="1200" i="1" dirty="0" smtClean="0"/>
              <a:t> Pouchkine on </a:t>
            </a:r>
            <a:r>
              <a:rPr lang="fr-FR" sz="1200" i="1" dirty="0"/>
              <a:t>the music </a:t>
            </a:r>
            <a:endParaRPr lang="fr-FR" sz="1200" i="1" dirty="0" smtClean="0"/>
          </a:p>
          <a:p>
            <a:r>
              <a:rPr lang="fr-FR" sz="1200" i="1" dirty="0" smtClean="0"/>
              <a:t>of </a:t>
            </a:r>
            <a:r>
              <a:rPr lang="fr-FR" sz="1200" i="1" dirty="0" err="1"/>
              <a:t>Rimsky</a:t>
            </a:r>
            <a:r>
              <a:rPr lang="fr-FR" sz="1200" i="1" dirty="0"/>
              <a:t> </a:t>
            </a:r>
            <a:r>
              <a:rPr lang="fr-FR" sz="1200" i="1" dirty="0" smtClean="0"/>
              <a:t>Korsakov (Mozart and Salieri)</a:t>
            </a:r>
            <a:endParaRPr lang="fr-FR" sz="12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16754" y="3589579"/>
            <a:ext cx="333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About </a:t>
            </a:r>
            <a:r>
              <a:rPr lang="fr-FR" i="1" dirty="0" err="1" smtClean="0"/>
              <a:t>electronic</a:t>
            </a:r>
            <a:r>
              <a:rPr lang="fr-FR" i="1" dirty="0" smtClean="0"/>
              <a:t> documents</a:t>
            </a:r>
            <a:endParaRPr lang="fr-FR" i="1" dirty="0"/>
          </a:p>
        </p:txBody>
      </p:sp>
      <p:sp>
        <p:nvSpPr>
          <p:cNvPr id="27" name="Parchemin horizontal 26"/>
          <p:cNvSpPr/>
          <p:nvPr/>
        </p:nvSpPr>
        <p:spPr>
          <a:xfrm>
            <a:off x="6468631" y="4840465"/>
            <a:ext cx="2423043" cy="85918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Portal about</a:t>
            </a:r>
          </a:p>
          <a:p>
            <a:pPr algn="ctr"/>
            <a:r>
              <a:rPr lang="fr-FR" sz="1600" dirty="0" err="1"/>
              <a:t>e</a:t>
            </a:r>
            <a:r>
              <a:rPr lang="fr-FR" sz="1600" dirty="0" err="1" smtClean="0"/>
              <a:t>lectronic</a:t>
            </a:r>
            <a:r>
              <a:rPr lang="fr-FR" sz="1600" dirty="0" smtClean="0"/>
              <a:t> docs.</a:t>
            </a:r>
          </a:p>
        </p:txBody>
      </p:sp>
    </p:spTree>
    <p:extLst>
      <p:ext uri="{BB962C8B-B14F-4D97-AF65-F5344CB8AC3E}">
        <p14:creationId xmlns:p14="http://schemas.microsoft.com/office/powerpoint/2010/main" val="21093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Structuring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SMW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379913" y="6455232"/>
            <a:ext cx="2351087" cy="365125"/>
          </a:xfrm>
        </p:spPr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1348087"/>
            <a:ext cx="5060197" cy="13018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2732" y="2749575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  <a:endParaRPr lang="fr-FR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3996154" y="4896575"/>
            <a:ext cx="4955302" cy="11555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687080" y="6081455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}}]]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6625" y="3345548"/>
            <a:ext cx="480291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w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ith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a libretto by: 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Has libretto </a:t>
            </a:r>
            <a:r>
              <a:rPr lang="fr-FR" sz="1400" b="1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creator</a:t>
            </a:r>
            <a:r>
              <a:rPr lang="fr-FR" sz="1400" b="1" dirty="0" smtClean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098" y="3400505"/>
            <a:ext cx="2594675" cy="1457761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>
            <a:off x="3254644" y="1720311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858360" y="2138765"/>
            <a:ext cx="2356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mtClean="0"/>
              <a:t>Has libretto </a:t>
            </a:r>
            <a:r>
              <a:rPr lang="fr-FR" dirty="0" err="1" smtClean="0"/>
              <a:t>creator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9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/>
              <a:t>Reading and </a:t>
            </a:r>
            <a:r>
              <a:rPr lang="fr-FR" dirty="0" err="1"/>
              <a:t>writing</a:t>
            </a:r>
            <a:r>
              <a:rPr lang="fr-FR" dirty="0"/>
              <a:t> </a:t>
            </a:r>
            <a:r>
              <a:rPr lang="fr-FR" dirty="0" smtClean="0"/>
              <a:t>science in </a:t>
            </a:r>
            <a:r>
              <a:rPr lang="fr-FR" dirty="0"/>
              <a:t>an </a:t>
            </a:r>
            <a:r>
              <a:rPr lang="fr-FR" dirty="0" err="1"/>
              <a:t>interdisciplinary</a:t>
            </a:r>
            <a:r>
              <a:rPr lang="fr-FR" dirty="0"/>
              <a:t> world</a:t>
            </a:r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COLLNET 2016 Nancy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1509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854779"/>
            <a:ext cx="55086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7"/>
          <p:cNvSpPr txBox="1">
            <a:spLocks noChangeArrowheads="1"/>
          </p:cNvSpPr>
          <p:nvPr/>
        </p:nvSpPr>
        <p:spPr bwMode="auto">
          <a:xfrm>
            <a:off x="539750" y="2141538"/>
            <a:ext cx="1710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 smtClean="0"/>
              <a:t>Technical</a:t>
            </a:r>
            <a:r>
              <a:rPr lang="fr-FR" sz="1800" dirty="0" smtClean="0"/>
              <a:t> wikis</a:t>
            </a:r>
            <a:endParaRPr lang="fr-FR" sz="1800" dirty="0"/>
          </a:p>
        </p:txBody>
      </p:sp>
      <p:sp>
        <p:nvSpPr>
          <p:cNvPr id="21511" name="ZoneTexte 8"/>
          <p:cNvSpPr txBox="1">
            <a:spLocks noChangeArrowheads="1"/>
          </p:cNvSpPr>
          <p:nvPr/>
        </p:nvSpPr>
        <p:spPr bwMode="auto">
          <a:xfrm>
            <a:off x="457200" y="2720975"/>
            <a:ext cx="1697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/>
              <a:t>T</a:t>
            </a:r>
            <a:r>
              <a:rPr lang="fr-FR" sz="1800" dirty="0" err="1" smtClean="0"/>
              <a:t>hematic</a:t>
            </a:r>
            <a:r>
              <a:rPr lang="fr-FR" sz="1800" dirty="0" smtClean="0"/>
              <a:t> wikis</a:t>
            </a:r>
            <a:endParaRPr lang="fr-FR" sz="1800" dirty="0"/>
          </a:p>
        </p:txBody>
      </p:sp>
      <p:sp>
        <p:nvSpPr>
          <p:cNvPr id="21512" name="ZoneTexte 9"/>
          <p:cNvSpPr txBox="1">
            <a:spLocks noChangeArrowheads="1"/>
          </p:cNvSpPr>
          <p:nvPr/>
        </p:nvSpPr>
        <p:spPr bwMode="auto">
          <a:xfrm>
            <a:off x="457200" y="3517900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 smtClean="0"/>
              <a:t>Regional</a:t>
            </a:r>
            <a:r>
              <a:rPr lang="fr-FR" sz="1800" dirty="0" smtClean="0"/>
              <a:t> wikis</a:t>
            </a:r>
            <a:endParaRPr lang="fr-FR" sz="1800" dirty="0"/>
          </a:p>
        </p:txBody>
      </p:sp>
      <p:sp>
        <p:nvSpPr>
          <p:cNvPr id="11" name="Ellipse 10"/>
          <p:cNvSpPr/>
          <p:nvPr/>
        </p:nvSpPr>
        <p:spPr>
          <a:xfrm>
            <a:off x="2579688" y="3152775"/>
            <a:ext cx="6067425" cy="963613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59288" y="192563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83288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560763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000875" y="1931988"/>
            <a:ext cx="1463675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732088" y="2386013"/>
            <a:ext cx="6067425" cy="76676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9" name="ZoneTexte 17"/>
          <p:cNvSpPr txBox="1">
            <a:spLocks noChangeArrowheads="1"/>
          </p:cNvSpPr>
          <p:nvPr/>
        </p:nvSpPr>
        <p:spPr bwMode="auto">
          <a:xfrm>
            <a:off x="350210" y="4103099"/>
            <a:ext cx="3801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smtClean="0"/>
              <a:t>Associated wikis (</a:t>
            </a:r>
            <a:r>
              <a:rPr lang="fr-FR" sz="1800" dirty="0" err="1" smtClean="0"/>
              <a:t>worrking</a:t>
            </a:r>
            <a:r>
              <a:rPr lang="fr-FR" sz="1800" dirty="0" smtClean="0"/>
              <a:t> groups) </a:t>
            </a:r>
            <a:endParaRPr lang="fr-FR" sz="1800" dirty="0"/>
          </a:p>
        </p:txBody>
      </p:sp>
      <p:pic>
        <p:nvPicPr>
          <p:cNvPr id="21522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73" y="3965393"/>
            <a:ext cx="586783" cy="68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" y="5031549"/>
            <a:ext cx="765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No </a:t>
            </a:r>
            <a:r>
              <a:rPr lang="fr-FR" sz="2400" dirty="0" err="1" smtClean="0"/>
              <a:t>anonymous</a:t>
            </a:r>
            <a:r>
              <a:rPr lang="fr-FR" sz="2400" dirty="0" smtClean="0"/>
              <a:t> !!!!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registered</a:t>
            </a:r>
            <a:r>
              <a:rPr lang="fr-FR" dirty="0"/>
              <a:t> </a:t>
            </a:r>
            <a:r>
              <a:rPr lang="fr-FR" dirty="0" err="1"/>
              <a:t>professional</a:t>
            </a:r>
            <a:r>
              <a:rPr lang="fr-FR" dirty="0"/>
              <a:t> (</a:t>
            </a:r>
            <a:r>
              <a:rPr lang="fr-FR" dirty="0" err="1"/>
              <a:t>researcher</a:t>
            </a:r>
            <a:r>
              <a:rPr lang="fr-FR" dirty="0"/>
              <a:t>, </a:t>
            </a:r>
            <a:r>
              <a:rPr lang="fr-FR" dirty="0" err="1"/>
              <a:t>practitioner</a:t>
            </a:r>
            <a:r>
              <a:rPr lang="fr-FR" dirty="0"/>
              <a:t>, </a:t>
            </a:r>
            <a:r>
              <a:rPr lang="fr-FR" dirty="0" err="1"/>
              <a:t>engineer</a:t>
            </a:r>
            <a:r>
              <a:rPr lang="fr-FR" dirty="0"/>
              <a:t> ...)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contribute</a:t>
            </a:r>
            <a:r>
              <a:rPr lang="fr-FR" dirty="0"/>
              <a:t> to </a:t>
            </a:r>
            <a:r>
              <a:rPr lang="fr-FR" dirty="0" err="1"/>
              <a:t>any</a:t>
            </a:r>
            <a:r>
              <a:rPr lang="fr-FR" dirty="0"/>
              <a:t> wiki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328" y="831473"/>
            <a:ext cx="1382222" cy="10465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37" y="3938505"/>
            <a:ext cx="561093" cy="6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7092" y="155074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Exploration/curation area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17638"/>
            <a:ext cx="8551718" cy="4655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916" y="3518675"/>
            <a:ext cx="3285686" cy="7259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09" y="2437788"/>
            <a:ext cx="2948420" cy="7068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1" y="1684679"/>
            <a:ext cx="1905866" cy="465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1" y="3532793"/>
            <a:ext cx="1759960" cy="4248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747" y="4014406"/>
            <a:ext cx="1851746" cy="194876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211409" y="2150462"/>
            <a:ext cx="516947" cy="2873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11409" y="3144600"/>
            <a:ext cx="516947" cy="37407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42956" y="2915567"/>
            <a:ext cx="914400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962402" y="4014406"/>
            <a:ext cx="600514" cy="21041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62402" y="4224821"/>
            <a:ext cx="600514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962402" y="4328731"/>
            <a:ext cx="810491" cy="914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962401" y="4297295"/>
            <a:ext cx="1091046" cy="133029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-5654" y="4572000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Streams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678796" y="4345804"/>
            <a:ext cx="1224042" cy="440127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053448" y="1307127"/>
            <a:ext cx="2850348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Curation </a:t>
            </a:r>
            <a:r>
              <a:rPr lang="fr-FR" dirty="0" err="1" smtClean="0"/>
              <a:t>steps</a:t>
            </a:r>
            <a:endParaRPr lang="fr-FR" dirty="0" smtClean="0"/>
          </a:p>
          <a:p>
            <a:pPr algn="ctr"/>
            <a:r>
              <a:rPr lang="fr-FR" dirty="0" smtClean="0"/>
              <a:t>Server</a:t>
            </a:r>
            <a:endParaRPr lang="fr-FR" dirty="0"/>
          </a:p>
        </p:txBody>
      </p:sp>
      <p:sp>
        <p:nvSpPr>
          <p:cNvPr id="24" name="Ellipse 23"/>
          <p:cNvSpPr/>
          <p:nvPr/>
        </p:nvSpPr>
        <p:spPr>
          <a:xfrm>
            <a:off x="6648008" y="5398852"/>
            <a:ext cx="2412864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Exploration</a:t>
            </a:r>
          </a:p>
          <a:p>
            <a:pPr algn="ctr"/>
            <a:r>
              <a:rPr lang="fr-FR" dirty="0" smtClean="0"/>
              <a:t>Server</a:t>
            </a:r>
            <a:endParaRPr lang="fr-FR" dirty="0"/>
          </a:p>
        </p:txBody>
      </p:sp>
      <p:cxnSp>
        <p:nvCxnSpPr>
          <p:cNvPr id="25" name="Connecteur droit avec flèche 24"/>
          <p:cNvCxnSpPr>
            <a:stCxn id="24" idx="0"/>
          </p:cNvCxnSpPr>
          <p:nvPr/>
        </p:nvCxnSpPr>
        <p:spPr>
          <a:xfrm flipV="1">
            <a:off x="7854440" y="4354701"/>
            <a:ext cx="502781" cy="1044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" idx="6"/>
          </p:cNvCxnSpPr>
          <p:nvPr/>
        </p:nvCxnSpPr>
        <p:spPr>
          <a:xfrm flipV="1">
            <a:off x="1659736" y="4784740"/>
            <a:ext cx="1137034" cy="12282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731000" y="2273149"/>
            <a:ext cx="113151" cy="128030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4137834" y="1849094"/>
            <a:ext cx="982441" cy="60167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7124871" y="2253302"/>
            <a:ext cx="463959" cy="1300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5009322" y="2145144"/>
            <a:ext cx="787897" cy="49816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146746" y="2573867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Corpus</a:t>
            </a:r>
            <a:endParaRPr lang="fr-FR" dirty="0"/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1174862" y="3239052"/>
            <a:ext cx="404967" cy="37584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980543" y="2078750"/>
            <a:ext cx="444341" cy="463808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76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èze 16"/>
          <p:cNvSpPr/>
          <p:nvPr/>
        </p:nvSpPr>
        <p:spPr>
          <a:xfrm>
            <a:off x="1112270" y="3457873"/>
            <a:ext cx="2106916" cy="446086"/>
          </a:xfrm>
          <a:prstGeom prst="trapezoi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Unix / </a:t>
            </a:r>
            <a:r>
              <a:rPr lang="fr-FR" smtClean="0"/>
              <a:t>C… Area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Flexible workshop </a:t>
            </a:r>
            <a:r>
              <a:rPr lang="fr-FR" dirty="0" smtClean="0"/>
              <a:t>for corpus </a:t>
            </a:r>
            <a:r>
              <a:rPr lang="fr-FR" dirty="0" err="1" smtClean="0"/>
              <a:t>exploring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COLLNET 2016 Nancy</a:t>
            </a:r>
            <a:endParaRPr lang="fr-FR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4935538" y="2906713"/>
            <a:ext cx="1616075" cy="890587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867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127500"/>
            <a:ext cx="36957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c 9"/>
          <p:cNvSpPr/>
          <p:nvPr/>
        </p:nvSpPr>
        <p:spPr bwMode="auto">
          <a:xfrm>
            <a:off x="5980113" y="3535363"/>
            <a:ext cx="1160462" cy="1212850"/>
          </a:xfrm>
          <a:prstGeom prst="arc">
            <a:avLst>
              <a:gd name="adj1" fmla="val 16200000"/>
              <a:gd name="adj2" fmla="val 202215"/>
            </a:avLst>
          </a:prstGeom>
          <a:ln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8680" name="Grouper 36"/>
          <p:cNvGrpSpPr>
            <a:grpSpLocks/>
          </p:cNvGrpSpPr>
          <p:nvPr/>
        </p:nvGrpSpPr>
        <p:grpSpPr bwMode="auto">
          <a:xfrm>
            <a:off x="5399088" y="1370013"/>
            <a:ext cx="1446212" cy="606425"/>
            <a:chOff x="4286250" y="538163"/>
            <a:chExt cx="1851025" cy="758825"/>
          </a:xfrm>
        </p:grpSpPr>
        <p:sp>
          <p:nvSpPr>
            <p:cNvPr id="40" name="Rectangle à coins arrondis 39"/>
            <p:cNvSpPr/>
            <p:nvPr/>
          </p:nvSpPr>
          <p:spPr bwMode="auto">
            <a:xfrm>
              <a:off x="4436608" y="691119"/>
              <a:ext cx="1700667" cy="6058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dirty="0"/>
            </a:p>
          </p:txBody>
        </p:sp>
        <p:sp>
          <p:nvSpPr>
            <p:cNvPr id="41" name="Rectangle à coins arrondis 40"/>
            <p:cNvSpPr/>
            <p:nvPr/>
          </p:nvSpPr>
          <p:spPr bwMode="auto">
            <a:xfrm>
              <a:off x="4286250" y="538163"/>
              <a:ext cx="1698636" cy="60586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 smtClean="0"/>
                <a:t>Open </a:t>
              </a:r>
              <a:r>
                <a:rPr lang="fr-FR" sz="1400" dirty="0" err="1" smtClean="0"/>
                <a:t>access</a:t>
              </a:r>
              <a:endParaRPr lang="fr-FR" sz="1400" dirty="0" smtClean="0"/>
            </a:p>
            <a:p>
              <a:pPr algn="ctr">
                <a:defRPr/>
              </a:pPr>
              <a:r>
                <a:rPr lang="fr-FR" sz="1400" dirty="0" smtClean="0"/>
                <a:t>data</a:t>
              </a:r>
              <a:endParaRPr lang="fr-FR" sz="1400" dirty="0"/>
            </a:p>
          </p:txBody>
        </p:sp>
      </p:grpSp>
      <p:sp>
        <p:nvSpPr>
          <p:cNvPr id="12" name="Rectangle à coins arrondis 11"/>
          <p:cNvSpPr/>
          <p:nvPr/>
        </p:nvSpPr>
        <p:spPr bwMode="auto">
          <a:xfrm>
            <a:off x="3825875" y="1395413"/>
            <a:ext cx="1460500" cy="454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err="1" smtClean="0"/>
              <a:t>Comercial</a:t>
            </a:r>
            <a:r>
              <a:rPr lang="fr-FR" sz="1400" dirty="0" smtClean="0"/>
              <a:t> data</a:t>
            </a:r>
            <a:endParaRPr lang="fr-FR" sz="1400" dirty="0"/>
          </a:p>
        </p:txBody>
      </p:sp>
      <p:pic>
        <p:nvPicPr>
          <p:cNvPr id="28682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905000"/>
            <a:ext cx="11826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>
            <a:off x="4891088" y="2322513"/>
            <a:ext cx="577850" cy="595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 bwMode="auto">
          <a:xfrm flipH="1">
            <a:off x="5922963" y="2012950"/>
            <a:ext cx="279400" cy="893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 bwMode="auto">
          <a:xfrm flipH="1">
            <a:off x="6508750" y="2676525"/>
            <a:ext cx="660400" cy="48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88" y="3136902"/>
            <a:ext cx="1388591" cy="4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 bwMode="auto">
          <a:xfrm rot="5400000">
            <a:off x="5045869" y="3806031"/>
            <a:ext cx="368300" cy="350838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 rot="5400000">
            <a:off x="5557838" y="3979862"/>
            <a:ext cx="368300" cy="3175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>
            <a:off x="5980113" y="3797300"/>
            <a:ext cx="423862" cy="368300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0" name="ZoneTexte 41"/>
          <p:cNvSpPr txBox="1">
            <a:spLocks noChangeArrowheads="1"/>
          </p:cNvSpPr>
          <p:nvPr/>
        </p:nvSpPr>
        <p:spPr bwMode="auto">
          <a:xfrm>
            <a:off x="6859588" y="3201988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0000"/>
                </a:solidFill>
              </a:rPr>
              <a:t>Curation</a:t>
            </a:r>
          </a:p>
        </p:txBody>
      </p:sp>
      <p:grpSp>
        <p:nvGrpSpPr>
          <p:cNvPr id="28692" name="Grouper 46"/>
          <p:cNvGrpSpPr>
            <a:grpSpLocks/>
          </p:cNvGrpSpPr>
          <p:nvPr/>
        </p:nvGrpSpPr>
        <p:grpSpPr bwMode="auto">
          <a:xfrm>
            <a:off x="3994150" y="5700713"/>
            <a:ext cx="3714750" cy="461962"/>
            <a:chOff x="2568238" y="4502150"/>
            <a:chExt cx="3714551" cy="461665"/>
          </a:xfrm>
        </p:grpSpPr>
        <p:sp>
          <p:nvSpPr>
            <p:cNvPr id="28698" name="ZoneTexte 42"/>
            <p:cNvSpPr txBox="1">
              <a:spLocks noChangeArrowheads="1"/>
            </p:cNvSpPr>
            <p:nvPr/>
          </p:nvSpPr>
          <p:spPr bwMode="auto">
            <a:xfrm>
              <a:off x="2568238" y="4502150"/>
              <a:ext cx="896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associés</a:t>
              </a:r>
            </a:p>
          </p:txBody>
        </p:sp>
        <p:sp>
          <p:nvSpPr>
            <p:cNvPr id="28699" name="ZoneTexte 42"/>
            <p:cNvSpPr txBox="1">
              <a:spLocks noChangeArrowheads="1"/>
            </p:cNvSpPr>
            <p:nvPr/>
          </p:nvSpPr>
          <p:spPr bwMode="auto">
            <a:xfrm>
              <a:off x="5165827" y="4502150"/>
              <a:ext cx="11169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institution</a:t>
              </a:r>
            </a:p>
          </p:txBody>
        </p:sp>
        <p:grpSp>
          <p:nvGrpSpPr>
            <p:cNvPr id="28700" name="Grouper 45"/>
            <p:cNvGrpSpPr>
              <a:grpSpLocks/>
            </p:cNvGrpSpPr>
            <p:nvPr/>
          </p:nvGrpSpPr>
          <p:grpSpPr bwMode="auto">
            <a:xfrm>
              <a:off x="3336555" y="4502150"/>
              <a:ext cx="2089150" cy="461665"/>
              <a:chOff x="3409827" y="4502150"/>
              <a:chExt cx="2089150" cy="461665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3409819" y="4502150"/>
                <a:ext cx="2089038" cy="46166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pic>
            <p:nvPicPr>
              <p:cNvPr id="28702" name="Imag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484" y="4555543"/>
                <a:ext cx="280479" cy="354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3" name="Imag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690" y="4566396"/>
                <a:ext cx="284096" cy="333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4" name="Imag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642" y="4574847"/>
                <a:ext cx="420951" cy="316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5" name="Image 3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5094" y="4564035"/>
                <a:ext cx="290549" cy="3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6" name="Imag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6859" y="4552384"/>
                <a:ext cx="312572" cy="361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8707" name="Grouper 39"/>
              <p:cNvGrpSpPr>
                <a:grpSpLocks noChangeAspect="1"/>
              </p:cNvGrpSpPr>
              <p:nvPr/>
            </p:nvGrpSpPr>
            <p:grpSpPr bwMode="auto">
              <a:xfrm>
                <a:off x="5165827" y="4570982"/>
                <a:ext cx="268820" cy="324000"/>
                <a:chOff x="762000" y="762000"/>
                <a:chExt cx="2743200" cy="3306292"/>
              </a:xfrm>
            </p:grpSpPr>
            <p:sp>
              <p:nvSpPr>
                <p:cNvPr id="37" name="Rectangle à coins arrondis 36"/>
                <p:cNvSpPr/>
                <p:nvPr/>
              </p:nvSpPr>
              <p:spPr>
                <a:xfrm>
                  <a:off x="758663" y="723360"/>
                  <a:ext cx="2656629" cy="335121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pic>
              <p:nvPicPr>
                <p:cNvPr id="28709" name="Image 4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9766" y="2708966"/>
                  <a:ext cx="1329634" cy="1329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0" name="Image 4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2757" y="877524"/>
                  <a:ext cx="2323843" cy="201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4" name="Grouper 23"/>
          <p:cNvGrpSpPr/>
          <p:nvPr/>
        </p:nvGrpSpPr>
        <p:grpSpPr bwMode="auto">
          <a:xfrm>
            <a:off x="6616249" y="2166547"/>
            <a:ext cx="1527626" cy="597402"/>
            <a:chOff x="4286250" y="538163"/>
            <a:chExt cx="1851025" cy="758825"/>
          </a:xfrm>
          <a:solidFill>
            <a:srgbClr val="CCFFCC"/>
          </a:solidFill>
        </p:grpSpPr>
        <p:sp>
          <p:nvSpPr>
            <p:cNvPr id="25" name="Rectangle à coins arrondis 24"/>
            <p:cNvSpPr/>
            <p:nvPr/>
          </p:nvSpPr>
          <p:spPr bwMode="auto">
            <a:xfrm>
              <a:off x="4437063" y="690563"/>
              <a:ext cx="1700212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4286250" y="538163"/>
              <a:ext cx="1698625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 smtClean="0"/>
                <a:t>Terminologies</a:t>
              </a:r>
              <a:endParaRPr lang="fr-FR" sz="1200" dirty="0"/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 flipH="1">
            <a:off x="3219186" y="3478062"/>
            <a:ext cx="1590188" cy="79639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1927088" y="2221262"/>
            <a:ext cx="1292098" cy="1099893"/>
            <a:chOff x="1319213" y="3511198"/>
            <a:chExt cx="1881187" cy="1470025"/>
          </a:xfrm>
        </p:grpSpPr>
        <p:sp>
          <p:nvSpPr>
            <p:cNvPr id="28697" name="ZoneTexte 16"/>
            <p:cNvSpPr txBox="1">
              <a:spLocks noChangeArrowheads="1"/>
            </p:cNvSpPr>
            <p:nvPr/>
          </p:nvSpPr>
          <p:spPr bwMode="auto">
            <a:xfrm>
              <a:off x="1665288" y="3617913"/>
              <a:ext cx="11731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SRI (</a:t>
              </a:r>
              <a:r>
                <a:rPr lang="fr-FR" sz="1800" dirty="0" err="1"/>
                <a:t>php</a:t>
              </a:r>
              <a:r>
                <a:rPr lang="fr-FR" sz="1800" dirty="0"/>
                <a:t>)</a:t>
              </a:r>
            </a:p>
          </p:txBody>
        </p:sp>
        <p:sp>
          <p:nvSpPr>
            <p:cNvPr id="4" name="Disque magnétique 3"/>
            <p:cNvSpPr/>
            <p:nvPr/>
          </p:nvSpPr>
          <p:spPr>
            <a:xfrm>
              <a:off x="1319213" y="3511198"/>
              <a:ext cx="1881187" cy="1470025"/>
            </a:xfrm>
            <a:prstGeom prst="flowChartMagneticDisk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 smtClean="0"/>
            </a:p>
          </p:txBody>
        </p:sp>
      </p:grpSp>
      <p:sp>
        <p:nvSpPr>
          <p:cNvPr id="6" name="Rectangle à coins arrondis 5"/>
          <p:cNvSpPr/>
          <p:nvPr/>
        </p:nvSpPr>
        <p:spPr>
          <a:xfrm>
            <a:off x="965071" y="4798572"/>
            <a:ext cx="2129058" cy="1682691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accent1"/>
                </a:solidFill>
              </a:rPr>
              <a:t>WIKI</a:t>
            </a:r>
          </a:p>
          <a:p>
            <a:pPr algn="ctr"/>
            <a:r>
              <a:rPr lang="fr-FR" sz="1600" dirty="0" err="1" smtClean="0">
                <a:solidFill>
                  <a:schemeClr val="accent1"/>
                </a:solidFill>
              </a:rPr>
              <a:t>Parameters</a:t>
            </a:r>
            <a:endParaRPr lang="fr-FR" sz="16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Curation </a:t>
            </a:r>
            <a:r>
              <a:rPr lang="fr-FR" sz="1600" dirty="0" err="1" smtClean="0">
                <a:solidFill>
                  <a:schemeClr val="accent1"/>
                </a:solidFill>
              </a:rPr>
              <a:t>rules</a:t>
            </a:r>
            <a:endParaRPr lang="fr-FR" sz="16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accent1"/>
                </a:solidFill>
              </a:rPr>
              <a:t>Visualization</a:t>
            </a:r>
            <a:endParaRPr lang="fr-FR" sz="1600" dirty="0" smtClean="0">
              <a:solidFill>
                <a:schemeClr val="accent1"/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accent1"/>
                </a:solidFill>
              </a:rPr>
              <a:t>Cooperative</a:t>
            </a:r>
            <a:r>
              <a:rPr lang="fr-FR" sz="1600" dirty="0" smtClean="0">
                <a:solidFill>
                  <a:schemeClr val="accent1"/>
                </a:solidFill>
              </a:rPr>
              <a:t> </a:t>
            </a:r>
            <a:r>
              <a:rPr lang="fr-FR" sz="1600" dirty="0" err="1" smtClean="0">
                <a:solidFill>
                  <a:schemeClr val="accent1"/>
                </a:solidFill>
              </a:rPr>
              <a:t>work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1" name="Trapèze 20"/>
          <p:cNvSpPr/>
          <p:nvPr/>
        </p:nvSpPr>
        <p:spPr>
          <a:xfrm rot="5400000">
            <a:off x="1666545" y="883817"/>
            <a:ext cx="697973" cy="2100921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452017" y="173347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php</a:t>
            </a:r>
            <a:endParaRPr lang="fr-FR" dirty="0"/>
          </a:p>
        </p:txBody>
      </p:sp>
      <p:grpSp>
        <p:nvGrpSpPr>
          <p:cNvPr id="49" name="Grouper 48"/>
          <p:cNvGrpSpPr/>
          <p:nvPr/>
        </p:nvGrpSpPr>
        <p:grpSpPr>
          <a:xfrm>
            <a:off x="1475689" y="2264565"/>
            <a:ext cx="1292098" cy="1099893"/>
            <a:chOff x="1319213" y="3511198"/>
            <a:chExt cx="1881187" cy="1470025"/>
          </a:xfrm>
        </p:grpSpPr>
        <p:sp>
          <p:nvSpPr>
            <p:cNvPr id="50" name="ZoneTexte 16"/>
            <p:cNvSpPr txBox="1">
              <a:spLocks noChangeArrowheads="1"/>
            </p:cNvSpPr>
            <p:nvPr/>
          </p:nvSpPr>
          <p:spPr bwMode="auto">
            <a:xfrm>
              <a:off x="1665288" y="3617913"/>
              <a:ext cx="11731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SRI (</a:t>
              </a:r>
              <a:r>
                <a:rPr lang="fr-FR" sz="1800" dirty="0" err="1"/>
                <a:t>php</a:t>
              </a:r>
              <a:r>
                <a:rPr lang="fr-FR" sz="1800" dirty="0"/>
                <a:t>)</a:t>
              </a:r>
            </a:p>
          </p:txBody>
        </p:sp>
        <p:sp>
          <p:nvSpPr>
            <p:cNvPr id="51" name="Disque magnétique 50"/>
            <p:cNvSpPr/>
            <p:nvPr/>
          </p:nvSpPr>
          <p:spPr>
            <a:xfrm>
              <a:off x="1319213" y="3511198"/>
              <a:ext cx="1881187" cy="1470025"/>
            </a:xfrm>
            <a:prstGeom prst="flowChartMagneticDisk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 smtClean="0"/>
            </a:p>
          </p:txBody>
        </p:sp>
      </p:grpSp>
      <p:sp>
        <p:nvSpPr>
          <p:cNvPr id="48" name="Disque magnétique 47"/>
          <p:cNvSpPr/>
          <p:nvPr/>
        </p:nvSpPr>
        <p:spPr>
          <a:xfrm>
            <a:off x="529019" y="2223755"/>
            <a:ext cx="1599933" cy="1181512"/>
          </a:xfrm>
          <a:prstGeom prst="flowChartMagneticDisk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Exploration</a:t>
            </a:r>
          </a:p>
          <a:p>
            <a:pPr algn="ctr">
              <a:defRPr/>
            </a:pPr>
            <a:r>
              <a:rPr lang="fr-FR" sz="1400" dirty="0" smtClean="0"/>
              <a:t>Curation</a:t>
            </a:r>
          </a:p>
          <a:p>
            <a:pPr algn="ctr">
              <a:defRPr/>
            </a:pPr>
            <a:r>
              <a:rPr lang="fr-FR" sz="1400" dirty="0" smtClean="0"/>
              <a:t>Servers</a:t>
            </a:r>
            <a:endParaRPr lang="fr-FR" sz="1400" dirty="0"/>
          </a:p>
        </p:txBody>
      </p:sp>
      <p:cxnSp>
        <p:nvCxnSpPr>
          <p:cNvPr id="52" name="Connecteur droit avec flèche 51"/>
          <p:cNvCxnSpPr>
            <a:endCxn id="6" idx="0"/>
          </p:cNvCxnSpPr>
          <p:nvPr/>
        </p:nvCxnSpPr>
        <p:spPr>
          <a:xfrm>
            <a:off x="1744249" y="3959134"/>
            <a:ext cx="285351" cy="83943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rme libre 12"/>
          <p:cNvSpPr/>
          <p:nvPr/>
        </p:nvSpPr>
        <p:spPr>
          <a:xfrm>
            <a:off x="3148711" y="4798573"/>
            <a:ext cx="1619232" cy="1651214"/>
          </a:xfrm>
          <a:custGeom>
            <a:avLst/>
            <a:gdLst>
              <a:gd name="connsiteX0" fmla="*/ 1779814 w 1779814"/>
              <a:gd name="connsiteY0" fmla="*/ 81642 h 1632857"/>
              <a:gd name="connsiteX1" fmla="*/ 0 w 1779814"/>
              <a:gd name="connsiteY1" fmla="*/ 0 h 1632857"/>
              <a:gd name="connsiteX2" fmla="*/ 48985 w 1779814"/>
              <a:gd name="connsiteY2" fmla="*/ 1632857 h 1632857"/>
              <a:gd name="connsiteX3" fmla="*/ 1779814 w 1779814"/>
              <a:gd name="connsiteY3" fmla="*/ 81642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9814" h="1632857">
                <a:moveTo>
                  <a:pt x="1779814" y="81642"/>
                </a:moveTo>
                <a:lnTo>
                  <a:pt x="0" y="0"/>
                </a:lnTo>
                <a:lnTo>
                  <a:pt x="48985" y="1632857"/>
                </a:lnTo>
                <a:lnTo>
                  <a:pt x="1779814" y="81642"/>
                </a:ln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/>
          <p:cNvCxnSpPr/>
          <p:nvPr/>
        </p:nvCxnSpPr>
        <p:spPr bwMode="auto">
          <a:xfrm flipH="1" flipV="1">
            <a:off x="3202543" y="3046262"/>
            <a:ext cx="1653775" cy="124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ZoneTexte 41"/>
          <p:cNvSpPr txBox="1">
            <a:spLocks noChangeArrowheads="1"/>
          </p:cNvSpPr>
          <p:nvPr/>
        </p:nvSpPr>
        <p:spPr bwMode="auto">
          <a:xfrm>
            <a:off x="284606" y="4138163"/>
            <a:ext cx="1666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 smtClean="0">
                <a:solidFill>
                  <a:srgbClr val="FF0000"/>
                </a:solidFill>
              </a:rPr>
              <a:t>Template (</a:t>
            </a:r>
            <a:r>
              <a:rPr lang="fr-FR" sz="1400" dirty="0" err="1" smtClean="0">
                <a:solidFill>
                  <a:srgbClr val="FF0000"/>
                </a:solidFill>
              </a:rPr>
              <a:t>wikitext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fr-FR" sz="1400" dirty="0" err="1" smtClean="0">
                <a:solidFill>
                  <a:srgbClr val="FF0000"/>
                </a:solidFill>
              </a:rPr>
              <a:t>generation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Réseau.thmx</Template>
  <TotalTime>75563</TotalTime>
  <Words>1001</Words>
  <Application>Microsoft Macintosh PowerPoint</Application>
  <PresentationFormat>Présentation à l'écran (4:3)</PresentationFormat>
  <Paragraphs>260</Paragraphs>
  <Slides>28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Courier</vt:lpstr>
      <vt:lpstr>Lucida Sans Unicode</vt:lpstr>
      <vt:lpstr>ＭＳ Ｐゴシック</vt:lpstr>
      <vt:lpstr>Verdana</vt:lpstr>
      <vt:lpstr>Wingdings 2</vt:lpstr>
      <vt:lpstr>Wingdings 3</vt:lpstr>
      <vt:lpstr>Istex Réseau</vt:lpstr>
      <vt:lpstr>Semantic MediaWiki  networked Infrastructure  for Text  and Data Mining with ISTEX  </vt:lpstr>
      <vt:lpstr>Présentation PowerPoint</vt:lpstr>
      <vt:lpstr>Présentation PowerPoint</vt:lpstr>
      <vt:lpstr>LorExplor: exploring new practices</vt:lpstr>
      <vt:lpstr>Building Knowledge with MediaWiki</vt:lpstr>
      <vt:lpstr>Structuring Knowledge with SMW</vt:lpstr>
      <vt:lpstr>Reading and writing science in an interdisciplinary world</vt:lpstr>
      <vt:lpstr>Exploration/curation area</vt:lpstr>
      <vt:lpstr>Flexible workshop for corpus exploring</vt:lpstr>
      <vt:lpstr>Information retrieval - vs –Knowledge exploration </vt:lpstr>
      <vt:lpstr>Exploration area and servers</vt:lpstr>
      <vt:lpstr>Dilib, an Sxml Toolbox</vt:lpstr>
      <vt:lpstr>Exploration servers Index Browsing with wiki summary</vt:lpstr>
      <vt:lpstr>Index combination: AutAff</vt:lpstr>
      <vt:lpstr>Data curation</vt:lpstr>
      <vt:lpstr>Data curation - countries</vt:lpstr>
      <vt:lpstr>Data curation (countries)  Address analysis from wiki tables</vt:lpstr>
      <vt:lpstr>Data curation:  region level</vt:lpstr>
      <vt:lpstr>Data curation: region level</vt:lpstr>
      <vt:lpstr>Data curation: region &amp; univ.</vt:lpstr>
      <vt:lpstr>Area generation</vt:lpstr>
      <vt:lpstr>Pairs solving  ISTEX / Pascal / Hal / MEDLINE…</vt:lpstr>
      <vt:lpstr>Filtering text</vt:lpstr>
      <vt:lpstr>Filtering text: binomial names</vt:lpstr>
      <vt:lpstr>A key point with full text corpus: Curation, </vt:lpstr>
      <vt:lpstr>OCR: Curation, curation</vt:lpstr>
      <vt:lpstr>Information science: Curation, curation, curation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Paris 8 Wicri, Dilib, ISTEX</dc:title>
  <dc:creator>Jacques Ducloy</dc:creator>
  <cp:lastModifiedBy>Jacques Ducloy</cp:lastModifiedBy>
  <cp:revision>257</cp:revision>
  <cp:lastPrinted>2016-11-22T14:47:34Z</cp:lastPrinted>
  <dcterms:created xsi:type="dcterms:W3CDTF">2015-03-09T07:31:01Z</dcterms:created>
  <dcterms:modified xsi:type="dcterms:W3CDTF">2016-12-13T08:22:14Z</dcterms:modified>
</cp:coreProperties>
</file>