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371" r:id="rId3"/>
    <p:sldId id="389" r:id="rId4"/>
    <p:sldId id="372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708"/>
    <p:restoredTop sz="95890"/>
  </p:normalViewPr>
  <p:slideViewPr>
    <p:cSldViewPr snapToGrid="0" snapToObjects="1">
      <p:cViewPr varScale="1">
        <p:scale>
          <a:sx n="117" d="100"/>
          <a:sy n="117" d="100"/>
        </p:scale>
        <p:origin x="192" y="4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A716F-C2FF-4147-902C-A4F108DBFE55}" type="datetimeFigureOut">
              <a:rPr lang="fr-FR" smtClean="0"/>
              <a:t>15/11/2023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1CA95-C887-C24A-9600-B994F8CAB6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0086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1CA95-C887-C24A-9600-B994F8CAB63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0894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rectangle 3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pSp>
        <p:nvGrpSpPr>
          <p:cNvPr id="5" name="Grouper 15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Forme libre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orme libre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fr-FR" sz="1800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cxnSp>
          <p:nvCxnSpPr>
            <p:cNvPr id="10" name="Connecteur droit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11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75F8CAC-BD92-9A46-B750-042F927AD348}" type="datetime1">
              <a:rPr lang="fr-FR" smtClean="0"/>
              <a:t>19/11/2023</a:t>
            </a:fld>
            <a:endParaRPr lang="fr-FR"/>
          </a:p>
        </p:txBody>
      </p:sp>
      <p:sp>
        <p:nvSpPr>
          <p:cNvPr id="12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r>
              <a:rPr lang="fr-FR"/>
              <a:t>Tataouine 2023, Ducloy</a:t>
            </a:r>
          </a:p>
        </p:txBody>
      </p:sp>
      <p:sp>
        <p:nvSpPr>
          <p:cNvPr id="13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1C75FB-B7E9-4E40-8F09-EE1090C847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745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D7F774-6A8E-9C45-B4BF-2F85831568E2}" type="datetime1">
              <a:rPr lang="fr-FR" smtClean="0"/>
              <a:t>19/11/2023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Tataouine 2023, Ducloy</a:t>
            </a:r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C75FB-B7E9-4E40-8F09-EE1090C847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7703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EEF4F4-EDEC-6140-A65E-332522FB4907}" type="datetime1">
              <a:rPr lang="fr-FR" smtClean="0"/>
              <a:t>19/11/2023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Tataouine 2023, Ducloy</a:t>
            </a:r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C75FB-B7E9-4E40-8F09-EE1090C847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5891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9EE11C-1AF5-8245-9CAA-8E634E5C6A96}" type="datetime1">
              <a:rPr lang="fr-FR" smtClean="0"/>
              <a:t>19/11/2023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Tataouine 2023, Ducloy</a:t>
            </a:r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C75FB-B7E9-4E40-8F09-EE1090C847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5546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Chevron 4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2402B4-CAAD-4F43-8912-E1445944D683}" type="datetime1">
              <a:rPr lang="fr-FR" smtClean="0"/>
              <a:t>19/11/2023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Tataouine 2023, Ducloy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C75FB-B7E9-4E40-8F09-EE1090C847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36715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712F8D-0871-164C-AC56-1F9F20899CFE}" type="datetime1">
              <a:rPr lang="fr-FR" smtClean="0"/>
              <a:t>19/11/2023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Tataouine 2023, Ducloy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C75FB-B7E9-4E40-8F09-EE1090C847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6766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E6D1E6-A581-7246-A858-6AB68D889CCB}" type="datetime1">
              <a:rPr lang="fr-FR" smtClean="0"/>
              <a:t>19/11/2023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Tataouine 2023, Ducloy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C75FB-B7E9-4E40-8F09-EE1090C847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59951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9EE516-CFF1-E54D-8473-00E4431D7B1D}" type="datetime1">
              <a:rPr lang="fr-FR" smtClean="0"/>
              <a:t>19/11/2023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Tataouine 2023, Ducloy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C75FB-B7E9-4E40-8F09-EE1090C847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43415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C47798-71A4-8843-B22F-1BD01BEA048D}" type="datetime1">
              <a:rPr lang="fr-FR" smtClean="0"/>
              <a:t>19/11/2023</a:t>
            </a:fld>
            <a:endParaRPr lang="fr-FR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Tataouine 2023, Ducloy</a:t>
            </a:r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C75FB-B7E9-4E40-8F09-EE1090C847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8815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0F2357-4AC9-2C4E-8C02-36DB13F947BD}" type="datetime1">
              <a:rPr lang="fr-FR" smtClean="0"/>
              <a:t>19/11/2023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Tataouine 2023, Ducloy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C75FB-B7E9-4E40-8F09-EE1090C847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1394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 4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6" name="Forme libre 15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fr-FR" sz="1800"/>
          </a:p>
        </p:txBody>
      </p:sp>
      <p:sp>
        <p:nvSpPr>
          <p:cNvPr id="7" name="Triangle rectangle 6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8" name="Connecteur droit 7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Chevron 9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1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F2C230-11E5-DA4E-9148-95FEC7001127}" type="datetime1">
              <a:rPr lang="fr-FR" smtClean="0"/>
              <a:t>19/11/2023</a:t>
            </a:fld>
            <a:endParaRPr lang="fr-FR"/>
          </a:p>
        </p:txBody>
      </p:sp>
      <p:sp>
        <p:nvSpPr>
          <p:cNvPr id="12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Tataouine 2023, Ducloy</a:t>
            </a:r>
          </a:p>
        </p:txBody>
      </p:sp>
      <p:sp>
        <p:nvSpPr>
          <p:cNvPr id="13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C75FB-B7E9-4E40-8F09-EE1090C847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2947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1027" name="Forme libre 11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fr-FR" sz="1800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15" name="Connecteur droit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  <a:sp3d prstMaterial="softEdge">
              <a:bevelT w="25400" h="25400"/>
            </a:sp3d>
          </a:bodyPr>
          <a:lstStyle/>
          <a:p>
            <a:pPr lvl="0"/>
            <a:r>
              <a:rPr lang="fr-FR"/>
              <a:t>Cliquez et modifiez le titre</a:t>
            </a:r>
            <a:endParaRPr lang="en-US"/>
          </a:p>
        </p:txBody>
      </p:sp>
      <p:sp>
        <p:nvSpPr>
          <p:cNvPr id="1033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Lucida Sans Unicode" charset="0"/>
              </a:defRPr>
            </a:lvl1pPr>
          </a:lstStyle>
          <a:p>
            <a:fld id="{5DB1B8EA-058F-D34F-92FA-D6D1716C7007}" type="datetime1">
              <a:rPr lang="fr-FR" smtClean="0"/>
              <a:t>19/11/2023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Tataouine 2023, Ducloy</a:t>
            </a: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charset="0"/>
              </a:defRPr>
            </a:lvl1pPr>
          </a:lstStyle>
          <a:p>
            <a:fld id="{ED1C75FB-B7E9-4E40-8F09-EE1090C847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555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ＭＳ Ｐゴシック" charset="-128"/>
          <a:cs typeface="ＭＳ Ｐゴシック" charset="-128"/>
        </a:defRPr>
      </a:lvl9pPr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charset="0"/>
        <a:buChar char=""/>
        <a:defRPr sz="27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charset="0"/>
        <a:buChar char="◦"/>
        <a:defRPr sz="23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charset="0"/>
        <a:buChar char="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charset="0"/>
        <a:buChar char=""/>
        <a:defRPr sz="19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charset="0"/>
        <a:buChar char="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43163F-4BE8-304D-94F6-89A8D68F86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" y="1424457"/>
            <a:ext cx="10957984" cy="1829761"/>
          </a:xfrm>
        </p:spPr>
        <p:txBody>
          <a:bodyPr>
            <a:normAutofit fontScale="90000"/>
          </a:bodyPr>
          <a:lstStyle/>
          <a:p>
            <a:r>
              <a:rPr lang="fr-FR" dirty="0">
                <a:effectLst/>
              </a:rPr>
              <a:t> Humanités assistées par ordinateur</a:t>
            </a:r>
            <a:br>
              <a:rPr lang="fr-FR" dirty="0">
                <a:effectLst/>
              </a:rPr>
            </a:br>
            <a:br>
              <a:rPr lang="fr-FR" sz="4000" dirty="0"/>
            </a:br>
            <a:endParaRPr lang="fr-FR" sz="3600" i="1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5751E6E-A563-4642-A1F0-F5AC1C5935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516" y="2831690"/>
            <a:ext cx="10716684" cy="1549697"/>
          </a:xfrm>
          <a:ln>
            <a:solidFill>
              <a:srgbClr val="0070C0"/>
            </a:solidFill>
          </a:ln>
        </p:spPr>
        <p:txBody>
          <a:bodyPr/>
          <a:lstStyle/>
          <a:p>
            <a:endParaRPr lang="fr-FR" dirty="0"/>
          </a:p>
          <a:p>
            <a:r>
              <a:rPr lang="fr-FR" sz="4000" i="1" dirty="0"/>
              <a:t>Un exemple avec la Chanson de Roland</a:t>
            </a:r>
          </a:p>
          <a:p>
            <a:endParaRPr lang="fr-FR" sz="2800" i="1" dirty="0"/>
          </a:p>
          <a:p>
            <a:r>
              <a:rPr lang="fr-FR" sz="1600" dirty="0">
                <a:solidFill>
                  <a:srgbClr val="0070C0"/>
                </a:solidFill>
              </a:rPr>
              <a:t>Jacques </a:t>
            </a:r>
            <a:r>
              <a:rPr lang="fr-FR" sz="1600" dirty="0" err="1">
                <a:solidFill>
                  <a:srgbClr val="0070C0"/>
                </a:solidFill>
              </a:rPr>
              <a:t>Ducloy</a:t>
            </a:r>
            <a:r>
              <a:rPr lang="fr-FR" sz="1600" dirty="0">
                <a:solidFill>
                  <a:srgbClr val="0070C0"/>
                </a:solidFill>
              </a:rPr>
              <a:t>, https://</a:t>
            </a:r>
            <a:r>
              <a:rPr lang="fr-FR" sz="1600" dirty="0" err="1">
                <a:solidFill>
                  <a:srgbClr val="0070C0"/>
                </a:solidFill>
              </a:rPr>
              <a:t>wicri-demo.istex.fr</a:t>
            </a:r>
            <a:r>
              <a:rPr lang="fr-FR" sz="1600" dirty="0">
                <a:solidFill>
                  <a:srgbClr val="0070C0"/>
                </a:solidFill>
              </a:rPr>
              <a:t>/</a:t>
            </a:r>
            <a:r>
              <a:rPr lang="fr-FR" sz="1600" b="1" dirty="0" err="1">
                <a:solidFill>
                  <a:srgbClr val="0070C0"/>
                </a:solidFill>
                <a:latin typeface="Menlo-Bold" panose="020B0609030804020204" pitchFamily="49" charset="0"/>
              </a:rPr>
              <a:t>wicri</a:t>
            </a:r>
            <a:r>
              <a:rPr lang="fr-FR" sz="1600" b="1" dirty="0">
                <a:solidFill>
                  <a:srgbClr val="0070C0"/>
                </a:solidFill>
                <a:latin typeface="Menlo-Bold" panose="020B0609030804020204" pitchFamily="49" charset="0"/>
              </a:rPr>
              <a:t>-chanson-</a:t>
            </a:r>
            <a:r>
              <a:rPr lang="fr-FR" sz="1600" b="1" dirty="0" err="1">
                <a:solidFill>
                  <a:srgbClr val="0070C0"/>
                </a:solidFill>
                <a:latin typeface="Menlo-Bold" panose="020B0609030804020204" pitchFamily="49" charset="0"/>
              </a:rPr>
              <a:t>roland.fr</a:t>
            </a:r>
            <a:endParaRPr lang="fr-FR" sz="16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B4CA8A5-46CC-204A-A4D7-B9943CAF8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HIS.8 2023, </a:t>
            </a:r>
            <a:r>
              <a:rPr lang="fr-FR" dirty="0" err="1"/>
              <a:t>Ducloy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0C6DB85-C603-FC42-80CB-08C69FE5D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C75FB-B7E9-4E40-8F09-EE1090C847DD}" type="slidenum">
              <a:rPr lang="fr-FR" smtClean="0"/>
              <a:t>1</a:t>
            </a:fld>
            <a:endParaRPr lang="fr-FR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B504FD4-3087-7A4B-8A68-65657E675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327" y="197736"/>
            <a:ext cx="1075016" cy="81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1CC44D5C-3AF9-FB4A-ACFE-0E72B5C79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20" y="5433595"/>
            <a:ext cx="2812915" cy="97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BCB6E0E5-C191-3B24-E798-14D412D21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16" y="135762"/>
            <a:ext cx="2922814" cy="123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DAAD474C-9220-98F0-C17F-62830D494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81" y="5616315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B36D9D92-0B22-FFE2-DFF2-279D800D8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262" y="5616316"/>
            <a:ext cx="957942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8B13E4B9-8EE7-6AF0-E7E6-7D5E5E577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221" y="5616315"/>
            <a:ext cx="871287" cy="5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28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182EE15-0BDA-604E-84A1-64C566617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899" y="1520894"/>
            <a:ext cx="7885078" cy="4525962"/>
          </a:xfrm>
        </p:spPr>
        <p:txBody>
          <a:bodyPr/>
          <a:lstStyle/>
          <a:p>
            <a:r>
              <a:rPr lang="fr-FR" dirty="0"/>
              <a:t>En 778, Charlemagne, de retour d’Espagne perd son arrière garde au col de Roncevaux</a:t>
            </a:r>
          </a:p>
          <a:p>
            <a:pPr lvl="1"/>
            <a:r>
              <a:rPr lang="fr-FR" dirty="0"/>
              <a:t>Ainsi est mort héroïquement Roland, son neveu,</a:t>
            </a:r>
          </a:p>
          <a:p>
            <a:pPr lvl="1"/>
            <a:r>
              <a:rPr lang="fr-FR" dirty="0"/>
              <a:t>5 lignes dans </a:t>
            </a:r>
            <a:r>
              <a:rPr lang="fr-FR" i="1" dirty="0"/>
              <a:t>Vita </a:t>
            </a:r>
            <a:r>
              <a:rPr lang="fr-FR" i="1" dirty="0" err="1"/>
              <a:t>Karoli</a:t>
            </a:r>
            <a:r>
              <a:rPr lang="fr-FR" i="1" dirty="0"/>
              <a:t> </a:t>
            </a:r>
            <a:r>
              <a:rPr lang="fr-FR" i="1" dirty="0" err="1"/>
              <a:t>Magni</a:t>
            </a:r>
            <a:r>
              <a:rPr lang="fr-FR" i="1" dirty="0"/>
              <a:t> </a:t>
            </a:r>
            <a:r>
              <a:rPr lang="fr-FR" dirty="0"/>
              <a:t>(830, Éginhard).</a:t>
            </a:r>
          </a:p>
          <a:p>
            <a:r>
              <a:rPr lang="fr-FR" dirty="0"/>
              <a:t>Les légendes commencent :</a:t>
            </a:r>
          </a:p>
          <a:p>
            <a:pPr lvl="1"/>
            <a:r>
              <a:rPr lang="fr-FR" dirty="0"/>
              <a:t>Il se brise les veines du cou en sonnant le cor</a:t>
            </a:r>
          </a:p>
          <a:p>
            <a:pPr lvl="2"/>
            <a:r>
              <a:rPr lang="fr-FR" dirty="0"/>
              <a:t>Qui est entendu à 30 lieues (120km)</a:t>
            </a:r>
          </a:p>
          <a:p>
            <a:pPr lvl="1"/>
            <a:r>
              <a:rPr lang="fr-FR" dirty="0"/>
              <a:t>Il fait une brèche dans la montagne</a:t>
            </a:r>
          </a:p>
          <a:p>
            <a:pPr lvl="2"/>
            <a:r>
              <a:rPr lang="fr-FR" dirty="0"/>
              <a:t>En voulant briser Durandal son épée</a:t>
            </a:r>
          </a:p>
          <a:p>
            <a:pPr lvl="1"/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2AED85C-5F4B-3B42-9009-13748D814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Roncevaux 778, une déroute…</a:t>
            </a:r>
            <a:br>
              <a:rPr lang="fr-FR" dirty="0"/>
            </a:br>
            <a:r>
              <a:rPr lang="fr-FR" dirty="0"/>
              <a:t>       qui crée une épopée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87B9423-123F-D042-ABD1-6BF4EE43E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Tataouine 2023, Ducloy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F6987D4-CCD0-CC41-B5AF-7B9DBBB3A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C75FB-B7E9-4E40-8F09-EE1090C847DD}" type="slidenum">
              <a:rPr lang="fr-FR" smtClean="0"/>
              <a:t>2</a:t>
            </a:fld>
            <a:endParaRPr lang="fr-FR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ADC70CD-875E-6047-9E96-471F18D62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197" y="121023"/>
            <a:ext cx="3499455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0D8F09C-B9E8-4E14-4C0C-4FE321892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88228"/>
            <a:ext cx="5839884" cy="116017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9B745FC-7B75-34A3-E7F3-DC9556B62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768" y="4646984"/>
            <a:ext cx="3278157" cy="223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517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04DF546B-87F2-1C84-339C-2B0D8B8BE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1066 Roland est chanté à la bataille d’Hastings</a:t>
            </a:r>
          </a:p>
          <a:p>
            <a:r>
              <a:rPr lang="fr-FR" dirty="0"/>
              <a:t>En 1??? Un jongleur compose un poème épique</a:t>
            </a:r>
          </a:p>
          <a:p>
            <a:pPr lvl="1"/>
            <a:r>
              <a:rPr lang="fr-FR" sz="1800" dirty="0"/>
              <a:t>Avec la trahison de Ganelon, l’amitié d’Olivier, la belle Aude…</a:t>
            </a:r>
          </a:p>
          <a:p>
            <a:pPr lvl="1"/>
            <a:r>
              <a:rPr lang="fr-FR" sz="1800" dirty="0"/>
              <a:t>Copié, traduit, </a:t>
            </a:r>
            <a:r>
              <a:rPr lang="fr-FR" sz="2400" b="1" dirty="0"/>
              <a:t>mais les premiers manuscrits sont perdus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20F15D6-72E7-EB8B-89A5-3D29EEF2B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Des cantilènes </a:t>
            </a:r>
            <a:br>
              <a:rPr lang="fr-FR" dirty="0"/>
            </a:br>
            <a:r>
              <a:rPr lang="fr-FR" dirty="0"/>
              <a:t>à la </a:t>
            </a:r>
            <a:r>
              <a:rPr lang="fr-FR" i="1" dirty="0"/>
              <a:t>Chanson de Roland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95ACF2E-3A98-F5BF-235D-7702A5E7E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Tataouine 2023, Ducloy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D36DE04-7A99-0932-D3E6-6C90D584C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5648" y="6374876"/>
            <a:ext cx="488949" cy="365125"/>
          </a:xfrm>
        </p:spPr>
        <p:txBody>
          <a:bodyPr/>
          <a:lstStyle/>
          <a:p>
            <a:fld id="{ED1C75FB-B7E9-4E40-8F09-EE1090C847DD}" type="slidenum">
              <a:rPr lang="fr-FR" smtClean="0"/>
              <a:t>3</a:t>
            </a:fld>
            <a:endParaRPr lang="fr-F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DCD6F75-C6A8-53BD-2A54-88E995D56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480" y="312688"/>
            <a:ext cx="2576478" cy="199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8769EBDD-C7D6-74E3-E1FE-626C174C2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47" y="4073662"/>
            <a:ext cx="1867640" cy="270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E23DF48-694A-EB90-2988-0999C649378B}"/>
              </a:ext>
            </a:extLst>
          </p:cNvPr>
          <p:cNvSpPr txBox="1"/>
          <p:nvPr/>
        </p:nvSpPr>
        <p:spPr>
          <a:xfrm>
            <a:off x="647327" y="3400830"/>
            <a:ext cx="2114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Paris (</a:t>
            </a:r>
            <a:r>
              <a:rPr lang="fr-FR" dirty="0"/>
              <a:t>XIIIe siècle)</a:t>
            </a:r>
          </a:p>
          <a:p>
            <a:r>
              <a:rPr lang="fr-FR" i="1" dirty="0"/>
              <a:t>Début perdu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F8D0FCB-D390-81F1-CC26-6FD15F71B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5067" y="4018926"/>
            <a:ext cx="1871062" cy="2754937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B8CCEC91-5166-5DAE-07FB-FE6F0D16EC8D}"/>
              </a:ext>
            </a:extLst>
          </p:cNvPr>
          <p:cNvSpPr txBox="1"/>
          <p:nvPr/>
        </p:nvSpPr>
        <p:spPr>
          <a:xfrm>
            <a:off x="3408588" y="3395750"/>
            <a:ext cx="1622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Châteauroux</a:t>
            </a:r>
          </a:p>
          <a:p>
            <a:r>
              <a:rPr lang="fr-FR" b="1" dirty="0"/>
              <a:t> (</a:t>
            </a:r>
            <a:r>
              <a:rPr lang="fr-FR" dirty="0"/>
              <a:t>XIIIe siècle)</a:t>
            </a:r>
          </a:p>
        </p:txBody>
      </p:sp>
      <p:pic>
        <p:nvPicPr>
          <p:cNvPr id="12" name="Picture 10">
            <a:extLst>
              <a:ext uri="{FF2B5EF4-FFF2-40B4-BE49-F238E27FC236}">
                <a16:creationId xmlns:a16="http://schemas.microsoft.com/office/drawing/2014/main" id="{ED7EA596-149B-76AB-14A6-D0F14A284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6" y="4057078"/>
            <a:ext cx="1902689" cy="263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8A2BDEEB-FB76-1E67-8ACE-DB3A47F6E55F}"/>
              </a:ext>
            </a:extLst>
          </p:cNvPr>
          <p:cNvSpPr txBox="1"/>
          <p:nvPr/>
        </p:nvSpPr>
        <p:spPr>
          <a:xfrm>
            <a:off x="5510702" y="3426528"/>
            <a:ext cx="217793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Venise </a:t>
            </a:r>
            <a:r>
              <a:rPr lang="fr-FR" sz="1600" b="1" dirty="0"/>
              <a:t>(</a:t>
            </a:r>
            <a:r>
              <a:rPr lang="fr-FR" sz="1600" dirty="0"/>
              <a:t>XIIIe siècle)</a:t>
            </a:r>
          </a:p>
          <a:p>
            <a:r>
              <a:rPr lang="fr-FR" sz="1600" dirty="0"/>
              <a:t>Franco-italien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43ED11B-3FA1-1885-39E0-B303C7F66FD2}"/>
              </a:ext>
            </a:extLst>
          </p:cNvPr>
          <p:cNvSpPr txBox="1"/>
          <p:nvPr/>
        </p:nvSpPr>
        <p:spPr>
          <a:xfrm>
            <a:off x="9459799" y="2705345"/>
            <a:ext cx="24458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/>
              <a:t>Rolandslied</a:t>
            </a:r>
            <a:r>
              <a:rPr lang="fr-FR" b="1" dirty="0"/>
              <a:t> </a:t>
            </a:r>
          </a:p>
          <a:p>
            <a:r>
              <a:rPr lang="fr-FR" sz="1600" b="1" dirty="0"/>
              <a:t>Curé Conrad (1170</a:t>
            </a:r>
            <a:r>
              <a:rPr lang="fr-FR" sz="1600" dirty="0"/>
              <a:t>)</a:t>
            </a:r>
          </a:p>
          <a:p>
            <a:r>
              <a:rPr lang="fr-FR" sz="1600" dirty="0"/>
              <a:t>Traduction allemande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2044AC13-5240-F6B6-C475-E06D08716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785" y="3690722"/>
            <a:ext cx="2028882" cy="287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256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FE2FFF6B-36F9-754A-9150-22B2696AD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1138"/>
            <a:ext cx="10972800" cy="469582"/>
          </a:xfrm>
        </p:spPr>
        <p:txBody>
          <a:bodyPr/>
          <a:lstStyle/>
          <a:p>
            <a:r>
              <a:rPr lang="fr-FR" dirty="0"/>
              <a:t>Découvert à Oxford en 1835 </a:t>
            </a:r>
          </a:p>
          <a:p>
            <a:r>
              <a:rPr lang="fr-FR" dirty="0"/>
              <a:t>par Francisque Michel</a:t>
            </a:r>
          </a:p>
          <a:p>
            <a:pPr marL="392113" lvl="1" indent="0">
              <a:buNone/>
            </a:pPr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2E8796F-AF2A-014C-B1D9-B10A280D5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manuscrit d’Oxford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EF5B2C7-DC16-3647-9A78-90D51B6D7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Tataouine 2023, Ducloy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9120D07-552D-154F-8701-35ED3B7EA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9983" y="6201886"/>
            <a:ext cx="488949" cy="365125"/>
          </a:xfrm>
        </p:spPr>
        <p:txBody>
          <a:bodyPr/>
          <a:lstStyle/>
          <a:p>
            <a:fld id="{ED1C75FB-B7E9-4E40-8F09-EE1090C847DD}" type="slidenum">
              <a:rPr lang="fr-FR" smtClean="0"/>
              <a:t>4</a:t>
            </a:fld>
            <a:endParaRPr lang="fr-FR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E6C8D22-0AC8-8F43-821F-95B47C52B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02" y="3119498"/>
            <a:ext cx="2645664" cy="348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B5E0735-E8EC-3B46-A09D-816100E17792}"/>
              </a:ext>
            </a:extLst>
          </p:cNvPr>
          <p:cNvSpPr txBox="1"/>
          <p:nvPr/>
        </p:nvSpPr>
        <p:spPr>
          <a:xfrm>
            <a:off x="547254" y="2675772"/>
            <a:ext cx="3342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Manuscrit d’</a:t>
            </a:r>
            <a:r>
              <a:rPr lang="fr-FR" b="1" dirty="0"/>
              <a:t>Oxford</a:t>
            </a:r>
            <a:r>
              <a:rPr lang="fr-FR" dirty="0"/>
              <a:t> (1125 ?)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EF5097EE-CBB7-4A4D-844F-90CA5A88C204}"/>
              </a:ext>
            </a:extLst>
          </p:cNvPr>
          <p:cNvSpPr/>
          <p:nvPr/>
        </p:nvSpPr>
        <p:spPr>
          <a:xfrm>
            <a:off x="1178329" y="4175044"/>
            <a:ext cx="2429117" cy="1377691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51D38EE-1CB6-1644-B629-B8A1C5DB52F2}"/>
              </a:ext>
            </a:extLst>
          </p:cNvPr>
          <p:cNvSpPr txBox="1"/>
          <p:nvPr/>
        </p:nvSpPr>
        <p:spPr>
          <a:xfrm>
            <a:off x="3875670" y="3187836"/>
            <a:ext cx="1539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72 feuillets</a:t>
            </a:r>
          </a:p>
          <a:p>
            <a:r>
              <a:rPr lang="fr-FR" dirty="0"/>
              <a:t>Recto-verso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075F6371-455A-9D4F-B68F-1F313D152851}"/>
              </a:ext>
            </a:extLst>
          </p:cNvPr>
          <p:cNvCxnSpPr/>
          <p:nvPr/>
        </p:nvCxnSpPr>
        <p:spPr>
          <a:xfrm flipH="1">
            <a:off x="3424566" y="3529212"/>
            <a:ext cx="39942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7D212F9A-2E33-844E-B770-FDCDD7DAB679}"/>
              </a:ext>
            </a:extLst>
          </p:cNvPr>
          <p:cNvSpPr/>
          <p:nvPr/>
        </p:nvSpPr>
        <p:spPr>
          <a:xfrm>
            <a:off x="1080793" y="5711769"/>
            <a:ext cx="2645664" cy="88327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C4C9123-3439-F749-977C-CE07392E16EF}"/>
              </a:ext>
            </a:extLst>
          </p:cNvPr>
          <p:cNvSpPr txBox="1"/>
          <p:nvPr/>
        </p:nvSpPr>
        <p:spPr>
          <a:xfrm>
            <a:off x="4076838" y="4291212"/>
            <a:ext cx="11737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28?</a:t>
            </a:r>
          </a:p>
          <a:p>
            <a:r>
              <a:rPr lang="fr-FR" dirty="0"/>
              <a:t>Couplets</a:t>
            </a:r>
          </a:p>
          <a:p>
            <a:r>
              <a:rPr lang="fr-FR" dirty="0"/>
              <a:t>(Laisses)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CB91B2DB-51D3-C947-BBA7-0DB9A50E631D}"/>
              </a:ext>
            </a:extLst>
          </p:cNvPr>
          <p:cNvCxnSpPr/>
          <p:nvPr/>
        </p:nvCxnSpPr>
        <p:spPr>
          <a:xfrm flipH="1">
            <a:off x="3625734" y="4632588"/>
            <a:ext cx="39942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C26A6B83-0359-A841-BF20-0F01348DBB79}"/>
              </a:ext>
            </a:extLst>
          </p:cNvPr>
          <p:cNvSpPr txBox="1"/>
          <p:nvPr/>
        </p:nvSpPr>
        <p:spPr>
          <a:xfrm>
            <a:off x="4028070" y="5571372"/>
            <a:ext cx="130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4202 vers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F8E97264-96D0-DE4F-AF9A-C3420E801D09}"/>
              </a:ext>
            </a:extLst>
          </p:cNvPr>
          <p:cNvCxnSpPr/>
          <p:nvPr/>
        </p:nvCxnSpPr>
        <p:spPr>
          <a:xfrm flipH="1">
            <a:off x="3576966" y="5742060"/>
            <a:ext cx="39942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2">
            <a:extLst>
              <a:ext uri="{FF2B5EF4-FFF2-40B4-BE49-F238E27FC236}">
                <a16:creationId xmlns:a16="http://schemas.microsoft.com/office/drawing/2014/main" id="{044270B7-96FE-1EF2-BA38-4F884888A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804" y="2911843"/>
            <a:ext cx="5438310" cy="135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9E0660E-4CDA-497F-8904-64B5084A77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5860" y="4925749"/>
            <a:ext cx="4824476" cy="1325706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A1EA8C2F-DFD8-F6D7-8A31-C8B588397D0F}"/>
              </a:ext>
            </a:extLst>
          </p:cNvPr>
          <p:cNvSpPr txBox="1"/>
          <p:nvPr/>
        </p:nvSpPr>
        <p:spPr>
          <a:xfrm>
            <a:off x="6576075" y="4377572"/>
            <a:ext cx="5070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Des vers en assonance qui étaient chantés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CC302F4F-06E9-5B13-8A5E-09371EA49535}"/>
              </a:ext>
            </a:extLst>
          </p:cNvPr>
          <p:cNvSpPr/>
          <p:nvPr/>
        </p:nvSpPr>
        <p:spPr>
          <a:xfrm>
            <a:off x="9805023" y="4883283"/>
            <a:ext cx="1584960" cy="1533138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CA81F283-B2CD-FD61-AAEF-03390E2CD8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705295"/>
            <a:ext cx="3236583" cy="182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8341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stex Réseau">
  <a:themeElements>
    <a:clrScheme name="Rassemblement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assemblement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Rassemblemen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assemblement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Rassemblement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Rassemblement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Rassemblement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Istex Réseau</Template>
  <TotalTime>40470</TotalTime>
  <Words>245</Words>
  <Application>Microsoft Macintosh PowerPoint</Application>
  <PresentationFormat>Grand écran</PresentationFormat>
  <Paragraphs>48</Paragraphs>
  <Slides>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2" baseType="lpstr">
      <vt:lpstr>Arial</vt:lpstr>
      <vt:lpstr>Calibri</vt:lpstr>
      <vt:lpstr>Lucida Sans Unicode</vt:lpstr>
      <vt:lpstr>Menlo-Bold</vt:lpstr>
      <vt:lpstr>Verdana</vt:lpstr>
      <vt:lpstr>Wingdings 2</vt:lpstr>
      <vt:lpstr>Wingdings 3</vt:lpstr>
      <vt:lpstr>Istex Réseau</vt:lpstr>
      <vt:lpstr> Humanités assistées par ordinateur  </vt:lpstr>
      <vt:lpstr>Roncevaux 778, une déroute…        qui crée une épopée</vt:lpstr>
      <vt:lpstr>Des cantilènes  à la Chanson de Roland</vt:lpstr>
      <vt:lpstr>Le manuscrit d’Oxford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Wikis sémantiques et ingénierie XML pour les humanités numériques</dc:title>
  <dc:creator>Microsoft Office User</dc:creator>
  <cp:lastModifiedBy>jacques Ducloy</cp:lastModifiedBy>
  <cp:revision>147</cp:revision>
  <dcterms:created xsi:type="dcterms:W3CDTF">2019-10-28T13:30:37Z</dcterms:created>
  <dcterms:modified xsi:type="dcterms:W3CDTF">2023-11-19T16:29:09Z</dcterms:modified>
</cp:coreProperties>
</file>