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359" r:id="rId2"/>
    <p:sldId id="381" r:id="rId3"/>
    <p:sldId id="369" r:id="rId4"/>
    <p:sldId id="394" r:id="rId5"/>
    <p:sldId id="374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44"/>
    <p:restoredTop sz="95890"/>
  </p:normalViewPr>
  <p:slideViewPr>
    <p:cSldViewPr snapToGrid="0" snapToObjects="1">
      <p:cViewPr varScale="1">
        <p:scale>
          <a:sx n="108" d="100"/>
          <a:sy n="108" d="100"/>
        </p:scale>
        <p:origin x="224" y="6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A716F-C2FF-4147-902C-A4F108DBFE55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1CA95-C887-C24A-9600-B994F8CAB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08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DAC2D-491E-F64E-B327-7D902C377D9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50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er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orme lib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orme libre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6D424C-FD29-2C4A-AB51-3D4D20DA1E49}" type="datetime1">
              <a:rPr lang="fr-FR" smtClean="0"/>
              <a:t>13/10/2022</a:t>
            </a:fld>
            <a:endParaRPr lang="fr-FR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r>
              <a:rPr lang="fr-FR"/>
              <a:t>Paragraphe 2021, Ducloy</a:t>
            </a:r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45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BF361-2B17-E04E-B42C-5F703892665D}" type="datetime1">
              <a:rPr lang="fr-FR" smtClean="0"/>
              <a:t>13/10/2022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Paragraphe 2021, Ducloy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70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CC9103-817D-A342-9669-C572B1BBA0B3}" type="datetime1">
              <a:rPr lang="fr-FR" smtClean="0"/>
              <a:t>13/10/2022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Paragraphe 2021, Ducloy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89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30352A-CC9D-1C40-A025-04206B734062}" type="datetime1">
              <a:rPr lang="fr-FR" smtClean="0"/>
              <a:t>13/10/2022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Paragraphe 2021, Ducloy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54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ABB60-F721-6A46-ABD5-DEDF4AF6E7F2}" type="datetime1">
              <a:rPr lang="fr-FR" smtClean="0"/>
              <a:t>13/10/2022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Paragraphe 2021, Ducloy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67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67D08-68E6-9C4C-8117-94BE0EB4F52C}" type="datetime1">
              <a:rPr lang="fr-FR" smtClean="0"/>
              <a:t>13/10/2022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Paragraphe 2021, Ducloy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76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9A6EE-99BF-DA4C-A7F1-02F4726B2F96}" type="datetime1">
              <a:rPr lang="fr-FR" smtClean="0"/>
              <a:t>13/10/2022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Paragraphe 2021, Ducloy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995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D39B7-4EE3-B542-A364-ECA9DFECC1B7}" type="datetime1">
              <a:rPr lang="fr-FR" smtClean="0"/>
              <a:t>13/10/2022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Paragraphe 2021, Ducloy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341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1FDEFC-908A-EF49-A2C0-428D58F422AE}" type="datetime1">
              <a:rPr lang="fr-FR" smtClean="0"/>
              <a:t>13/10/2022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Paragraphe 2021, Ducloy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81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36501B-D9BE-9142-9B6E-8188D1E22462}" type="datetime1">
              <a:rPr lang="fr-FR" smtClean="0"/>
              <a:t>13/10/2022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Paragraphe 2021, Ducloy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394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Forme libre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7" name="Triangle rect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Connecteur droit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40B4B-2E86-4545-A5E1-F2E04271F130}" type="datetime1">
              <a:rPr lang="fr-FR" smtClean="0"/>
              <a:t>13/10/2022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Paragraphe 2021, Ducloy</a:t>
            </a:r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947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27" name="Forme libre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Connecteur droit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sp>
        <p:nvSpPr>
          <p:cNvPr id="103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charset="0"/>
              </a:defRPr>
            </a:lvl1pPr>
          </a:lstStyle>
          <a:p>
            <a:fld id="{DC51A3F2-D090-DF41-BBCC-ACBE867A0006}" type="datetime1">
              <a:rPr lang="fr-FR" smtClean="0"/>
              <a:t>13/10/2022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Paragraphe 2021, Ducloy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charset="0"/>
              </a:defRPr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5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9pPr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icri-demo.istex.fr/Wicri/Musique/fr/index.php/Vieilles_chansons_(1884)_Widor/J%27ai_du_bon_taba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FE422CC-478B-8140-8269-13AA3270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Ecrire la musique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9397C-F096-D14B-8571-7756944B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Ontologies SHS, mars 2021, Ducloy, 1 wiki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8B7451-E759-1845-BDCE-5CF03869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33BF-E224-864D-9791-6647BB594136}" type="slidenum">
              <a:rPr lang="fr-FR" smtClean="0"/>
              <a:t>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73B371-5331-A949-83A3-E24F437C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061" y="274638"/>
            <a:ext cx="3445053" cy="13770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1EE43B6-A01F-B448-9FB3-1CD5A4D1F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048" y="1894247"/>
            <a:ext cx="6979298" cy="301954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A91A05B-E178-CB47-9007-349EAE13ECEE}"/>
              </a:ext>
            </a:extLst>
          </p:cNvPr>
          <p:cNvSpPr txBox="1"/>
          <p:nvPr/>
        </p:nvSpPr>
        <p:spPr>
          <a:xfrm>
            <a:off x="2013048" y="1765003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urier" pitchFamily="2" charset="0"/>
              </a:rPr>
              <a:t>&lt;</a:t>
            </a:r>
            <a:r>
              <a:rPr lang="fr-FR" sz="2000" dirty="0">
                <a:latin typeface="Courier" pitchFamily="2" charset="0"/>
              </a:rPr>
              <a:t>score</a:t>
            </a:r>
            <a:r>
              <a:rPr lang="fr-FR" dirty="0">
                <a:latin typeface="Courier" pitchFamily="2" charset="0"/>
              </a:rPr>
              <a:t>&gt;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9947DC1-D76F-6F4A-BE99-E9601D979F85}"/>
              </a:ext>
            </a:extLst>
          </p:cNvPr>
          <p:cNvSpPr txBox="1"/>
          <p:nvPr/>
        </p:nvSpPr>
        <p:spPr>
          <a:xfrm>
            <a:off x="1875190" y="3865981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urier" pitchFamily="2" charset="0"/>
              </a:rPr>
              <a:t>&lt;/</a:t>
            </a:r>
            <a:r>
              <a:rPr lang="fr-FR" sz="2000" dirty="0">
                <a:latin typeface="Courier" pitchFamily="2" charset="0"/>
              </a:rPr>
              <a:t>score</a:t>
            </a:r>
            <a:r>
              <a:rPr lang="fr-FR" dirty="0">
                <a:latin typeface="Courier" pitchFamily="2" charset="0"/>
              </a:rPr>
              <a:t>&gt;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D39AE07-6187-A146-9044-444C3882C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798" y="3846814"/>
            <a:ext cx="2702623" cy="21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4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1CE6340-96EB-1D4A-BE66-691AF765D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138"/>
            <a:ext cx="10972800" cy="1143000"/>
          </a:xfrm>
        </p:spPr>
        <p:txBody>
          <a:bodyPr/>
          <a:lstStyle/>
          <a:p>
            <a:r>
              <a:rPr lang="fr-FR" dirty="0"/>
              <a:t>Exemple avec une stagiaire</a:t>
            </a:r>
          </a:p>
          <a:p>
            <a:r>
              <a:rPr lang="fr-FR" dirty="0"/>
              <a:t>Sur une semaine, 4 à 5 séances de 10 minutes à 1 h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6F31944-473E-0D43-86BE-D31B9832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Apprendre le solfège avec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D07D6D-C941-4D44-93EE-28C2680B5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Paragraphe 2021, Ducloy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5BDC03-1409-244D-8AC5-0B8B7379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75FB-B7E9-4E40-8F09-EE1090C847DD}" type="slidenum">
              <a:rPr lang="fr-FR" smtClean="0"/>
              <a:t>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6133766-E644-0845-BB66-4F6A2D29E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825" y="378765"/>
            <a:ext cx="3445053" cy="1377012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982BBE6-3B32-1744-828B-F064A58CE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30" y="3179084"/>
            <a:ext cx="2792505" cy="246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138724F-B2EF-D14F-A3A1-002B1336C40F}"/>
              </a:ext>
            </a:extLst>
          </p:cNvPr>
          <p:cNvSpPr txBox="1"/>
          <p:nvPr/>
        </p:nvSpPr>
        <p:spPr>
          <a:xfrm>
            <a:off x="609600" y="2532279"/>
            <a:ext cx="272061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Il court il court le furet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7E7190-6F14-3F45-B407-93B2564952D4}"/>
              </a:ext>
            </a:extLst>
          </p:cNvPr>
          <p:cNvSpPr txBox="1"/>
          <p:nvPr/>
        </p:nvSpPr>
        <p:spPr>
          <a:xfrm>
            <a:off x="6121400" y="2494179"/>
            <a:ext cx="207300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hlinkClick r:id="rId4"/>
              </a:rPr>
              <a:t>J’ai du bon tabac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7ECEA4-7964-0441-8773-5D4AA417F287}"/>
              </a:ext>
            </a:extLst>
          </p:cNvPr>
          <p:cNvSpPr txBox="1"/>
          <p:nvPr/>
        </p:nvSpPr>
        <p:spPr>
          <a:xfrm>
            <a:off x="762000" y="5821579"/>
            <a:ext cx="420339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Alignement du texte sur la partition</a:t>
            </a:r>
          </a:p>
        </p:txBody>
      </p:sp>
      <p:pic>
        <p:nvPicPr>
          <p:cNvPr id="5124" name="Picture 4">
            <a:hlinkClick r:id="rId4"/>
            <a:extLst>
              <a:ext uri="{FF2B5EF4-FFF2-40B4-BE49-F238E27FC236}">
                <a16:creationId xmlns:a16="http://schemas.microsoft.com/office/drawing/2014/main" id="{5C6DFB30-F07F-6246-8363-8493C568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09" y="3179084"/>
            <a:ext cx="2548231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587D6DE-D26D-6649-9885-42F73E31A1C3}"/>
              </a:ext>
            </a:extLst>
          </p:cNvPr>
          <p:cNvSpPr txBox="1"/>
          <p:nvPr/>
        </p:nvSpPr>
        <p:spPr>
          <a:xfrm>
            <a:off x="6523913" y="5773779"/>
            <a:ext cx="334097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Ecriture de la ligne musicale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59E59E-8446-334A-A91E-ED1D78F4C20D}"/>
              </a:ext>
            </a:extLst>
          </p:cNvPr>
          <p:cNvSpPr txBox="1"/>
          <p:nvPr/>
        </p:nvSpPr>
        <p:spPr>
          <a:xfrm>
            <a:off x="10108276" y="2901611"/>
            <a:ext cx="13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" action="ppaction://noaction"/>
              </a:rPr>
              <a:t>Pour voir </a:t>
            </a:r>
          </a:p>
          <a:p>
            <a:r>
              <a:rPr lang="fr-FR" dirty="0">
                <a:hlinkClick r:id="" action="ppaction://noaction"/>
              </a:rPr>
              <a:t>Le résultat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60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43E4208-9259-F14D-968D-B72B6998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Études pour choristes amateurs curieux..</a:t>
            </a:r>
            <a:br>
              <a:rPr lang="fr-FR" dirty="0"/>
            </a:br>
            <a:r>
              <a:rPr lang="fr-FR" dirty="0"/>
              <a:t>Lassus, </a:t>
            </a:r>
            <a:r>
              <a:rPr lang="fr-FR" dirty="0" err="1"/>
              <a:t>musica</a:t>
            </a:r>
            <a:r>
              <a:rPr lang="fr-FR" dirty="0"/>
              <a:t> </a:t>
            </a:r>
            <a:r>
              <a:rPr lang="fr-FR" dirty="0" err="1"/>
              <a:t>ficta</a:t>
            </a:r>
            <a:r>
              <a:rPr lang="fr-FR" dirty="0"/>
              <a:t>, </a:t>
            </a:r>
            <a:r>
              <a:rPr lang="fr-FR" dirty="0" err="1"/>
              <a:t>contrafacta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277CBD-38B5-A249-853C-9E0AE606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HIS.7 2022, Ducloy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2F4DB7-E28D-CA49-8179-AC4E4A79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33BF-E224-864D-9791-6647BB594136}" type="slidenum">
              <a:rPr lang="fr-FR" smtClean="0"/>
              <a:t>3</a:t>
            </a:fld>
            <a:endParaRPr lang="fr-FR"/>
          </a:p>
        </p:txBody>
      </p:sp>
      <p:pic>
        <p:nvPicPr>
          <p:cNvPr id="13314" name="Picture 2" descr="Orlando Lassus, from J.J. Boissard, Yale.jpg">
            <a:extLst>
              <a:ext uri="{FF2B5EF4-FFF2-40B4-BE49-F238E27FC236}">
                <a16:creationId xmlns:a16="http://schemas.microsoft.com/office/drawing/2014/main" id="{CE76BFED-D6E6-2940-B6A5-127BF0D1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71783"/>
            <a:ext cx="1350574" cy="172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DC7228-BAFE-4C4B-86AE-B03FEAF2F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116" y="1391293"/>
            <a:ext cx="5626359" cy="25728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EA0EDC2-318A-2448-9C7E-1D8473788BC0}"/>
              </a:ext>
            </a:extLst>
          </p:cNvPr>
          <p:cNvSpPr txBox="1"/>
          <p:nvPr/>
        </p:nvSpPr>
        <p:spPr>
          <a:xfrm>
            <a:off x="2749548" y="4180300"/>
            <a:ext cx="390203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dirty="0"/>
              <a:t>Quand mon mary vient de dehors,</a:t>
            </a:r>
            <a:br>
              <a:rPr lang="fr-FR" sz="1600" dirty="0"/>
            </a:br>
            <a:r>
              <a:rPr lang="fr-FR" sz="1600" dirty="0"/>
              <a:t>Ma rente est d’</a:t>
            </a:r>
            <a:r>
              <a:rPr lang="fr-FR" sz="1600" dirty="0" err="1"/>
              <a:t>estre</a:t>
            </a:r>
            <a:r>
              <a:rPr lang="fr-FR" sz="1600" dirty="0"/>
              <a:t> battue :</a:t>
            </a:r>
            <a:br>
              <a:rPr lang="fr-FR" sz="1600" dirty="0"/>
            </a:br>
            <a:r>
              <a:rPr lang="fr-FR" sz="1600" dirty="0"/>
              <a:t>Il prend la </a:t>
            </a:r>
            <a:r>
              <a:rPr lang="fr-FR" sz="1600" dirty="0" err="1"/>
              <a:t>cuillier</a:t>
            </a:r>
            <a:r>
              <a:rPr lang="fr-FR" sz="1600" dirty="0"/>
              <a:t> du pot</a:t>
            </a:r>
            <a:br>
              <a:rPr lang="fr-FR" sz="1600" dirty="0"/>
            </a:br>
            <a:r>
              <a:rPr lang="fr-FR" sz="1600" dirty="0"/>
              <a:t>À la teste il me la rue.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J’ay grand peur qu’il ne me tue.</a:t>
            </a:r>
            <a:br>
              <a:rPr lang="fr-FR" sz="1600" dirty="0"/>
            </a:br>
            <a:r>
              <a:rPr lang="fr-FR" sz="1600" dirty="0"/>
              <a:t>C’est un faux vilain, jaloux</a:t>
            </a:r>
            <a:br>
              <a:rPr lang="fr-FR" sz="1600" dirty="0"/>
            </a:br>
            <a:r>
              <a:rPr lang="fr-FR" sz="1600" dirty="0"/>
              <a:t>C’est un vilain, </a:t>
            </a:r>
            <a:r>
              <a:rPr lang="fr-FR" sz="1600" dirty="0" err="1"/>
              <a:t>rioteux</a:t>
            </a:r>
            <a:r>
              <a:rPr lang="fr-FR" sz="1600" dirty="0"/>
              <a:t>, </a:t>
            </a:r>
            <a:r>
              <a:rPr lang="fr-FR" sz="1600" dirty="0" err="1"/>
              <a:t>grommeleux</a:t>
            </a:r>
            <a:r>
              <a:rPr lang="fr-FR" sz="1600" dirty="0"/>
              <a:t>.</a:t>
            </a:r>
            <a:br>
              <a:rPr lang="fr-FR" sz="1600" dirty="0"/>
            </a:br>
            <a:r>
              <a:rPr lang="fr-FR" sz="1600" dirty="0"/>
              <a:t>Je suis jeune et il est vieux.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726F53-F96A-5C40-AF90-7299B6D94639}"/>
              </a:ext>
            </a:extLst>
          </p:cNvPr>
          <p:cNvSpPr txBox="1"/>
          <p:nvPr/>
        </p:nvSpPr>
        <p:spPr>
          <a:xfrm>
            <a:off x="7150438" y="4180300"/>
            <a:ext cx="4051109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Quand l'homme </a:t>
            </a:r>
            <a:r>
              <a:rPr lang="fr-FR" sz="1600" dirty="0" err="1"/>
              <a:t>honneste</a:t>
            </a:r>
            <a:r>
              <a:rPr lang="fr-FR" sz="1600" dirty="0"/>
              <a:t> va dehors</a:t>
            </a:r>
            <a:br>
              <a:rPr lang="fr-FR" sz="1600" dirty="0"/>
            </a:br>
            <a:r>
              <a:rPr lang="fr-FR" sz="1600" dirty="0"/>
              <a:t>Sa femme n'est par la rue</a:t>
            </a:r>
            <a:br>
              <a:rPr lang="fr-FR" sz="1600" dirty="0"/>
            </a:br>
            <a:r>
              <a:rPr lang="fr-FR" sz="1600" dirty="0"/>
              <a:t>Ainsi à la besogne alors</a:t>
            </a:r>
            <a:br>
              <a:rPr lang="fr-FR" sz="1600" dirty="0"/>
            </a:br>
            <a:r>
              <a:rPr lang="fr-FR" sz="1600" dirty="0" err="1"/>
              <a:t>Menagère</a:t>
            </a:r>
            <a:r>
              <a:rPr lang="fr-FR" sz="1600" dirty="0"/>
              <a:t> elle se rue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S'il revient elle le salue</a:t>
            </a:r>
            <a:br>
              <a:rPr lang="fr-FR" sz="1600" dirty="0"/>
            </a:br>
            <a:r>
              <a:rPr lang="fr-FR" sz="1600" dirty="0"/>
              <a:t>Et lui fait accueil gracieux</a:t>
            </a:r>
            <a:br>
              <a:rPr lang="fr-FR" sz="1600" dirty="0"/>
            </a:br>
            <a:r>
              <a:rPr lang="fr-FR" sz="1600" dirty="0"/>
              <a:t>Il n'est un vilain, </a:t>
            </a:r>
            <a:r>
              <a:rPr lang="fr-FR" sz="1600" dirty="0" err="1"/>
              <a:t>rioteux</a:t>
            </a:r>
            <a:r>
              <a:rPr lang="fr-FR" sz="1600" dirty="0"/>
              <a:t>, </a:t>
            </a:r>
            <a:r>
              <a:rPr lang="fr-FR" sz="1600" dirty="0" err="1"/>
              <a:t>grommeleux</a:t>
            </a:r>
            <a:r>
              <a:rPr lang="fr-FR" sz="1600" dirty="0"/>
              <a:t>.</a:t>
            </a:r>
            <a:br>
              <a:rPr lang="fr-FR" sz="1600" dirty="0"/>
            </a:br>
            <a:r>
              <a:rPr lang="fr-FR" sz="1600" dirty="0"/>
              <a:t>Si elle jeune et s'il est vieux.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9FA6161-9283-CC41-AA63-2FEB8F156D62}"/>
              </a:ext>
            </a:extLst>
          </p:cNvPr>
          <p:cNvSpPr/>
          <p:nvPr/>
        </p:nvSpPr>
        <p:spPr>
          <a:xfrm>
            <a:off x="8756373" y="3071192"/>
            <a:ext cx="298174" cy="41725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EEF1B9-2769-9940-B378-B8B89E2E032D}"/>
              </a:ext>
            </a:extLst>
          </p:cNvPr>
          <p:cNvSpPr txBox="1"/>
          <p:nvPr/>
        </p:nvSpPr>
        <p:spPr>
          <a:xfrm>
            <a:off x="609600" y="1808922"/>
            <a:ext cx="2775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Impression pour</a:t>
            </a:r>
          </a:p>
          <a:p>
            <a:r>
              <a:rPr lang="fr-FR" dirty="0">
                <a:highlight>
                  <a:srgbClr val="FFFF00"/>
                </a:highlight>
              </a:rPr>
              <a:t>musicien professionnel</a:t>
            </a:r>
          </a:p>
          <a:p>
            <a:endParaRPr lang="fr-FR" dirty="0"/>
          </a:p>
          <a:p>
            <a:r>
              <a:rPr lang="fr-FR" dirty="0"/>
              <a:t>Altérations implicites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794AB5-CE65-5140-BA0E-41D75F5EB490}"/>
              </a:ext>
            </a:extLst>
          </p:cNvPr>
          <p:cNvSpPr txBox="1"/>
          <p:nvPr/>
        </p:nvSpPr>
        <p:spPr>
          <a:xfrm>
            <a:off x="9978887" y="1630017"/>
            <a:ext cx="1805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</a:t>
            </a:r>
            <a:r>
              <a:rPr lang="fr-FR" dirty="0">
                <a:highlight>
                  <a:srgbClr val="FFFF00"/>
                </a:highlight>
              </a:rPr>
              <a:t>amateurs</a:t>
            </a:r>
          </a:p>
          <a:p>
            <a:endParaRPr lang="fr-FR" dirty="0"/>
          </a:p>
          <a:p>
            <a:r>
              <a:rPr lang="fr-FR" dirty="0"/>
              <a:t>Altérations </a:t>
            </a:r>
          </a:p>
          <a:p>
            <a:r>
              <a:rPr lang="fr-FR" dirty="0"/>
              <a:t>explicites</a:t>
            </a:r>
          </a:p>
        </p:txBody>
      </p:sp>
    </p:spTree>
    <p:extLst>
      <p:ext uri="{BB962C8B-B14F-4D97-AF65-F5344CB8AC3E}">
        <p14:creationId xmlns:p14="http://schemas.microsoft.com/office/powerpoint/2010/main" val="277983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54DAA31-C57D-A097-77EA-704DC83A5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138"/>
            <a:ext cx="10972800" cy="961811"/>
          </a:xfrm>
        </p:spPr>
        <p:txBody>
          <a:bodyPr/>
          <a:lstStyle/>
          <a:p>
            <a:r>
              <a:rPr lang="fr-FR" dirty="0"/>
              <a:t>Expérience sur Irish Mass (Gilles Mathieu) </a:t>
            </a:r>
          </a:p>
          <a:p>
            <a:pPr lvl="1"/>
            <a:r>
              <a:rPr lang="fr-FR" dirty="0"/>
              <a:t>Qui a écrit un oratorio profane sur la Chanson de Roland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F92CBB8-E881-E438-B894-E856F020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Numérisation de suites musicales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75B7AA-7F86-EE9B-BC4B-ACF92241C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Paragraphe 2021, Ducloy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F40E75-E1B5-367A-602D-012C8B8E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75FB-B7E9-4E40-8F09-EE1090C847DD}" type="slidenum">
              <a:rPr lang="fr-FR" smtClean="0"/>
              <a:t>4</a:t>
            </a:fld>
            <a:endParaRPr lang="fr-F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43C952D-ACF7-4BCE-EBA7-FEA9C026C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6" y="2581418"/>
            <a:ext cx="1042537" cy="148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4D383B-2CBE-5FD4-1F4E-FD40B3EFE17A}"/>
              </a:ext>
            </a:extLst>
          </p:cNvPr>
          <p:cNvSpPr/>
          <p:nvPr/>
        </p:nvSpPr>
        <p:spPr>
          <a:xfrm>
            <a:off x="2347415" y="2688609"/>
            <a:ext cx="846161" cy="9553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livret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66FA0F-DE47-118C-89C0-1BCD98B0E1D3}"/>
              </a:ext>
            </a:extLst>
          </p:cNvPr>
          <p:cNvSpPr/>
          <p:nvPr/>
        </p:nvSpPr>
        <p:spPr>
          <a:xfrm>
            <a:off x="259306" y="4806762"/>
            <a:ext cx="3521124" cy="16019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248FE2-7A99-5463-7DC1-05A2CAA8E420}"/>
              </a:ext>
            </a:extLst>
          </p:cNvPr>
          <p:cNvSpPr/>
          <p:nvPr/>
        </p:nvSpPr>
        <p:spPr>
          <a:xfrm>
            <a:off x="435904" y="4575873"/>
            <a:ext cx="3521124" cy="16019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B6BEF9-3793-D8B0-9DDA-5B2C9D397718}"/>
              </a:ext>
            </a:extLst>
          </p:cNvPr>
          <p:cNvSpPr/>
          <p:nvPr/>
        </p:nvSpPr>
        <p:spPr>
          <a:xfrm>
            <a:off x="612502" y="4230096"/>
            <a:ext cx="3521124" cy="16019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Partitions</a:t>
            </a:r>
          </a:p>
          <a:p>
            <a:r>
              <a:rPr lang="fr-FR" dirty="0"/>
              <a:t>Pour chaque mouvement (6)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Piano + SATB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Conducteur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Par instrument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/>
              <a:t>Violon, flute…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D7A62-AE42-481B-1C9E-C92D5CF574A0}"/>
              </a:ext>
            </a:extLst>
          </p:cNvPr>
          <p:cNvSpPr/>
          <p:nvPr/>
        </p:nvSpPr>
        <p:spPr>
          <a:xfrm>
            <a:off x="4133627" y="2636291"/>
            <a:ext cx="1477882" cy="9553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Page Wiki</a:t>
            </a:r>
          </a:p>
          <a:p>
            <a:pPr algn="ctr"/>
            <a:r>
              <a:rPr lang="fr-FR" dirty="0"/>
              <a:t>(racine)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6043DC-9B85-95C3-BC2D-2324465DD10D}"/>
              </a:ext>
            </a:extLst>
          </p:cNvPr>
          <p:cNvSpPr/>
          <p:nvPr/>
        </p:nvSpPr>
        <p:spPr>
          <a:xfrm>
            <a:off x="5118914" y="4869979"/>
            <a:ext cx="1951313" cy="9553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8E0F96-7C76-BD43-257F-293D4556B514}"/>
              </a:ext>
            </a:extLst>
          </p:cNvPr>
          <p:cNvSpPr/>
          <p:nvPr/>
        </p:nvSpPr>
        <p:spPr>
          <a:xfrm>
            <a:off x="4966514" y="4717579"/>
            <a:ext cx="1951313" cy="9553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AB47EA-7B45-F784-3DE0-4B7D243A7F3E}"/>
              </a:ext>
            </a:extLst>
          </p:cNvPr>
          <p:cNvSpPr/>
          <p:nvPr/>
        </p:nvSpPr>
        <p:spPr>
          <a:xfrm>
            <a:off x="4814114" y="4067033"/>
            <a:ext cx="1951313" cy="1453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Page</a:t>
            </a:r>
          </a:p>
          <a:p>
            <a:pPr algn="ctr"/>
            <a:r>
              <a:rPr lang="fr-FR" dirty="0"/>
              <a:t>Mouvement</a:t>
            </a:r>
          </a:p>
          <a:p>
            <a:pPr algn="ctr"/>
            <a:r>
              <a:rPr lang="fr-FR" dirty="0"/>
              <a:t>A </a:t>
            </a:r>
            <a:r>
              <a:rPr lang="fr-FR" dirty="0" err="1"/>
              <a:t>Hiarna</a:t>
            </a:r>
            <a:r>
              <a:rPr lang="fr-FR" dirty="0"/>
              <a:t> (Kyrie)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6CE468-F6DE-2022-73F6-F1CC36BCFC73}"/>
              </a:ext>
            </a:extLst>
          </p:cNvPr>
          <p:cNvSpPr/>
          <p:nvPr/>
        </p:nvSpPr>
        <p:spPr>
          <a:xfrm>
            <a:off x="8022769" y="2575991"/>
            <a:ext cx="1951313" cy="6175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Soprano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6BEFB4-B7D3-6389-BD7C-0A8540EF9523}"/>
              </a:ext>
            </a:extLst>
          </p:cNvPr>
          <p:cNvSpPr/>
          <p:nvPr/>
        </p:nvSpPr>
        <p:spPr>
          <a:xfrm>
            <a:off x="8025041" y="3287951"/>
            <a:ext cx="1951313" cy="6175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Alto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56720F-C3A7-C27C-60E9-AF1740BD3218}"/>
              </a:ext>
            </a:extLst>
          </p:cNvPr>
          <p:cNvSpPr/>
          <p:nvPr/>
        </p:nvSpPr>
        <p:spPr>
          <a:xfrm>
            <a:off x="8022769" y="4036305"/>
            <a:ext cx="1951313" cy="6175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Ténor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9D4F5F-E1A4-A6D0-8B80-FA5EB4D55EDF}"/>
              </a:ext>
            </a:extLst>
          </p:cNvPr>
          <p:cNvSpPr/>
          <p:nvPr/>
        </p:nvSpPr>
        <p:spPr>
          <a:xfrm>
            <a:off x="8025041" y="4748265"/>
            <a:ext cx="1951313" cy="6175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Basses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939367-42B0-6DD0-3A71-32B45904F831}"/>
              </a:ext>
            </a:extLst>
          </p:cNvPr>
          <p:cNvSpPr/>
          <p:nvPr/>
        </p:nvSpPr>
        <p:spPr>
          <a:xfrm>
            <a:off x="8022769" y="5455677"/>
            <a:ext cx="1951313" cy="6175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Tutti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63BEE8-2E2A-EB92-BA4B-BB0EDA2088DB}"/>
              </a:ext>
            </a:extLst>
          </p:cNvPr>
          <p:cNvSpPr/>
          <p:nvPr/>
        </p:nvSpPr>
        <p:spPr>
          <a:xfrm>
            <a:off x="8025041" y="6167637"/>
            <a:ext cx="1951313" cy="6175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Piano</a:t>
            </a:r>
          </a:p>
        </p:txBody>
      </p:sp>
    </p:spTree>
    <p:extLst>
      <p:ext uri="{BB962C8B-B14F-4D97-AF65-F5344CB8AC3E}">
        <p14:creationId xmlns:p14="http://schemas.microsoft.com/office/powerpoint/2010/main" val="364341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5A0781BD-319A-86E5-41B5-EF462CD2A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396" y="1604967"/>
            <a:ext cx="5018562" cy="1383118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078A9FF-B15E-C841-8AAB-28B3AFE4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138"/>
            <a:ext cx="5486400" cy="4525962"/>
          </a:xfrm>
        </p:spPr>
        <p:txBody>
          <a:bodyPr/>
          <a:lstStyle/>
          <a:p>
            <a:r>
              <a:rPr lang="fr-FR" dirty="0"/>
              <a:t>Des vers en assonance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Une mise en musique</a:t>
            </a:r>
          </a:p>
          <a:p>
            <a:pPr lvl="1"/>
            <a:r>
              <a:rPr lang="fr-FR" dirty="0"/>
              <a:t>En 10 mouvements</a:t>
            </a:r>
          </a:p>
          <a:p>
            <a:pPr lvl="1"/>
            <a:r>
              <a:rPr lang="fr-FR" dirty="0"/>
              <a:t>Sur une sélection de 200 vers</a:t>
            </a:r>
          </a:p>
          <a:p>
            <a:pPr lvl="1"/>
            <a:r>
              <a:rPr lang="fr-FR" dirty="0"/>
              <a:t>Pour chœurs SATB</a:t>
            </a:r>
          </a:p>
          <a:p>
            <a:pPr lvl="1"/>
            <a:r>
              <a:rPr lang="fr-FR" dirty="0"/>
              <a:t>Cor, orchestre à cordes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E5C5767-9D19-7B4A-9F59-B76ACC64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Chanson de Roland</a:t>
            </a:r>
            <a:br>
              <a:rPr lang="fr-FR" dirty="0"/>
            </a:br>
            <a:r>
              <a:rPr lang="fr-FR" dirty="0"/>
              <a:t>Un oratorio de Gilles Mathieu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567DC5-7C4F-054D-B68D-29164D84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Paragraphe 2021, Ducloy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CE49B1-4480-C046-9698-AF50072D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75FB-B7E9-4E40-8F09-EE1090C847DD}" type="slidenum">
              <a:rPr lang="fr-FR" smtClean="0"/>
              <a:t>5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C074BD7-3733-544D-B91F-90CE80996C4D}"/>
              </a:ext>
            </a:extLst>
          </p:cNvPr>
          <p:cNvSpPr/>
          <p:nvPr/>
        </p:nvSpPr>
        <p:spPr>
          <a:xfrm>
            <a:off x="9944524" y="1604967"/>
            <a:ext cx="1584960" cy="153313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B7F128C-65AA-6704-2C66-D049382F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50" y="3422650"/>
            <a:ext cx="12700" cy="127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1B9862-CE26-4C1A-A792-FAD1B3663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37" y="2025836"/>
            <a:ext cx="4953000" cy="12319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46311F0-8C9F-15FF-A043-A67AAEC4D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467" y="3375820"/>
            <a:ext cx="5486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40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stex Réseau">
  <a:themeElements>
    <a:clrScheme name="Rassemblement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assemblement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assemble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Istex Réseau</Template>
  <TotalTime>32696</TotalTime>
  <Words>327</Words>
  <Application>Microsoft Macintosh PowerPoint</Application>
  <PresentationFormat>Grand écran</PresentationFormat>
  <Paragraphs>65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Courier</vt:lpstr>
      <vt:lpstr>Lucida Sans Unicode</vt:lpstr>
      <vt:lpstr>Verdana</vt:lpstr>
      <vt:lpstr>Wingdings 2</vt:lpstr>
      <vt:lpstr>Wingdings 3</vt:lpstr>
      <vt:lpstr>Istex Réseau</vt:lpstr>
      <vt:lpstr>Ecrire la musique</vt:lpstr>
      <vt:lpstr>Apprendre le solfège avec </vt:lpstr>
      <vt:lpstr>Études pour choristes amateurs curieux.. Lassus, musica ficta, contrafacta</vt:lpstr>
      <vt:lpstr>Numérisation de suites musicales</vt:lpstr>
      <vt:lpstr>La Chanson de Roland Un oratorio de Gilles Mathieu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Wikis sémantiques et ingénierie XML pour les humanités numériques</dc:title>
  <dc:creator>Microsoft Office User</dc:creator>
  <cp:lastModifiedBy>jacques Ducloy</cp:lastModifiedBy>
  <cp:revision>112</cp:revision>
  <dcterms:created xsi:type="dcterms:W3CDTF">2019-10-28T13:30:37Z</dcterms:created>
  <dcterms:modified xsi:type="dcterms:W3CDTF">2022-10-13T05:56:15Z</dcterms:modified>
</cp:coreProperties>
</file>