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371" r:id="rId2"/>
    <p:sldId id="396" r:id="rId3"/>
    <p:sldId id="376" r:id="rId4"/>
    <p:sldId id="378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144"/>
    <p:restoredTop sz="95890"/>
  </p:normalViewPr>
  <p:slideViewPr>
    <p:cSldViewPr snapToGrid="0" snapToObjects="1">
      <p:cViewPr varScale="1">
        <p:scale>
          <a:sx n="108" d="100"/>
          <a:sy n="108" d="100"/>
        </p:scale>
        <p:origin x="224" y="6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EA716F-C2FF-4147-902C-A4F108DBFE55}" type="datetimeFigureOut">
              <a:rPr lang="fr-FR" smtClean="0"/>
              <a:t>12/10/2022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F1CA95-C887-C24A-9600-B994F8CAB63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86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angle rectangle 3"/>
          <p:cNvSpPr/>
          <p:nvPr/>
        </p:nvSpPr>
        <p:spPr>
          <a:xfrm>
            <a:off x="0" y="4664075"/>
            <a:ext cx="12200467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grpSp>
        <p:nvGrpSpPr>
          <p:cNvPr id="5" name="Grouper 15"/>
          <p:cNvGrpSpPr>
            <a:grpSpLocks/>
          </p:cNvGrpSpPr>
          <p:nvPr/>
        </p:nvGrpSpPr>
        <p:grpSpPr bwMode="auto">
          <a:xfrm>
            <a:off x="-4233" y="4953000"/>
            <a:ext cx="12196233" cy="1911350"/>
            <a:chOff x="-3765" y="4832896"/>
            <a:chExt cx="9147765" cy="2032192"/>
          </a:xfrm>
        </p:grpSpPr>
        <p:sp>
          <p:nvSpPr>
            <p:cNvPr id="6" name="Forme lib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>
                <a:latin typeface="+mn-lt"/>
                <a:ea typeface="+mn-ea"/>
                <a:cs typeface="+mn-cs"/>
              </a:endParaRPr>
            </a:p>
          </p:txBody>
        </p:sp>
        <p:sp>
          <p:nvSpPr>
            <p:cNvPr id="7" name="Forme libre 18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/>
              <a:gdLst>
                <a:gd name="T0" fmla="*/ 0 w 5760"/>
                <a:gd name="T1" fmla="*/ 0 h 528"/>
                <a:gd name="T2" fmla="*/ 2147483647 w 5760"/>
                <a:gd name="T3" fmla="*/ 0 h 528"/>
                <a:gd name="T4" fmla="*/ 2147483647 w 5760"/>
                <a:gd name="T5" fmla="*/ 2147483647 h 528"/>
                <a:gd name="T6" fmla="*/ 2147483647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fr-FR" sz="1800"/>
            </a:p>
          </p:txBody>
        </p:sp>
        <p:sp>
          <p:nvSpPr>
            <p:cNvPr id="8" name="Forme lib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/>
            </a:p>
          </p:txBody>
        </p:sp>
        <p:cxnSp>
          <p:nvCxnSpPr>
            <p:cNvPr id="10" name="Connecteur droit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11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A6D424C-FD29-2C4A-AB51-3D4D20DA1E49}" type="datetime1">
              <a:rPr lang="fr-FR" smtClean="0"/>
              <a:t>12/10/2022</a:t>
            </a:fld>
            <a:endParaRPr lang="fr-FR"/>
          </a:p>
        </p:txBody>
      </p:sp>
      <p:sp>
        <p:nvSpPr>
          <p:cNvPr id="12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13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456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5DBF361-2B17-E04E-B42C-5F703892665D}" type="datetime1">
              <a:rPr lang="fr-FR" smtClean="0"/>
              <a:t>12/10/2022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7703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CC9103-817D-A342-9669-C572B1BBA0B3}" type="datetime1">
              <a:rPr lang="fr-FR" smtClean="0"/>
              <a:t>12/10/2022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5891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7" name="Titr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4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F30352A-CC9D-1C40-A025-04206B734062}" type="datetime1">
              <a:rPr lang="fr-FR" smtClean="0"/>
              <a:t>12/10/2022</a:t>
            </a:fld>
            <a:endParaRPr lang="fr-FR"/>
          </a:p>
        </p:txBody>
      </p:sp>
      <p:sp>
        <p:nvSpPr>
          <p:cNvPr id="5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6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554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4849284" y="3005138"/>
            <a:ext cx="243416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5" name="Chevron 4"/>
          <p:cNvSpPr/>
          <p:nvPr/>
        </p:nvSpPr>
        <p:spPr>
          <a:xfrm>
            <a:off x="4599518" y="3005138"/>
            <a:ext cx="24553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7DABB60-F721-6A46-ABD5-DEDF4AF6E7F2}" type="datetime1">
              <a:rPr lang="fr-FR" smtClean="0"/>
              <a:t>12/10/2022</a:t>
            </a:fld>
            <a:endParaRPr lang="fr-FR"/>
          </a:p>
        </p:txBody>
      </p:sp>
      <p:sp>
        <p:nvSpPr>
          <p:cNvPr id="7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36715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AB67D08-68E6-9C4C-8117-94BE0EB4F52C}" type="datetime1">
              <a:rPr lang="fr-FR" smtClean="0"/>
              <a:t>12/10/2022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767667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19A6EE-99BF-DA4C-A7F1-02F4726B2F96}" type="datetime1">
              <a:rPr lang="fr-FR" smtClean="0"/>
              <a:t>12/10/2022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599512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F8D39B7-4EE3-B542-A364-ECA9DFECC1B7}" type="datetime1">
              <a:rPr lang="fr-FR" smtClean="0"/>
              <a:t>12/10/2022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43415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B1FDEFC-908A-EF49-A2C0-428D58F422AE}" type="datetime1">
              <a:rPr lang="fr-FR" smtClean="0"/>
              <a:t>12/10/2022</a:t>
            </a:fld>
            <a:endParaRPr lang="fr-FR"/>
          </a:p>
        </p:txBody>
      </p:sp>
      <p:sp>
        <p:nvSpPr>
          <p:cNvPr id="3" name="Espace réservé du pied de page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4" name="Espace réservé du numéro de diapositiv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8158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036501B-D9BE-9142-9B6E-8188D1E22462}" type="datetime1">
              <a:rPr lang="fr-FR" smtClean="0"/>
              <a:t>12/10/2022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13942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e libre 4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6" name="Forme libre 15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7" name="Triangle rectangle 6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8" name="Connecteur droit 7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11552768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10" name="Chevron 9"/>
          <p:cNvSpPr/>
          <p:nvPr/>
        </p:nvSpPr>
        <p:spPr>
          <a:xfrm>
            <a:off x="11303001" y="4987925"/>
            <a:ext cx="243417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fr-FR" noProof="0"/>
              <a:t>Cliquez sur l'icône pour ajouter une image</a:t>
            </a:r>
            <a:endParaRPr lang="en-US" noProof="0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1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0140B4B-2E86-4545-A5E1-F2E04271F130}" type="datetime1">
              <a:rPr lang="fr-FR" smtClean="0"/>
              <a:t>12/10/2022</a:t>
            </a:fld>
            <a:endParaRPr lang="fr-FR"/>
          </a:p>
        </p:txBody>
      </p:sp>
      <p:sp>
        <p:nvSpPr>
          <p:cNvPr id="12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13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29478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 12"/>
          <p:cNvSpPr>
            <a:spLocks/>
          </p:cNvSpPr>
          <p:nvPr/>
        </p:nvSpPr>
        <p:spPr bwMode="auto">
          <a:xfrm>
            <a:off x="954617" y="5002214"/>
            <a:ext cx="5069416" cy="14430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>
              <a:latin typeface="+mn-lt"/>
              <a:ea typeface="+mn-ea"/>
              <a:cs typeface="+mn-cs"/>
            </a:endParaRPr>
          </a:p>
        </p:txBody>
      </p:sp>
      <p:sp>
        <p:nvSpPr>
          <p:cNvPr id="1027" name="Forme libre 11"/>
          <p:cNvSpPr>
            <a:spLocks/>
          </p:cNvSpPr>
          <p:nvPr/>
        </p:nvSpPr>
        <p:spPr bwMode="auto">
          <a:xfrm>
            <a:off x="-71966" y="5784850"/>
            <a:ext cx="5069417" cy="838200"/>
          </a:xfrm>
          <a:custGeom>
            <a:avLst/>
            <a:gdLst>
              <a:gd name="T0" fmla="*/ 0 w 5760"/>
              <a:gd name="T1" fmla="*/ 0 h 528"/>
              <a:gd name="T2" fmla="*/ 2147483647 w 5760"/>
              <a:gd name="T3" fmla="*/ 0 h 528"/>
              <a:gd name="T4" fmla="*/ 2147483647 w 5760"/>
              <a:gd name="T5" fmla="*/ 2147483647 h 528"/>
              <a:gd name="T6" fmla="*/ 2147483647 w 5760"/>
              <a:gd name="T7" fmla="*/ 0 h 528"/>
              <a:gd name="T8" fmla="*/ 0 60000 65536"/>
              <a:gd name="T9" fmla="*/ 0 60000 65536"/>
              <a:gd name="T10" fmla="*/ 0 60000 65536"/>
              <a:gd name="T11" fmla="*/ 0 60000 65536"/>
              <a:gd name="T12" fmla="*/ 0 w 5760"/>
              <a:gd name="T13" fmla="*/ 0 h 528"/>
              <a:gd name="T14" fmla="*/ 5760 w 5760"/>
              <a:gd name="T15" fmla="*/ 528 h 52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cap="flat" cmpd="sng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fr-FR" sz="1800"/>
          </a:p>
        </p:txBody>
      </p:sp>
      <p:sp>
        <p:nvSpPr>
          <p:cNvPr id="14" name="Triangle rectangle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/>
          </a:p>
        </p:txBody>
      </p:sp>
      <p:cxnSp>
        <p:nvCxnSpPr>
          <p:cNvPr id="15" name="Connecteur droit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normAutofit/>
            <a:sp3d prstMaterial="softEdge">
              <a:bevelT w="25400" h="25400"/>
            </a:sp3d>
          </a:bodyPr>
          <a:lstStyle/>
          <a:p>
            <a:pPr lvl="0"/>
            <a:r>
              <a:rPr lang="fr-FR"/>
              <a:t>Cliquez et modifiez le titre</a:t>
            </a:r>
            <a:endParaRPr lang="en-US"/>
          </a:p>
        </p:txBody>
      </p:sp>
      <p:sp>
        <p:nvSpPr>
          <p:cNvPr id="1033" name="Espace réservé du texte 29"/>
          <p:cNvSpPr>
            <a:spLocks noGrp="1"/>
          </p:cNvSpPr>
          <p:nvPr>
            <p:ph type="body" idx="1"/>
          </p:nvPr>
        </p:nvSpPr>
        <p:spPr bwMode="auto">
          <a:xfrm>
            <a:off x="609600" y="1481138"/>
            <a:ext cx="109728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8970433" y="6408739"/>
            <a:ext cx="2559051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000">
                <a:latin typeface="Lucida Sans Unicode" charset="0"/>
              </a:defRPr>
            </a:lvl1pPr>
          </a:lstStyle>
          <a:p>
            <a:fld id="{DC51A3F2-D090-DF41-BBCC-ACBE867A0006}" type="datetime1">
              <a:rPr lang="fr-FR" smtClean="0"/>
              <a:t>12/10/2022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5839884" y="6408739"/>
            <a:ext cx="3134783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fr-FR"/>
              <a:t>Paragraphe 2021, Ducloy</a:t>
            </a:r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11529484" y="6408739"/>
            <a:ext cx="488949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000">
                <a:latin typeface="Lucida Sans Unicode" charset="0"/>
              </a:defRPr>
            </a:lvl1pPr>
          </a:lstStyle>
          <a:p>
            <a:fld id="{ED1C75FB-B7E9-4E40-8F09-EE1090C847D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5553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ＭＳ Ｐゴシック" charset="-128"/>
          <a:cs typeface="ＭＳ Ｐゴシック" charset="-128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charset="0"/>
          <a:ea typeface="ＭＳ Ｐゴシック" charset="-128"/>
          <a:cs typeface="ＭＳ Ｐゴシック" charset="-128"/>
        </a:defRPr>
      </a:lvl9pPr>
    </p:titleStyle>
    <p:bodyStyle>
      <a:lvl1pPr marL="365125" indent="-255588" algn="l" rtl="0" eaLnBrk="1" fontAlgn="base" hangingPunct="1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charset="0"/>
        <a:buChar char=""/>
        <a:defRPr sz="27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20713" indent="-228600" algn="l" rtl="0" eaLnBrk="1" fontAlgn="base" hangingPunct="1">
        <a:spcBef>
          <a:spcPts val="325"/>
        </a:spcBef>
        <a:spcAft>
          <a:spcPct val="0"/>
        </a:spcAft>
        <a:buClr>
          <a:schemeClr val="accent1"/>
        </a:buClr>
        <a:buFont typeface="Verdana" charset="0"/>
        <a:buChar char="◦"/>
        <a:defRPr sz="23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58838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charset="0"/>
        <a:buChar char=""/>
        <a:defRPr sz="21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430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charset="0"/>
        <a:buChar char=""/>
        <a:defRPr sz="19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371600" indent="-228600" algn="l" rtl="0" eaLnBrk="1" fontAlgn="base" hangingPunct="1">
        <a:spcBef>
          <a:spcPts val="350"/>
        </a:spcBef>
        <a:spcAft>
          <a:spcPct val="0"/>
        </a:spcAft>
        <a:buClr>
          <a:schemeClr val="accent2"/>
        </a:buClr>
        <a:buFont typeface="Wingdings 2" charset="0"/>
        <a:buChar char=""/>
        <a:defRPr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19.png"/><Relationship Id="rId3" Type="http://schemas.openxmlformats.org/officeDocument/2006/relationships/image" Target="../media/image9.png"/><Relationship Id="rId7" Type="http://schemas.openxmlformats.org/officeDocument/2006/relationships/image" Target="../media/image15.jpeg"/><Relationship Id="rId12" Type="http://schemas.openxmlformats.org/officeDocument/2006/relationships/image" Target="../media/image18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7.png"/><Relationship Id="rId5" Type="http://schemas.openxmlformats.org/officeDocument/2006/relationships/image" Target="../media/image13.png"/><Relationship Id="rId10" Type="http://schemas.openxmlformats.org/officeDocument/2006/relationships/hyperlink" Target="https://wicri-demo.istex.fr/Wicri/Sante/fr/index.php?title=Accueil" TargetMode="External"/><Relationship Id="rId4" Type="http://schemas.openxmlformats.org/officeDocument/2006/relationships/image" Target="../media/image12.png"/><Relationship Id="rId9" Type="http://schemas.openxmlformats.org/officeDocument/2006/relationships/image" Target="../media/image10.png"/><Relationship Id="rId1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3182EE15-0BDA-604E-84A1-64C566617B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899" y="1520894"/>
            <a:ext cx="7574533" cy="452596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Le 14 aout 778, Charlemagne de retour d’Espagne perd l’arrière garde de son armée au col de Roncevaux</a:t>
            </a:r>
          </a:p>
          <a:p>
            <a:pPr lvl="1"/>
            <a:r>
              <a:rPr lang="fr-FR" dirty="0"/>
              <a:t>Ainsi est mort Roland</a:t>
            </a:r>
          </a:p>
          <a:p>
            <a:r>
              <a:rPr lang="fr-FR" dirty="0"/>
              <a:t>Les légendes commencent</a:t>
            </a:r>
          </a:p>
          <a:p>
            <a:pPr lvl="1"/>
            <a:r>
              <a:rPr lang="fr-FR" dirty="0"/>
              <a:t>Chansons de geste : 30 sur Charlemagne</a:t>
            </a:r>
          </a:p>
          <a:p>
            <a:pPr lvl="1"/>
            <a:r>
              <a:rPr lang="fr-FR" dirty="0"/>
              <a:t>Manuscrits : 5 à 50 par Chanson</a:t>
            </a:r>
          </a:p>
          <a:p>
            <a:pPr lvl="1"/>
            <a:r>
              <a:rPr lang="fr-FR" dirty="0"/>
              <a:t>Travaux scientifiques :</a:t>
            </a:r>
          </a:p>
          <a:p>
            <a:pPr lvl="2"/>
            <a:r>
              <a:rPr lang="fr-FR" dirty="0"/>
              <a:t>Editions critiques, traductions, revues, articles,</a:t>
            </a:r>
          </a:p>
          <a:p>
            <a:pPr lvl="1"/>
            <a:r>
              <a:rPr lang="fr-FR" dirty="0"/>
              <a:t>Œuvres dérivées (poèmes, musiques…)</a:t>
            </a:r>
          </a:p>
          <a:p>
            <a:pPr lvl="2"/>
            <a:r>
              <a:rPr lang="fr-FR" dirty="0"/>
              <a:t>Poèmes, exemple Victor Hugo</a:t>
            </a:r>
          </a:p>
          <a:p>
            <a:pPr lvl="2"/>
            <a:r>
              <a:rPr lang="fr-FR" dirty="0"/>
              <a:t>Opéras, suites musicales (Gilles Mathieu)</a:t>
            </a:r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C2AED85C-5F4B-3B42-9009-13748D8147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La Chanson de Roland, </a:t>
            </a:r>
            <a:br>
              <a:rPr lang="fr-FR" dirty="0"/>
            </a:br>
            <a:r>
              <a:rPr lang="fr-FR" dirty="0"/>
              <a:t>une histoire, une épopée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87B9423-123F-D042-ABD1-6BF4EE43E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Paragraphe 2021, Ducloy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9F6987D4-CCD0-CC41-B5AF-7B9DBBB3AE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75FB-B7E9-4E40-8F09-EE1090C847DD}" type="slidenum">
              <a:rPr lang="fr-FR" smtClean="0"/>
              <a:t>1</a:t>
            </a:fld>
            <a:endParaRPr lang="fr-FR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6ADC70CD-875E-6047-9E96-471F18D621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8433" y="1079500"/>
            <a:ext cx="3810000" cy="492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55173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>
            <a:extLst>
              <a:ext uri="{FF2B5EF4-FFF2-40B4-BE49-F238E27FC236}">
                <a16:creationId xmlns:a16="http://schemas.microsoft.com/office/drawing/2014/main" id="{A6A492DB-88C8-DA4C-8C25-97DE8C6FBF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Un sujet de stage…       imaginé tranquille !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360C4EF4-4E0F-6F48-9D60-B316AC309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Humanités numérique Nancy 2002</a:t>
            </a: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4392FB52-D8A2-6F42-9D42-A84FA2390C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59" y="1624370"/>
            <a:ext cx="2107053" cy="17348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ZoneTexte 6">
            <a:extLst>
              <a:ext uri="{FF2B5EF4-FFF2-40B4-BE49-F238E27FC236}">
                <a16:creationId xmlns:a16="http://schemas.microsoft.com/office/drawing/2014/main" id="{78219D6D-E3E1-7F4E-868E-02BC69241E14}"/>
              </a:ext>
            </a:extLst>
          </p:cNvPr>
          <p:cNvSpPr txBox="1"/>
          <p:nvPr/>
        </p:nvSpPr>
        <p:spPr>
          <a:xfrm>
            <a:off x="329382" y="3516018"/>
            <a:ext cx="2146742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Chanson de Roland</a:t>
            </a:r>
          </a:p>
          <a:p>
            <a:r>
              <a:rPr lang="fr-FR" sz="1400" dirty="0" err="1"/>
              <a:t>Franscisque</a:t>
            </a:r>
            <a:r>
              <a:rPr lang="fr-FR" sz="1400" dirty="0"/>
              <a:t> Michel</a:t>
            </a:r>
          </a:p>
          <a:p>
            <a:r>
              <a:rPr lang="fr-FR" sz="1400" dirty="0"/>
              <a:t>Annoté par Paul Meyer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93DD8C87-7C56-3946-9D10-E34D484E25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436" y="4359019"/>
            <a:ext cx="1270000" cy="1809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3A1FD875-9CBD-4C41-9847-CE5AF2AEF8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742" y="4369159"/>
            <a:ext cx="1336810" cy="172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8FA2EC46-9925-C642-A06F-4499B02D1412}"/>
              </a:ext>
            </a:extLst>
          </p:cNvPr>
          <p:cNvSpPr txBox="1"/>
          <p:nvPr/>
        </p:nvSpPr>
        <p:spPr>
          <a:xfrm>
            <a:off x="304101" y="6116351"/>
            <a:ext cx="3929281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fr-FR" sz="1600" dirty="0"/>
              <a:t>Gilles Mathieu</a:t>
            </a:r>
          </a:p>
          <a:p>
            <a:r>
              <a:rPr lang="fr-FR" sz="1600" dirty="0"/>
              <a:t>Un oratorio sur la Chanson de Roland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B834BD45-D6B9-464E-A148-A3112D90BD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0977" y="2171568"/>
            <a:ext cx="1481328" cy="1953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E85A2FDC-DE73-B342-883A-9E85B29E067D}"/>
              </a:ext>
            </a:extLst>
          </p:cNvPr>
          <p:cNvSpPr txBox="1"/>
          <p:nvPr/>
        </p:nvSpPr>
        <p:spPr>
          <a:xfrm>
            <a:off x="4188660" y="4455338"/>
            <a:ext cx="29787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Manuscrit d’Oxford,</a:t>
            </a:r>
          </a:p>
          <a:p>
            <a:r>
              <a:rPr lang="fr-FR" dirty="0"/>
              <a:t> accessible sur Wikipédia</a:t>
            </a:r>
          </a:p>
        </p:txBody>
      </p:sp>
      <p:pic>
        <p:nvPicPr>
          <p:cNvPr id="5126" name="Picture 6">
            <a:extLst>
              <a:ext uri="{FF2B5EF4-FFF2-40B4-BE49-F238E27FC236}">
                <a16:creationId xmlns:a16="http://schemas.microsoft.com/office/drawing/2014/main" id="{60C3C17F-E6E2-4B46-9598-057C7C19FE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48628" y="436348"/>
            <a:ext cx="859971" cy="859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>
            <a:extLst>
              <a:ext uri="{FF2B5EF4-FFF2-40B4-BE49-F238E27FC236}">
                <a16:creationId xmlns:a16="http://schemas.microsoft.com/office/drawing/2014/main" id="{8EF9A1FF-E8E3-3DD5-4E0F-2B1434FDAC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86450" y="2389188"/>
            <a:ext cx="2159000" cy="304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6F8ED5A0-C833-26C1-3FAB-F8845958BA95}"/>
              </a:ext>
            </a:extLst>
          </p:cNvPr>
          <p:cNvSpPr txBox="1"/>
          <p:nvPr/>
        </p:nvSpPr>
        <p:spPr>
          <a:xfrm>
            <a:off x="7801897" y="1624370"/>
            <a:ext cx="21611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Un invité imprévu</a:t>
            </a:r>
          </a:p>
          <a:p>
            <a:r>
              <a:rPr lang="fr-FR" dirty="0"/>
              <a:t>Léon Gautier…</a:t>
            </a:r>
          </a:p>
        </p:txBody>
      </p:sp>
    </p:spTree>
    <p:extLst>
      <p:ext uri="{BB962C8B-B14F-4D97-AF65-F5344CB8AC3E}">
        <p14:creationId xmlns:p14="http://schemas.microsoft.com/office/powerpoint/2010/main" val="3712747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B454D38F-7F5F-7444-A478-E7912984EB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1" y="1481138"/>
            <a:ext cx="6884504" cy="4525962"/>
          </a:xfrm>
        </p:spPr>
        <p:txBody>
          <a:bodyPr>
            <a:normAutofit lnSpcReduction="10000"/>
          </a:bodyPr>
          <a:lstStyle/>
          <a:p>
            <a:r>
              <a:rPr lang="fr-FR" dirty="0"/>
              <a:t>Géré par la </a:t>
            </a:r>
            <a:r>
              <a:rPr lang="fr-FR" dirty="0" err="1"/>
              <a:t>Wikimedia</a:t>
            </a:r>
            <a:r>
              <a:rPr lang="fr-FR" dirty="0"/>
              <a:t> </a:t>
            </a:r>
            <a:r>
              <a:rPr lang="fr-FR" dirty="0" err="1"/>
              <a:t>Foundation</a:t>
            </a:r>
            <a:endParaRPr lang="fr-FR" dirty="0"/>
          </a:p>
          <a:p>
            <a:pPr lvl="1"/>
            <a:r>
              <a:rPr lang="fr-FR" dirty="0"/>
              <a:t>Siège : San Francisco, </a:t>
            </a:r>
          </a:p>
          <a:p>
            <a:pPr lvl="1"/>
            <a:r>
              <a:rPr lang="fr-FR" dirty="0"/>
              <a:t>effectif 409 : personnes</a:t>
            </a:r>
          </a:p>
          <a:p>
            <a:pPr lvl="1"/>
            <a:r>
              <a:rPr lang="fr-FR" dirty="0"/>
              <a:t>C. A. 2020 : 124.468.145 $</a:t>
            </a:r>
          </a:p>
          <a:p>
            <a:r>
              <a:rPr lang="fr-FR" dirty="0"/>
              <a:t>Contributions libres </a:t>
            </a:r>
          </a:p>
          <a:p>
            <a:pPr lvl="1"/>
            <a:r>
              <a:rPr lang="fr-FR" dirty="0"/>
              <a:t>Inscriptions recommandées</a:t>
            </a:r>
          </a:p>
          <a:p>
            <a:pPr lvl="1"/>
            <a:r>
              <a:rPr lang="fr-FR" dirty="0"/>
              <a:t>Généralement amateurs motivés </a:t>
            </a:r>
          </a:p>
          <a:p>
            <a:pPr lvl="2"/>
            <a:r>
              <a:rPr lang="fr-FR" dirty="0"/>
              <a:t>avec pseudonymes</a:t>
            </a:r>
          </a:p>
          <a:p>
            <a:pPr lvl="1"/>
            <a:r>
              <a:rPr lang="fr-FR" dirty="0"/>
              <a:t>Outils efficaces pour </a:t>
            </a:r>
          </a:p>
          <a:p>
            <a:pPr lvl="2"/>
            <a:r>
              <a:rPr lang="fr-FR" dirty="0"/>
              <a:t>les vandalismes de base</a:t>
            </a:r>
          </a:p>
          <a:p>
            <a:pPr lvl="1"/>
            <a:r>
              <a:rPr lang="fr-FR" dirty="0"/>
              <a:t>Mais stratégies possibles </a:t>
            </a:r>
          </a:p>
          <a:p>
            <a:pPr lvl="2"/>
            <a:r>
              <a:rPr lang="fr-FR" dirty="0"/>
              <a:t>pour groupes de pression</a:t>
            </a:r>
          </a:p>
          <a:p>
            <a:pPr marL="392113" lvl="1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B84D35A4-0D07-5344-B931-520C27C8E7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Wikipédia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D3AA7A0-01B0-FD42-BF3C-9573D0A5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Paragraphe 2021, Ducloy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94C1FB0-1DB3-AE46-A308-B6C64F47D2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75FB-B7E9-4E40-8F09-EE1090C847DD}" type="slidenum">
              <a:rPr lang="fr-FR" smtClean="0"/>
              <a:t>3</a:t>
            </a:fld>
            <a:endParaRPr lang="fr-FR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F86CB332-43E4-9A44-95ED-B455AB4654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108" y="1972021"/>
            <a:ext cx="5080000" cy="438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2DBFD861-C8A8-97C8-E83A-17895A57BE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7275" y="537951"/>
            <a:ext cx="1265828" cy="126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AutoShape 2">
            <a:extLst>
              <a:ext uri="{FF2B5EF4-FFF2-40B4-BE49-F238E27FC236}">
                <a16:creationId xmlns:a16="http://schemas.microsoft.com/office/drawing/2014/main" id="{156555A0-FB3C-16E7-0DF2-C2CC70EC5DB1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778500" y="3111500"/>
            <a:ext cx="635000" cy="63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1028" name="Picture 4" descr="Vignette pour la version du 23 novembre 2020 à 01:56">
            <a:extLst>
              <a:ext uri="{FF2B5EF4-FFF2-40B4-BE49-F238E27FC236}">
                <a16:creationId xmlns:a16="http://schemas.microsoft.com/office/drawing/2014/main" id="{852E95EA-562C-8B79-922B-2E14F06D40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3000" y="429002"/>
            <a:ext cx="13716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03877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2E8D77B-9B1C-D843-980E-78239F9B0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481138"/>
            <a:ext cx="10972800" cy="562815"/>
          </a:xfrm>
        </p:spPr>
        <p:txBody>
          <a:bodyPr/>
          <a:lstStyle/>
          <a:p>
            <a:r>
              <a:rPr lang="fr-FR" dirty="0"/>
              <a:t>Plusieurs dizaines de milliers de sites</a:t>
            </a:r>
          </a:p>
          <a:p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9364E0E0-BDEA-B248-A1DB-7F08EE8D32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MediaWiki, moteur de Wikipédia</a:t>
            </a:r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A961643-9EC4-9749-A7DD-A987A368F3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Paragraphe 2021, Ducloy</a:t>
            </a:r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7A4AE7C-E65D-034B-88F2-DB3791C03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C75FB-B7E9-4E40-8F09-EE1090C847DD}" type="slidenum">
              <a:rPr lang="fr-FR" smtClean="0"/>
              <a:t>4</a:t>
            </a:fld>
            <a:endParaRPr lang="fr-FR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415A0F6F-E190-A745-8778-AE811C84D8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2375926"/>
            <a:ext cx="2187388" cy="2187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F3C6447C-D58A-9E4D-B885-45F22A42E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6575" y="4582880"/>
            <a:ext cx="1265828" cy="1265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Logo de Wikisource">
            <a:extLst>
              <a:ext uri="{FF2B5EF4-FFF2-40B4-BE49-F238E27FC236}">
                <a16:creationId xmlns:a16="http://schemas.microsoft.com/office/drawing/2014/main" id="{01AEBDD9-61B2-D74E-AE80-D7ECE8D77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9787" y="4563314"/>
            <a:ext cx="1265828" cy="1329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Logo de Wiktionnaire">
            <a:extLst>
              <a:ext uri="{FF2B5EF4-FFF2-40B4-BE49-F238E27FC236}">
                <a16:creationId xmlns:a16="http://schemas.microsoft.com/office/drawing/2014/main" id="{3BEAA62A-4562-FF43-88D9-00C073E6CC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458" y="4633158"/>
            <a:ext cx="1265828" cy="15325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8" name="Picture 6" descr="Logo de Wikimedia Commons">
            <a:extLst>
              <a:ext uri="{FF2B5EF4-FFF2-40B4-BE49-F238E27FC236}">
                <a16:creationId xmlns:a16="http://schemas.microsoft.com/office/drawing/2014/main" id="{D981BEB6-C805-4F4E-A69B-814954CBC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8474" y="2631420"/>
            <a:ext cx="1270000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Accueil principal - ChoralWiki">
            <a:extLst>
              <a:ext uri="{FF2B5EF4-FFF2-40B4-BE49-F238E27FC236}">
                <a16:creationId xmlns:a16="http://schemas.microsoft.com/office/drawing/2014/main" id="{8259894D-C01F-E748-82A9-AF710ACBF9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794" y="2586946"/>
            <a:ext cx="1331042" cy="13310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>
            <a:extLst>
              <a:ext uri="{FF2B5EF4-FFF2-40B4-BE49-F238E27FC236}">
                <a16:creationId xmlns:a16="http://schemas.microsoft.com/office/drawing/2014/main" id="{39720A4E-39EF-BD44-8988-C50843554E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87736" y="4156824"/>
            <a:ext cx="13081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Vignette pour la version du 23 novembre 2020 à 01:56">
            <a:extLst>
              <a:ext uri="{FF2B5EF4-FFF2-40B4-BE49-F238E27FC236}">
                <a16:creationId xmlns:a16="http://schemas.microsoft.com/office/drawing/2014/main" id="{749B5D34-FB84-1F84-675D-15478A2F99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87389" y="492919"/>
            <a:ext cx="13716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0">
            <a:hlinkClick r:id="rId10"/>
            <a:extLst>
              <a:ext uri="{FF2B5EF4-FFF2-40B4-BE49-F238E27FC236}">
                <a16:creationId xmlns:a16="http://schemas.microsoft.com/office/drawing/2014/main" id="{9C35DFC2-DDE0-DD35-63A9-E820F65EAD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68409" y="3801723"/>
            <a:ext cx="872357" cy="101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2">
            <a:extLst>
              <a:ext uri="{FF2B5EF4-FFF2-40B4-BE49-F238E27FC236}">
                <a16:creationId xmlns:a16="http://schemas.microsoft.com/office/drawing/2014/main" id="{BD557E2F-E70E-6149-54A4-A6907FA89D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9856" y="2274960"/>
            <a:ext cx="2903092" cy="1509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6">
            <a:extLst>
              <a:ext uri="{FF2B5EF4-FFF2-40B4-BE49-F238E27FC236}">
                <a16:creationId xmlns:a16="http://schemas.microsoft.com/office/drawing/2014/main" id="{78369704-549F-58DE-BEDC-27BFF4451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17559" y="3801723"/>
            <a:ext cx="872358" cy="10163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16FD50A5-67F4-4204-8D31-187B3AA8F6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0371" y="4529738"/>
            <a:ext cx="1295400" cy="152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2148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stex Réseau">
  <a:themeElements>
    <a:clrScheme name="Rassemblement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Rassemblement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Rassemble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Rassemblement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Rassemblement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Rassemblement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Rassemblement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Istex Réseau</Template>
  <TotalTime>32698</TotalTime>
  <Words>198</Words>
  <Application>Microsoft Macintosh PowerPoint</Application>
  <PresentationFormat>Grand écran</PresentationFormat>
  <Paragraphs>43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Calibri</vt:lpstr>
      <vt:lpstr>Lucida Sans Unicode</vt:lpstr>
      <vt:lpstr>Verdana</vt:lpstr>
      <vt:lpstr>Wingdings 2</vt:lpstr>
      <vt:lpstr>Wingdings 3</vt:lpstr>
      <vt:lpstr>Istex Réseau</vt:lpstr>
      <vt:lpstr>La Chanson de Roland,  une histoire, une épopée</vt:lpstr>
      <vt:lpstr>Un sujet de stage…       imaginé tranquille !</vt:lpstr>
      <vt:lpstr>Wikipédia</vt:lpstr>
      <vt:lpstr>MediaWiki, moteur de Wikipédia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Wikis sémantiques et ingénierie XML pour les humanités numériques</dc:title>
  <dc:creator>Microsoft Office User</dc:creator>
  <cp:lastModifiedBy>jacques Ducloy</cp:lastModifiedBy>
  <cp:revision>111</cp:revision>
  <dcterms:created xsi:type="dcterms:W3CDTF">2019-10-28T13:30:37Z</dcterms:created>
  <dcterms:modified xsi:type="dcterms:W3CDTF">2022-10-12T12:34:38Z</dcterms:modified>
</cp:coreProperties>
</file>