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371" r:id="rId2"/>
    <p:sldId id="396" r:id="rId3"/>
    <p:sldId id="376" r:id="rId4"/>
    <p:sldId id="37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44"/>
    <p:restoredTop sz="95890"/>
  </p:normalViewPr>
  <p:slideViewPr>
    <p:cSldViewPr snapToGrid="0" snapToObjects="1">
      <p:cViewPr varScale="1">
        <p:scale>
          <a:sx n="108" d="100"/>
          <a:sy n="108" d="100"/>
        </p:scale>
        <p:origin x="224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A716F-C2FF-4147-902C-A4F108DBFE55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1CA95-C887-C24A-9600-B994F8CAB6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08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er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r-FR" sz="1800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D424C-FD29-2C4A-AB51-3D4D20DA1E49}" type="datetime1">
              <a:rPr lang="fr-FR" smtClean="0"/>
              <a:t>12/10/2022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45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BF361-2B17-E04E-B42C-5F703892665D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C9103-817D-A342-9669-C572B1BBA0B3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89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30352A-CC9D-1C40-A025-04206B734062}" type="datetime1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5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ABB60-F721-6A46-ABD5-DEDF4AF6E7F2}" type="datetime1">
              <a:rPr lang="fr-FR" smtClean="0"/>
              <a:t>12/10/2022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7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B67D08-68E6-9C4C-8117-94BE0EB4F52C}" type="datetime1">
              <a:rPr lang="fr-FR" smtClean="0"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66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9A6EE-99BF-DA4C-A7F1-02F4726B2F96}" type="datetime1">
              <a:rPr lang="fr-FR" smtClean="0"/>
              <a:t>12/10/2022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995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D39B7-4EE3-B542-A364-ECA9DFECC1B7}" type="datetime1">
              <a:rPr lang="fr-FR" smtClean="0"/>
              <a:t>12/10/2022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4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FDEFC-908A-EF49-A2C0-428D58F422AE}" type="datetime1">
              <a:rPr lang="fr-FR" smtClean="0"/>
              <a:t>12/10/2022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6501B-D9BE-9142-9B6E-8188D1E22462}" type="datetime1">
              <a:rPr lang="fr-FR" smtClean="0"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94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Connecteur droit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40B4B-2E86-4545-A5E1-F2E04271F130}" type="datetime1">
              <a:rPr lang="fr-FR" smtClean="0"/>
              <a:t>12/10/2022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47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  <a:cs typeface="+mn-cs"/>
            </a:endParaRPr>
          </a:p>
        </p:txBody>
      </p:sp>
      <p:sp>
        <p:nvSpPr>
          <p:cNvPr id="1027" name="Forme libre 11"/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r-FR" sz="1800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fr-FR"/>
              <a:t>Cliquez et modifiez le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charset="0"/>
              </a:defRPr>
            </a:lvl1pPr>
          </a:lstStyle>
          <a:p>
            <a:fld id="{DC51A3F2-D090-DF41-BBCC-ACBE867A0006}" type="datetime1">
              <a:rPr lang="fr-FR" smtClean="0"/>
              <a:t>12/10/2022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Paragraphe 2021, Ducloy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charset="0"/>
              </a:defRPr>
            </a:lvl1pPr>
          </a:lstStyle>
          <a:p>
            <a:fld id="{ED1C75FB-B7E9-4E40-8F09-EE1090C84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55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5.jpeg"/><Relationship Id="rId12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hyperlink" Target="https://wicri-demo.istex.fr/Wicri/Sante/fr/index.php?title=Accueil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10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182EE15-0BDA-604E-84A1-64C566617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99" y="1520894"/>
            <a:ext cx="7574533" cy="45259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Le 14 aout 778, Charlemagne de retour d’Espagne perd l’arrière garde de son armée au col de Roncevaux</a:t>
            </a:r>
          </a:p>
          <a:p>
            <a:pPr lvl="1"/>
            <a:r>
              <a:rPr lang="fr-FR" dirty="0"/>
              <a:t>Ainsi est mort Roland</a:t>
            </a:r>
          </a:p>
          <a:p>
            <a:r>
              <a:rPr lang="fr-FR" dirty="0"/>
              <a:t>Les légendes commencent</a:t>
            </a:r>
          </a:p>
          <a:p>
            <a:pPr lvl="1"/>
            <a:r>
              <a:rPr lang="fr-FR" dirty="0"/>
              <a:t>Chansons de geste : 30 sur Charlemagne</a:t>
            </a:r>
          </a:p>
          <a:p>
            <a:pPr lvl="1"/>
            <a:r>
              <a:rPr lang="fr-FR" dirty="0"/>
              <a:t>Manuscrits : 5 à 50 par Chanson</a:t>
            </a:r>
          </a:p>
          <a:p>
            <a:pPr lvl="1"/>
            <a:r>
              <a:rPr lang="fr-FR" dirty="0"/>
              <a:t>Travaux scientifiques :</a:t>
            </a:r>
          </a:p>
          <a:p>
            <a:pPr lvl="2"/>
            <a:r>
              <a:rPr lang="fr-FR" dirty="0"/>
              <a:t>Editions critiques, traductions, revues, articles,</a:t>
            </a:r>
          </a:p>
          <a:p>
            <a:pPr lvl="1"/>
            <a:r>
              <a:rPr lang="fr-FR" dirty="0"/>
              <a:t>Œuvres dérivées (poèmes, musiques…)</a:t>
            </a:r>
          </a:p>
          <a:p>
            <a:pPr lvl="2"/>
            <a:r>
              <a:rPr lang="fr-FR" dirty="0"/>
              <a:t>Poèmes, exemple Victor Hugo</a:t>
            </a:r>
          </a:p>
          <a:p>
            <a:pPr lvl="2"/>
            <a:r>
              <a:rPr lang="fr-FR" dirty="0"/>
              <a:t>Opéras, suites musicales (Gilles Mathieu)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2AED85C-5F4B-3B42-9009-13748D814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Chanson de Roland, </a:t>
            </a:r>
            <a:br>
              <a:rPr lang="fr-FR" dirty="0"/>
            </a:br>
            <a:r>
              <a:rPr lang="fr-FR" dirty="0"/>
              <a:t>une histoire, une épopée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7B9423-123F-D042-ABD1-6BF4EE43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6987D4-CCD0-CC41-B5AF-7B9DBBB3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1</a:t>
            </a:fld>
            <a:endParaRPr lang="fr-F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ADC70CD-875E-6047-9E96-471F18D62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1079500"/>
            <a:ext cx="3810000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51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6A492DB-88C8-DA4C-8C25-97DE8C6FB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sujet de stage…       imaginé tranquille !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0C4EF4-4E0F-6F48-9D60-B316AC30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Humanités numérique Nancy 2002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392FB52-D8A2-6F42-9D42-A84FA2390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" y="1624370"/>
            <a:ext cx="2107053" cy="173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8219D6D-E3E1-7F4E-868E-02BC69241E14}"/>
              </a:ext>
            </a:extLst>
          </p:cNvPr>
          <p:cNvSpPr txBox="1"/>
          <p:nvPr/>
        </p:nvSpPr>
        <p:spPr>
          <a:xfrm>
            <a:off x="329382" y="3516018"/>
            <a:ext cx="21467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Chanson de Roland</a:t>
            </a:r>
          </a:p>
          <a:p>
            <a:r>
              <a:rPr lang="fr-FR" sz="1400" dirty="0" err="1"/>
              <a:t>Franscisque</a:t>
            </a:r>
            <a:r>
              <a:rPr lang="fr-FR" sz="1400" dirty="0"/>
              <a:t> Michel</a:t>
            </a:r>
          </a:p>
          <a:p>
            <a:r>
              <a:rPr lang="fr-FR" sz="1400" dirty="0"/>
              <a:t>Annoté par Paul Meyer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3DD8C87-7C56-3946-9D10-E34D484E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36" y="4359019"/>
            <a:ext cx="1270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3A1FD875-9CBD-4C41-9847-CE5AF2AEF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742" y="4369159"/>
            <a:ext cx="1336810" cy="172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FA2EC46-9925-C642-A06F-4499B02D1412}"/>
              </a:ext>
            </a:extLst>
          </p:cNvPr>
          <p:cNvSpPr txBox="1"/>
          <p:nvPr/>
        </p:nvSpPr>
        <p:spPr>
          <a:xfrm>
            <a:off x="304101" y="6116351"/>
            <a:ext cx="392928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600" dirty="0"/>
              <a:t>Gilles Mathieu</a:t>
            </a:r>
          </a:p>
          <a:p>
            <a:r>
              <a:rPr lang="fr-FR" sz="1600" dirty="0"/>
              <a:t>Un oratorio sur la Chanson de Roland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B834BD45-D6B9-464E-A148-A3112D90B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977" y="2171568"/>
            <a:ext cx="1481328" cy="195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E85A2FDC-DE73-B342-883A-9E85B29E067D}"/>
              </a:ext>
            </a:extLst>
          </p:cNvPr>
          <p:cNvSpPr txBox="1"/>
          <p:nvPr/>
        </p:nvSpPr>
        <p:spPr>
          <a:xfrm>
            <a:off x="4188660" y="4455338"/>
            <a:ext cx="2978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Manuscrit d’Oxford,</a:t>
            </a:r>
          </a:p>
          <a:p>
            <a:r>
              <a:rPr lang="fr-FR" dirty="0"/>
              <a:t> accessible sur Wikipédia</a:t>
            </a: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60C3C17F-E6E2-4B46-9598-057C7C19F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628" y="436348"/>
            <a:ext cx="859971" cy="85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EF9A1FF-E8E3-3DD5-4E0F-2B1434FDA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450" y="2389188"/>
            <a:ext cx="2159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F8ED5A0-C833-26C1-3FAB-F8845958BA95}"/>
              </a:ext>
            </a:extLst>
          </p:cNvPr>
          <p:cNvSpPr txBox="1"/>
          <p:nvPr/>
        </p:nvSpPr>
        <p:spPr>
          <a:xfrm>
            <a:off x="7801897" y="1624370"/>
            <a:ext cx="216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invité imprévu</a:t>
            </a:r>
          </a:p>
          <a:p>
            <a:r>
              <a:rPr lang="fr-FR" dirty="0"/>
              <a:t>Léon Gautier…</a:t>
            </a:r>
          </a:p>
        </p:txBody>
      </p:sp>
    </p:spTree>
    <p:extLst>
      <p:ext uri="{BB962C8B-B14F-4D97-AF65-F5344CB8AC3E}">
        <p14:creationId xmlns:p14="http://schemas.microsoft.com/office/powerpoint/2010/main" val="371274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B454D38F-7F5F-7444-A478-E7912984E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481138"/>
            <a:ext cx="6884504" cy="45259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Géré par la </a:t>
            </a:r>
            <a:r>
              <a:rPr lang="fr-FR" dirty="0" err="1"/>
              <a:t>Wikimedia</a:t>
            </a:r>
            <a:r>
              <a:rPr lang="fr-FR" dirty="0"/>
              <a:t> </a:t>
            </a:r>
            <a:r>
              <a:rPr lang="fr-FR" dirty="0" err="1"/>
              <a:t>Foundation</a:t>
            </a:r>
            <a:endParaRPr lang="fr-FR" dirty="0"/>
          </a:p>
          <a:p>
            <a:pPr lvl="1"/>
            <a:r>
              <a:rPr lang="fr-FR" dirty="0"/>
              <a:t>Siège : San Francisco, </a:t>
            </a:r>
          </a:p>
          <a:p>
            <a:pPr lvl="1"/>
            <a:r>
              <a:rPr lang="fr-FR" dirty="0"/>
              <a:t>effectif 409 : personnes</a:t>
            </a:r>
          </a:p>
          <a:p>
            <a:pPr lvl="1"/>
            <a:r>
              <a:rPr lang="fr-FR" dirty="0"/>
              <a:t>C. A. 2020 : 124.468.145 $</a:t>
            </a:r>
          </a:p>
          <a:p>
            <a:r>
              <a:rPr lang="fr-FR" dirty="0"/>
              <a:t>Contributions libres </a:t>
            </a:r>
          </a:p>
          <a:p>
            <a:pPr lvl="1"/>
            <a:r>
              <a:rPr lang="fr-FR" dirty="0"/>
              <a:t>Inscriptions recommandées</a:t>
            </a:r>
          </a:p>
          <a:p>
            <a:pPr lvl="1"/>
            <a:r>
              <a:rPr lang="fr-FR" dirty="0"/>
              <a:t>Généralement amateurs motivés </a:t>
            </a:r>
          </a:p>
          <a:p>
            <a:pPr lvl="2"/>
            <a:r>
              <a:rPr lang="fr-FR" dirty="0"/>
              <a:t>avec pseudonymes</a:t>
            </a:r>
          </a:p>
          <a:p>
            <a:pPr lvl="1"/>
            <a:r>
              <a:rPr lang="fr-FR" dirty="0"/>
              <a:t>Outils efficaces pour </a:t>
            </a:r>
          </a:p>
          <a:p>
            <a:pPr lvl="2"/>
            <a:r>
              <a:rPr lang="fr-FR" dirty="0"/>
              <a:t>les vandalismes de base</a:t>
            </a:r>
          </a:p>
          <a:p>
            <a:pPr lvl="1"/>
            <a:r>
              <a:rPr lang="fr-FR" dirty="0"/>
              <a:t>Mais stratégies possibles </a:t>
            </a:r>
          </a:p>
          <a:p>
            <a:pPr lvl="2"/>
            <a:r>
              <a:rPr lang="fr-FR" dirty="0"/>
              <a:t>pour groupes de pression</a:t>
            </a:r>
          </a:p>
          <a:p>
            <a:pPr marL="392113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84D35A4-0D07-5344-B931-520C27C8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Wikipédia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3AA7A0-01B0-FD42-BF3C-9573D0A5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4C1FB0-1DB3-AE46-A308-B6C64F47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3</a:t>
            </a:fld>
            <a:endParaRPr lang="fr-FR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F86CB332-43E4-9A44-95ED-B455AB46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08" y="1972021"/>
            <a:ext cx="50800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2DBFD861-C8A8-97C8-E83A-17895A57B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537951"/>
            <a:ext cx="1265828" cy="126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156555A0-FB3C-16E7-0DF2-C2CC70EC5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78500" y="31115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8" name="Picture 4" descr="Vignette pour la version du 23 novembre 2020 à 01:56">
            <a:extLst>
              <a:ext uri="{FF2B5EF4-FFF2-40B4-BE49-F238E27FC236}">
                <a16:creationId xmlns:a16="http://schemas.microsoft.com/office/drawing/2014/main" id="{852E95EA-562C-8B79-922B-2E14F06D4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0" y="429002"/>
            <a:ext cx="1371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8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2E8D77B-9B1C-D843-980E-78239F9B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1138"/>
            <a:ext cx="10972800" cy="562815"/>
          </a:xfrm>
        </p:spPr>
        <p:txBody>
          <a:bodyPr/>
          <a:lstStyle/>
          <a:p>
            <a:r>
              <a:rPr lang="fr-FR" dirty="0"/>
              <a:t>Plusieurs dizaines de milliers de sites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9364E0E0-BDEA-B248-A1DB-7F08EE8D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MediaWiki, moteur de Wikipédia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961643-9EC4-9749-A7DD-A987A368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Paragraphe 2021, Ducloy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A4AE7C-E65D-034B-88F2-DB3791C0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75FB-B7E9-4E40-8F09-EE1090C847DD}" type="slidenum">
              <a:rPr lang="fr-FR" smtClean="0"/>
              <a:t>4</a:t>
            </a:fld>
            <a:endParaRPr lang="fr-FR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15A0F6F-E190-A745-8778-AE811C84D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75926"/>
            <a:ext cx="2187388" cy="21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F3C6447C-D58A-9E4D-B885-45F22A42E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5" y="4582880"/>
            <a:ext cx="1265828" cy="126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Logo de Wikisource">
            <a:extLst>
              <a:ext uri="{FF2B5EF4-FFF2-40B4-BE49-F238E27FC236}">
                <a16:creationId xmlns:a16="http://schemas.microsoft.com/office/drawing/2014/main" id="{01AEBDD9-61B2-D74E-AE80-D7ECE8D77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87" y="4563314"/>
            <a:ext cx="1265828" cy="132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ogo de Wiktionnaire">
            <a:extLst>
              <a:ext uri="{FF2B5EF4-FFF2-40B4-BE49-F238E27FC236}">
                <a16:creationId xmlns:a16="http://schemas.microsoft.com/office/drawing/2014/main" id="{3BEAA62A-4562-FF43-88D9-00C073E6C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58" y="4633158"/>
            <a:ext cx="1265828" cy="153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ogo de Wikimedia Commons">
            <a:extLst>
              <a:ext uri="{FF2B5EF4-FFF2-40B4-BE49-F238E27FC236}">
                <a16:creationId xmlns:a16="http://schemas.microsoft.com/office/drawing/2014/main" id="{D981BEB6-C805-4F4E-A69B-814954CBC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74" y="2631420"/>
            <a:ext cx="1270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Accueil principal - ChoralWiki">
            <a:extLst>
              <a:ext uri="{FF2B5EF4-FFF2-40B4-BE49-F238E27FC236}">
                <a16:creationId xmlns:a16="http://schemas.microsoft.com/office/drawing/2014/main" id="{8259894D-C01F-E748-82A9-AF710ACBF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94" y="2586946"/>
            <a:ext cx="1331042" cy="1331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>
            <a:extLst>
              <a:ext uri="{FF2B5EF4-FFF2-40B4-BE49-F238E27FC236}">
                <a16:creationId xmlns:a16="http://schemas.microsoft.com/office/drawing/2014/main" id="{39720A4E-39EF-BD44-8988-C50843554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736" y="4156824"/>
            <a:ext cx="13081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ignette pour la version du 23 novembre 2020 à 01:56">
            <a:extLst>
              <a:ext uri="{FF2B5EF4-FFF2-40B4-BE49-F238E27FC236}">
                <a16:creationId xmlns:a16="http://schemas.microsoft.com/office/drawing/2014/main" id="{749B5D34-FB84-1F84-675D-15478A2F9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389" y="492919"/>
            <a:ext cx="13716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hlinkClick r:id="rId10"/>
            <a:extLst>
              <a:ext uri="{FF2B5EF4-FFF2-40B4-BE49-F238E27FC236}">
                <a16:creationId xmlns:a16="http://schemas.microsoft.com/office/drawing/2014/main" id="{9C35DFC2-DDE0-DD35-63A9-E820F65EA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409" y="3801723"/>
            <a:ext cx="872357" cy="101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BD557E2F-E70E-6149-54A4-A6907FA89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856" y="2274960"/>
            <a:ext cx="2903092" cy="150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78369704-549F-58DE-BEDC-27BFF4451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559" y="3801723"/>
            <a:ext cx="872358" cy="101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16FD50A5-67F4-4204-8D31-187B3AA8F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371" y="4529738"/>
            <a:ext cx="1295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148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stex Réseau">
  <a:themeElements>
    <a:clrScheme name="Rassemblement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assemblement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assemble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assemblement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Istex Réseau</Template>
  <TotalTime>32698</TotalTime>
  <Words>198</Words>
  <Application>Microsoft Macintosh PowerPoint</Application>
  <PresentationFormat>Grand écran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</vt:lpstr>
      <vt:lpstr>Lucida Sans Unicode</vt:lpstr>
      <vt:lpstr>Verdana</vt:lpstr>
      <vt:lpstr>Wingdings 2</vt:lpstr>
      <vt:lpstr>Wingdings 3</vt:lpstr>
      <vt:lpstr>Istex Réseau</vt:lpstr>
      <vt:lpstr>La Chanson de Roland,  une histoire, une épopée</vt:lpstr>
      <vt:lpstr>Un sujet de stage…       imaginé tranquille !</vt:lpstr>
      <vt:lpstr>Wikipédia</vt:lpstr>
      <vt:lpstr>MediaWiki, moteur de Wikipédia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Wikis sémantiques et ingénierie XML pour les humanités numériques</dc:title>
  <dc:creator>Microsoft Office User</dc:creator>
  <cp:lastModifiedBy>jacques Ducloy</cp:lastModifiedBy>
  <cp:revision>111</cp:revision>
  <dcterms:created xsi:type="dcterms:W3CDTF">2019-10-28T13:30:37Z</dcterms:created>
  <dcterms:modified xsi:type="dcterms:W3CDTF">2022-10-12T12:34:38Z</dcterms:modified>
</cp:coreProperties>
</file>