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397" r:id="rId2"/>
    <p:sldId id="398" r:id="rId3"/>
    <p:sldId id="373" r:id="rId4"/>
    <p:sldId id="399" r:id="rId5"/>
    <p:sldId id="400" r:id="rId6"/>
    <p:sldId id="386" r:id="rId7"/>
    <p:sldId id="389" r:id="rId8"/>
    <p:sldId id="418" r:id="rId9"/>
    <p:sldId id="419" r:id="rId10"/>
    <p:sldId id="375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144"/>
    <p:restoredTop sz="95890"/>
  </p:normalViewPr>
  <p:slideViewPr>
    <p:cSldViewPr snapToGrid="0" snapToObjects="1">
      <p:cViewPr varScale="1">
        <p:scale>
          <a:sx n="108" d="100"/>
          <a:sy n="108" d="100"/>
        </p:scale>
        <p:origin x="224" y="68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EA716F-C2FF-4147-902C-A4F108DBFE55}" type="datetimeFigureOut">
              <a:rPr lang="fr-FR" smtClean="0"/>
              <a:t>13/10/2022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F1CA95-C887-C24A-9600-B994F8CAB6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0086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rectangle 3"/>
          <p:cNvSpPr/>
          <p:nvPr/>
        </p:nvSpPr>
        <p:spPr>
          <a:xfrm>
            <a:off x="0" y="4664075"/>
            <a:ext cx="1220046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grpSp>
        <p:nvGrpSpPr>
          <p:cNvPr id="5" name="Grouper 15"/>
          <p:cNvGrpSpPr>
            <a:grpSpLocks/>
          </p:cNvGrpSpPr>
          <p:nvPr/>
        </p:nvGrpSpPr>
        <p:grpSpPr bwMode="auto">
          <a:xfrm>
            <a:off x="-4233" y="4953000"/>
            <a:ext cx="12196233" cy="1911350"/>
            <a:chOff x="-3765" y="4832896"/>
            <a:chExt cx="9147765" cy="2032192"/>
          </a:xfrm>
        </p:grpSpPr>
        <p:sp>
          <p:nvSpPr>
            <p:cNvPr id="6" name="Forme libre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" name="Forme libre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cxnSp>
          <p:nvCxnSpPr>
            <p:cNvPr id="10" name="Connecteur droit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11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A6D424C-FD29-2C4A-AB51-3D4D20DA1E49}" type="datetime1">
              <a:rPr lang="fr-FR" smtClean="0"/>
              <a:t>13/10/2022</a:t>
            </a:fld>
            <a:endParaRPr lang="fr-FR"/>
          </a:p>
        </p:txBody>
      </p:sp>
      <p:sp>
        <p:nvSpPr>
          <p:cNvPr id="12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r>
              <a:rPr lang="fr-FR"/>
              <a:t>Paragraphe 2021, Ducloy</a:t>
            </a:r>
          </a:p>
        </p:txBody>
      </p:sp>
      <p:sp>
        <p:nvSpPr>
          <p:cNvPr id="13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D1C75FB-B7E9-4E40-8F09-EE1090C847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745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DBF361-2B17-E04E-B42C-5F703892665D}" type="datetime1">
              <a:rPr lang="fr-FR" smtClean="0"/>
              <a:t>13/10/2022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Paragraphe 2021, Ducloy</a:t>
            </a:r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1C75FB-B7E9-4E40-8F09-EE1090C847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7703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CC9103-817D-A342-9669-C572B1BBA0B3}" type="datetime1">
              <a:rPr lang="fr-FR" smtClean="0"/>
              <a:t>13/10/2022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Paragraphe 2021, Ducloy</a:t>
            </a:r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1C75FB-B7E9-4E40-8F09-EE1090C847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5891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30352A-CC9D-1C40-A025-04206B734062}" type="datetime1">
              <a:rPr lang="fr-FR" smtClean="0"/>
              <a:t>13/10/2022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Paragraphe 2021, Ducloy</a:t>
            </a:r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1C75FB-B7E9-4E40-8F09-EE1090C847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5546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Chevron 4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DABB60-F721-6A46-ABD5-DEDF4AF6E7F2}" type="datetime1">
              <a:rPr lang="fr-FR" smtClean="0"/>
              <a:t>13/10/2022</a:t>
            </a:fld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Paragraphe 2021, Ducloy</a:t>
            </a:r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1C75FB-B7E9-4E40-8F09-EE1090C847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36715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B67D08-68E6-9C4C-8117-94BE0EB4F52C}" type="datetime1">
              <a:rPr lang="fr-FR" smtClean="0"/>
              <a:t>13/10/2022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Paragraphe 2021, Ducloy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1C75FB-B7E9-4E40-8F09-EE1090C847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67667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19A6EE-99BF-DA4C-A7F1-02F4726B2F96}" type="datetime1">
              <a:rPr lang="fr-FR" smtClean="0"/>
              <a:t>13/10/2022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Paragraphe 2021, Ducloy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1C75FB-B7E9-4E40-8F09-EE1090C847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59951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8D39B7-4EE3-B542-A364-ECA9DFECC1B7}" type="datetime1">
              <a:rPr lang="fr-FR" smtClean="0"/>
              <a:t>13/10/2022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Paragraphe 2021, Ducloy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1C75FB-B7E9-4E40-8F09-EE1090C847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43415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1FDEFC-908A-EF49-A2C0-428D58F422AE}" type="datetime1">
              <a:rPr lang="fr-FR" smtClean="0"/>
              <a:t>13/10/2022</a:t>
            </a:fld>
            <a:endParaRPr lang="fr-FR"/>
          </a:p>
        </p:txBody>
      </p:sp>
      <p:sp>
        <p:nvSpPr>
          <p:cNvPr id="3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Paragraphe 2021, Ducloy</a:t>
            </a:r>
          </a:p>
        </p:txBody>
      </p:sp>
      <p:sp>
        <p:nvSpPr>
          <p:cNvPr id="4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1C75FB-B7E9-4E40-8F09-EE1090C847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8815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36501B-D9BE-9142-9B6E-8188D1E22462}" type="datetime1">
              <a:rPr lang="fr-FR" smtClean="0"/>
              <a:t>13/10/2022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Paragraphe 2021, Ducloy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1C75FB-B7E9-4E40-8F09-EE1090C847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13942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e libre 4"/>
          <p:cNvSpPr>
            <a:spLocks/>
          </p:cNvSpPr>
          <p:nvPr/>
        </p:nvSpPr>
        <p:spPr bwMode="auto">
          <a:xfrm>
            <a:off x="954617" y="5002214"/>
            <a:ext cx="5069416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  <a:cs typeface="+mn-cs"/>
            </a:endParaRPr>
          </a:p>
        </p:txBody>
      </p:sp>
      <p:sp>
        <p:nvSpPr>
          <p:cNvPr id="6" name="Forme libre 15"/>
          <p:cNvSpPr>
            <a:spLocks/>
          </p:cNvSpPr>
          <p:nvPr/>
        </p:nvSpPr>
        <p:spPr bwMode="auto">
          <a:xfrm>
            <a:off x="-71966" y="5784850"/>
            <a:ext cx="5069417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fr-FR" sz="1800"/>
          </a:p>
        </p:txBody>
      </p:sp>
      <p:sp>
        <p:nvSpPr>
          <p:cNvPr id="7" name="Triangle rect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8" name="Connecteur droit 7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Chevron 9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/>
              <a:t>Cliquez sur l'icône pour ajouter une image</a:t>
            </a:r>
            <a:endParaRPr lang="en-US" noProof="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11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140B4B-2E86-4545-A5E1-F2E04271F130}" type="datetime1">
              <a:rPr lang="fr-FR" smtClean="0"/>
              <a:t>13/10/2022</a:t>
            </a:fld>
            <a:endParaRPr lang="fr-FR"/>
          </a:p>
        </p:txBody>
      </p:sp>
      <p:sp>
        <p:nvSpPr>
          <p:cNvPr id="12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Paragraphe 2021, Ducloy</a:t>
            </a:r>
          </a:p>
        </p:txBody>
      </p:sp>
      <p:sp>
        <p:nvSpPr>
          <p:cNvPr id="13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1C75FB-B7E9-4E40-8F09-EE1090C847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29478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954617" y="5002214"/>
            <a:ext cx="5069416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  <a:cs typeface="+mn-cs"/>
            </a:endParaRPr>
          </a:p>
        </p:txBody>
      </p:sp>
      <p:sp>
        <p:nvSpPr>
          <p:cNvPr id="1027" name="Forme libre 11"/>
          <p:cNvSpPr>
            <a:spLocks/>
          </p:cNvSpPr>
          <p:nvPr/>
        </p:nvSpPr>
        <p:spPr bwMode="auto">
          <a:xfrm>
            <a:off x="-71966" y="5784850"/>
            <a:ext cx="5069417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fr-FR" sz="1800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15" name="Connecteur droit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  <a:sp3d prstMaterial="softEdge">
              <a:bevelT w="25400" h="25400"/>
            </a:sp3d>
          </a:bodyPr>
          <a:lstStyle/>
          <a:p>
            <a:pPr lvl="0"/>
            <a:r>
              <a:rPr lang="fr-FR"/>
              <a:t>Cliquez et modifiez le titre</a:t>
            </a:r>
            <a:endParaRPr lang="en-US"/>
          </a:p>
        </p:txBody>
      </p:sp>
      <p:sp>
        <p:nvSpPr>
          <p:cNvPr id="1033" name="Espace réservé du texte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latin typeface="Lucida Sans Unicode" charset="0"/>
              </a:defRPr>
            </a:lvl1pPr>
          </a:lstStyle>
          <a:p>
            <a:fld id="{DC51A3F2-D090-DF41-BBCC-ACBE867A0006}" type="datetime1">
              <a:rPr lang="fr-FR" smtClean="0"/>
              <a:t>13/10/2022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fr-FR"/>
              <a:t>Paragraphe 2021, Ducloy</a:t>
            </a:r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Lucida Sans Unicode" charset="0"/>
              </a:defRPr>
            </a:lvl1pPr>
          </a:lstStyle>
          <a:p>
            <a:fld id="{ED1C75FB-B7E9-4E40-8F09-EE1090C847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5553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charset="0"/>
          <a:ea typeface="ＭＳ Ｐゴシック" charset="-128"/>
          <a:cs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charset="0"/>
          <a:ea typeface="ＭＳ Ｐゴシック" charset="-128"/>
          <a:cs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charset="0"/>
          <a:ea typeface="ＭＳ Ｐゴシック" charset="-128"/>
          <a:cs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charset="0"/>
          <a:ea typeface="ＭＳ Ｐゴシック" charset="-128"/>
          <a:cs typeface="ＭＳ Ｐゴシック" charset="-128"/>
        </a:defRPr>
      </a:lvl9pPr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charset="0"/>
        <a:buChar char=""/>
        <a:defRPr sz="27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charset="0"/>
        <a:buChar char="◦"/>
        <a:defRPr sz="23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charset="0"/>
        <a:buChar char=""/>
        <a:defRPr sz="21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charset="0"/>
        <a:buChar char=""/>
        <a:defRPr sz="19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charset="0"/>
        <a:buChar char=""/>
        <a:defRPr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6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642E224D-F387-F692-2D63-AD6E3C474779}"/>
              </a:ext>
            </a:extLst>
          </p:cNvPr>
          <p:cNvSpPr/>
          <p:nvPr/>
        </p:nvSpPr>
        <p:spPr>
          <a:xfrm>
            <a:off x="7137517" y="3022302"/>
            <a:ext cx="1267822" cy="7891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92E8796F-AF2A-014C-B1D9-B10A280D5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La chanson de Roland,</a:t>
            </a:r>
            <a:br>
              <a:rPr lang="fr-FR" dirty="0"/>
            </a:br>
            <a:r>
              <a:rPr lang="fr-FR" dirty="0"/>
              <a:t> le manuscrit d’Oxford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EF5B2C7-DC16-3647-9A78-90D51B6D7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Paragraphe 2021, Ducloy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9120D07-552D-154F-8701-35ED3B7EA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C75FB-B7E9-4E40-8F09-EE1090C847DD}" type="slidenum">
              <a:rPr lang="fr-FR" smtClean="0"/>
              <a:t>1</a:t>
            </a:fld>
            <a:endParaRPr lang="fr-FR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FE6C8D22-0AC8-8F43-821F-95B47C52B9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62" y="2646237"/>
            <a:ext cx="2645664" cy="3488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1B5E0735-E8EC-3B46-A09D-816100E17792}"/>
              </a:ext>
            </a:extLst>
          </p:cNvPr>
          <p:cNvSpPr txBox="1"/>
          <p:nvPr/>
        </p:nvSpPr>
        <p:spPr>
          <a:xfrm>
            <a:off x="384314" y="2202511"/>
            <a:ext cx="3861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Manuscrit d’</a:t>
            </a:r>
            <a:r>
              <a:rPr lang="fr-FR" b="1" dirty="0"/>
              <a:t>Oxford</a:t>
            </a:r>
            <a:r>
              <a:rPr lang="fr-FR" dirty="0"/>
              <a:t> (XIIe siècle ?)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EF5097EE-CBB7-4A4D-844F-90CA5A88C204}"/>
              </a:ext>
            </a:extLst>
          </p:cNvPr>
          <p:cNvSpPr/>
          <p:nvPr/>
        </p:nvSpPr>
        <p:spPr>
          <a:xfrm>
            <a:off x="1015389" y="3701783"/>
            <a:ext cx="2429117" cy="1377691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151D38EE-1CB6-1644-B629-B8A1C5DB52F2}"/>
              </a:ext>
            </a:extLst>
          </p:cNvPr>
          <p:cNvSpPr txBox="1"/>
          <p:nvPr/>
        </p:nvSpPr>
        <p:spPr>
          <a:xfrm>
            <a:off x="3712730" y="2714575"/>
            <a:ext cx="15392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72 feuillets</a:t>
            </a:r>
          </a:p>
          <a:p>
            <a:r>
              <a:rPr lang="fr-FR" dirty="0"/>
              <a:t>Recto-verso</a:t>
            </a:r>
          </a:p>
        </p:txBody>
      </p: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075F6371-455A-9D4F-B68F-1F313D152851}"/>
              </a:ext>
            </a:extLst>
          </p:cNvPr>
          <p:cNvCxnSpPr/>
          <p:nvPr/>
        </p:nvCxnSpPr>
        <p:spPr>
          <a:xfrm flipH="1">
            <a:off x="3261626" y="3055951"/>
            <a:ext cx="39942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7D212F9A-2E33-844E-B770-FDCDD7DAB679}"/>
              </a:ext>
            </a:extLst>
          </p:cNvPr>
          <p:cNvSpPr/>
          <p:nvPr/>
        </p:nvSpPr>
        <p:spPr>
          <a:xfrm>
            <a:off x="917853" y="5238508"/>
            <a:ext cx="2645664" cy="88327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AC4C9123-3439-F749-977C-CE07392E16EF}"/>
              </a:ext>
            </a:extLst>
          </p:cNvPr>
          <p:cNvSpPr txBox="1"/>
          <p:nvPr/>
        </p:nvSpPr>
        <p:spPr>
          <a:xfrm>
            <a:off x="3913898" y="3817951"/>
            <a:ext cx="11737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28 ?</a:t>
            </a:r>
          </a:p>
          <a:p>
            <a:r>
              <a:rPr lang="fr-FR" dirty="0"/>
              <a:t>Couplets</a:t>
            </a:r>
          </a:p>
          <a:p>
            <a:r>
              <a:rPr lang="fr-FR" dirty="0"/>
              <a:t>(Laisses)</a:t>
            </a:r>
          </a:p>
        </p:txBody>
      </p: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CB91B2DB-51D3-C947-BBA7-0DB9A50E631D}"/>
              </a:ext>
            </a:extLst>
          </p:cNvPr>
          <p:cNvCxnSpPr/>
          <p:nvPr/>
        </p:nvCxnSpPr>
        <p:spPr>
          <a:xfrm flipH="1">
            <a:off x="3462794" y="4159327"/>
            <a:ext cx="39942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C26A6B83-0359-A841-BF20-0F01348DBB79}"/>
              </a:ext>
            </a:extLst>
          </p:cNvPr>
          <p:cNvSpPr txBox="1"/>
          <p:nvPr/>
        </p:nvSpPr>
        <p:spPr>
          <a:xfrm>
            <a:off x="3865130" y="5098111"/>
            <a:ext cx="1301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4202 vers</a:t>
            </a:r>
          </a:p>
        </p:txBody>
      </p: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F8E97264-96D0-DE4F-AF9A-C3420E801D09}"/>
              </a:ext>
            </a:extLst>
          </p:cNvPr>
          <p:cNvCxnSpPr/>
          <p:nvPr/>
        </p:nvCxnSpPr>
        <p:spPr>
          <a:xfrm flipH="1">
            <a:off x="3414026" y="5268799"/>
            <a:ext cx="39942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2">
            <a:extLst>
              <a:ext uri="{FF2B5EF4-FFF2-40B4-BE49-F238E27FC236}">
                <a16:creationId xmlns:a16="http://schemas.microsoft.com/office/drawing/2014/main" id="{ED23A14E-5FA0-D212-38A4-B21D89555E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4799" y="1692057"/>
            <a:ext cx="783901" cy="1033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ZoneTexte 16">
            <a:extLst>
              <a:ext uri="{FF2B5EF4-FFF2-40B4-BE49-F238E27FC236}">
                <a16:creationId xmlns:a16="http://schemas.microsoft.com/office/drawing/2014/main" id="{200F695F-DEF1-0E34-8206-CC44AD4FF7C8}"/>
              </a:ext>
            </a:extLst>
          </p:cNvPr>
          <p:cNvSpPr txBox="1"/>
          <p:nvPr/>
        </p:nvSpPr>
        <p:spPr>
          <a:xfrm>
            <a:off x="5950226" y="1949855"/>
            <a:ext cx="1334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Facsimilés</a:t>
            </a:r>
          </a:p>
          <a:p>
            <a:endParaRPr lang="fr-FR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067C99C-1861-0B59-0457-97003A767630}"/>
              </a:ext>
            </a:extLst>
          </p:cNvPr>
          <p:cNvSpPr/>
          <p:nvPr/>
        </p:nvSpPr>
        <p:spPr>
          <a:xfrm>
            <a:off x="6136977" y="2869902"/>
            <a:ext cx="1267822" cy="7891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Page </a:t>
            </a:r>
          </a:p>
          <a:p>
            <a:pPr algn="ctr"/>
            <a:r>
              <a:rPr lang="fr-FR" dirty="0"/>
              <a:t>feuillet</a:t>
            </a:r>
          </a:p>
        </p:txBody>
      </p:sp>
      <p:pic>
        <p:nvPicPr>
          <p:cNvPr id="20" name="Picture 2">
            <a:extLst>
              <a:ext uri="{FF2B5EF4-FFF2-40B4-BE49-F238E27FC236}">
                <a16:creationId xmlns:a16="http://schemas.microsoft.com/office/drawing/2014/main" id="{C266F329-DA09-5216-A16E-D4D6798477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6861" y="1297010"/>
            <a:ext cx="1012040" cy="1428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A4858E3E-3947-52BF-5E35-890FBE0DF683}"/>
              </a:ext>
            </a:extLst>
          </p:cNvPr>
          <p:cNvSpPr/>
          <p:nvPr/>
        </p:nvSpPr>
        <p:spPr>
          <a:xfrm>
            <a:off x="7544043" y="4330290"/>
            <a:ext cx="861296" cy="7891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866B3E4-5B44-8BAD-AFCC-1FF28B37A3A9}"/>
              </a:ext>
            </a:extLst>
          </p:cNvPr>
          <p:cNvSpPr/>
          <p:nvPr/>
        </p:nvSpPr>
        <p:spPr>
          <a:xfrm>
            <a:off x="6170108" y="4321014"/>
            <a:ext cx="1234691" cy="7891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Page</a:t>
            </a:r>
          </a:p>
          <a:p>
            <a:pPr algn="ctr"/>
            <a:r>
              <a:rPr lang="fr-FR" dirty="0"/>
              <a:t>Laisse</a:t>
            </a:r>
          </a:p>
        </p:txBody>
      </p:sp>
      <p:cxnSp>
        <p:nvCxnSpPr>
          <p:cNvPr id="25" name="Connecteur droit avec flèche 24">
            <a:extLst>
              <a:ext uri="{FF2B5EF4-FFF2-40B4-BE49-F238E27FC236}">
                <a16:creationId xmlns:a16="http://schemas.microsoft.com/office/drawing/2014/main" id="{278E3E48-01E8-3590-5834-44158A0EED40}"/>
              </a:ext>
            </a:extLst>
          </p:cNvPr>
          <p:cNvCxnSpPr/>
          <p:nvPr/>
        </p:nvCxnSpPr>
        <p:spPr>
          <a:xfrm flipH="1">
            <a:off x="5839884" y="3659020"/>
            <a:ext cx="640429" cy="67127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8F13CA5C-AFDB-8A84-1080-0551FB87313F}"/>
              </a:ext>
            </a:extLst>
          </p:cNvPr>
          <p:cNvSpPr/>
          <p:nvPr/>
        </p:nvSpPr>
        <p:spPr>
          <a:xfrm>
            <a:off x="5657003" y="4310414"/>
            <a:ext cx="343065" cy="7891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27" name="Connecteur droit avec flèche 26">
            <a:extLst>
              <a:ext uri="{FF2B5EF4-FFF2-40B4-BE49-F238E27FC236}">
                <a16:creationId xmlns:a16="http://schemas.microsoft.com/office/drawing/2014/main" id="{A948FF9B-8AFB-9617-5AD5-A2E525346F6A}"/>
              </a:ext>
            </a:extLst>
          </p:cNvPr>
          <p:cNvCxnSpPr>
            <a:cxnSpLocks/>
          </p:cNvCxnSpPr>
          <p:nvPr/>
        </p:nvCxnSpPr>
        <p:spPr>
          <a:xfrm flipH="1">
            <a:off x="6554692" y="3651854"/>
            <a:ext cx="330419" cy="72742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>
            <a:extLst>
              <a:ext uri="{FF2B5EF4-FFF2-40B4-BE49-F238E27FC236}">
                <a16:creationId xmlns:a16="http://schemas.microsoft.com/office/drawing/2014/main" id="{49081C8C-9C2B-E407-6D5D-7D8528CCD52C}"/>
              </a:ext>
            </a:extLst>
          </p:cNvPr>
          <p:cNvCxnSpPr>
            <a:cxnSpLocks/>
          </p:cNvCxnSpPr>
          <p:nvPr/>
        </p:nvCxnSpPr>
        <p:spPr>
          <a:xfrm flipH="1">
            <a:off x="7024355" y="3811420"/>
            <a:ext cx="386964" cy="51887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>
            <a:extLst>
              <a:ext uri="{FF2B5EF4-FFF2-40B4-BE49-F238E27FC236}">
                <a16:creationId xmlns:a16="http://schemas.microsoft.com/office/drawing/2014/main" id="{86596C42-A511-EE5C-170B-C6E612A105C6}"/>
              </a:ext>
            </a:extLst>
          </p:cNvPr>
          <p:cNvCxnSpPr>
            <a:cxnSpLocks/>
            <a:stCxn id="19" idx="2"/>
            <a:endCxn id="21" idx="0"/>
          </p:cNvCxnSpPr>
          <p:nvPr/>
        </p:nvCxnSpPr>
        <p:spPr>
          <a:xfrm>
            <a:off x="7771428" y="3811420"/>
            <a:ext cx="203263" cy="51887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ED69C178-49EF-450D-1344-D854596C3827}"/>
              </a:ext>
            </a:extLst>
          </p:cNvPr>
          <p:cNvSpPr/>
          <p:nvPr/>
        </p:nvSpPr>
        <p:spPr>
          <a:xfrm>
            <a:off x="10851291" y="2959897"/>
            <a:ext cx="861296" cy="78911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9209061-BC00-7113-A533-8F600D2AA6D8}"/>
              </a:ext>
            </a:extLst>
          </p:cNvPr>
          <p:cNvSpPr/>
          <p:nvPr/>
        </p:nvSpPr>
        <p:spPr>
          <a:xfrm>
            <a:off x="9456647" y="2929538"/>
            <a:ext cx="1267822" cy="78911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Page </a:t>
            </a:r>
          </a:p>
          <a:p>
            <a:pPr algn="ctr"/>
            <a:r>
              <a:rPr lang="fr-FR" dirty="0"/>
              <a:t>Du livre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307BE0B1-0DE0-DF2E-6B28-4E6141B56B41}"/>
              </a:ext>
            </a:extLst>
          </p:cNvPr>
          <p:cNvSpPr/>
          <p:nvPr/>
        </p:nvSpPr>
        <p:spPr>
          <a:xfrm>
            <a:off x="10863713" y="4389926"/>
            <a:ext cx="861296" cy="78911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8B121EA-0B61-3A9B-661C-33936366A677}"/>
              </a:ext>
            </a:extLst>
          </p:cNvPr>
          <p:cNvSpPr/>
          <p:nvPr/>
        </p:nvSpPr>
        <p:spPr>
          <a:xfrm>
            <a:off x="9489778" y="4380650"/>
            <a:ext cx="1234691" cy="78911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Page</a:t>
            </a:r>
          </a:p>
          <a:p>
            <a:pPr algn="ctr"/>
            <a:r>
              <a:rPr lang="fr-FR" dirty="0"/>
              <a:t>Laisse</a:t>
            </a:r>
          </a:p>
        </p:txBody>
      </p:sp>
      <p:cxnSp>
        <p:nvCxnSpPr>
          <p:cNvPr id="39" name="Connecteur droit avec flèche 38">
            <a:extLst>
              <a:ext uri="{FF2B5EF4-FFF2-40B4-BE49-F238E27FC236}">
                <a16:creationId xmlns:a16="http://schemas.microsoft.com/office/drawing/2014/main" id="{C9DA9E07-BA98-FE7E-4F81-30C9CDF68C8D}"/>
              </a:ext>
            </a:extLst>
          </p:cNvPr>
          <p:cNvCxnSpPr/>
          <p:nvPr/>
        </p:nvCxnSpPr>
        <p:spPr>
          <a:xfrm flipH="1">
            <a:off x="9159554" y="3718656"/>
            <a:ext cx="640429" cy="67127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E34A092F-2076-72B3-4B0C-428268CABDDD}"/>
              </a:ext>
            </a:extLst>
          </p:cNvPr>
          <p:cNvSpPr/>
          <p:nvPr/>
        </p:nvSpPr>
        <p:spPr>
          <a:xfrm>
            <a:off x="8976673" y="4370050"/>
            <a:ext cx="343065" cy="78911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41" name="Connecteur droit avec flèche 40">
            <a:extLst>
              <a:ext uri="{FF2B5EF4-FFF2-40B4-BE49-F238E27FC236}">
                <a16:creationId xmlns:a16="http://schemas.microsoft.com/office/drawing/2014/main" id="{E4F2DD9F-3C4A-4EA1-166C-C580D5665DD5}"/>
              </a:ext>
            </a:extLst>
          </p:cNvPr>
          <p:cNvCxnSpPr>
            <a:cxnSpLocks/>
          </p:cNvCxnSpPr>
          <p:nvPr/>
        </p:nvCxnSpPr>
        <p:spPr>
          <a:xfrm flipH="1">
            <a:off x="9874362" y="3711490"/>
            <a:ext cx="330419" cy="72742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cxnSp>
        <p:nvCxnSpPr>
          <p:cNvPr id="43" name="Connecteur droit avec flèche 42">
            <a:extLst>
              <a:ext uri="{FF2B5EF4-FFF2-40B4-BE49-F238E27FC236}">
                <a16:creationId xmlns:a16="http://schemas.microsoft.com/office/drawing/2014/main" id="{9BE0ED8C-9372-6B93-B1B8-E964EE1FCDD9}"/>
              </a:ext>
            </a:extLst>
          </p:cNvPr>
          <p:cNvCxnSpPr>
            <a:cxnSpLocks/>
          </p:cNvCxnSpPr>
          <p:nvPr/>
        </p:nvCxnSpPr>
        <p:spPr>
          <a:xfrm>
            <a:off x="10370236" y="3735220"/>
            <a:ext cx="676357" cy="65470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cxnSp>
        <p:nvCxnSpPr>
          <p:cNvPr id="46" name="Connecteur droit avec flèche 45">
            <a:extLst>
              <a:ext uri="{FF2B5EF4-FFF2-40B4-BE49-F238E27FC236}">
                <a16:creationId xmlns:a16="http://schemas.microsoft.com/office/drawing/2014/main" id="{96C57333-8845-E220-2A5B-19A4B7D711C3}"/>
              </a:ext>
            </a:extLst>
          </p:cNvPr>
          <p:cNvCxnSpPr>
            <a:cxnSpLocks/>
            <a:stCxn id="35" idx="2"/>
          </p:cNvCxnSpPr>
          <p:nvPr/>
        </p:nvCxnSpPr>
        <p:spPr>
          <a:xfrm>
            <a:off x="11281939" y="3749015"/>
            <a:ext cx="105190" cy="70717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sp>
        <p:nvSpPr>
          <p:cNvPr id="49" name="ZoneTexte 48">
            <a:extLst>
              <a:ext uri="{FF2B5EF4-FFF2-40B4-BE49-F238E27FC236}">
                <a16:creationId xmlns:a16="http://schemas.microsoft.com/office/drawing/2014/main" id="{5FBE7C91-735B-D06C-30B0-7A00B5A27C29}"/>
              </a:ext>
            </a:extLst>
          </p:cNvPr>
          <p:cNvSpPr txBox="1"/>
          <p:nvPr/>
        </p:nvSpPr>
        <p:spPr>
          <a:xfrm>
            <a:off x="6170108" y="5268799"/>
            <a:ext cx="487648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/>
              <a:t>Problème :</a:t>
            </a:r>
          </a:p>
          <a:p>
            <a:r>
              <a:rPr lang="fr-FR" dirty="0"/>
              <a:t>Les éditions critiques et traductions n’ont pas le même découpage des laisses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06660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4675901B-0BA9-6645-A006-390D5E148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Un projet en Humanités numériques Univ. Paris 8</a:t>
            </a:r>
          </a:p>
          <a:p>
            <a:pPr lvl="1"/>
            <a:r>
              <a:rPr lang="fr-FR" dirty="0"/>
              <a:t>Présentations, Casablanca (numérique), Nancy (MUSAMAT P. D’Houtaud…)</a:t>
            </a:r>
          </a:p>
          <a:p>
            <a:r>
              <a:rPr lang="fr-FR" dirty="0"/>
              <a:t>Des résultats grand public dans un an</a:t>
            </a:r>
          </a:p>
          <a:p>
            <a:pPr lvl="1"/>
            <a:r>
              <a:rPr lang="fr-FR" dirty="0"/>
              <a:t>Autour de l’édition populaire de Léon Gautier</a:t>
            </a:r>
          </a:p>
          <a:p>
            <a:pPr lvl="1"/>
            <a:r>
              <a:rPr lang="fr-FR" dirty="0"/>
              <a:t>Pour chorales (possibilité de récrire les partitions d’un mouvement)</a:t>
            </a:r>
          </a:p>
          <a:p>
            <a:r>
              <a:rPr lang="fr-FR" dirty="0"/>
              <a:t>Roland et Charlemagne sont des héros européens</a:t>
            </a:r>
          </a:p>
          <a:p>
            <a:pPr lvl="1"/>
            <a:r>
              <a:rPr lang="fr-FR" dirty="0"/>
              <a:t>Un projet musical ??</a:t>
            </a:r>
          </a:p>
          <a:p>
            <a:pPr lvl="2"/>
            <a:r>
              <a:rPr lang="fr-FR" dirty="0"/>
              <a:t>ACJ Lorraine </a:t>
            </a:r>
          </a:p>
          <a:p>
            <a:pPr lvl="3"/>
            <a:r>
              <a:rPr lang="fr-FR" dirty="0"/>
              <a:t>(La Chorale U a déjà chanté la suite il y a 10 ans)</a:t>
            </a:r>
          </a:p>
          <a:p>
            <a:pPr lvl="2"/>
            <a:r>
              <a:rPr lang="fr-FR" dirty="0"/>
              <a:t>Avec ??? ACJ Belgique, chorales allemandes, </a:t>
            </a:r>
            <a:r>
              <a:rPr lang="fr-FR" dirty="0" err="1"/>
              <a:t>etc</a:t>
            </a:r>
            <a:endParaRPr lang="fr-FR" dirty="0"/>
          </a:p>
          <a:p>
            <a:pPr lvl="2"/>
            <a:r>
              <a:rPr lang="fr-FR" dirty="0"/>
              <a:t>Avec l’implication du compositeur</a:t>
            </a:r>
          </a:p>
          <a:p>
            <a:endParaRPr lang="fr-FR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5DD57596-B602-A64B-A72E-9301B577C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wiki </a:t>
            </a:r>
            <a:r>
              <a:rPr lang="fr-FR" dirty="0" err="1"/>
              <a:t>Wicri</a:t>
            </a:r>
            <a:r>
              <a:rPr lang="fr-FR" dirty="0"/>
              <a:t>/Chanson de Roland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0E913FF-AD6A-7942-B44E-8340CFF8C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Atelier Kos, Ducloy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3F93AAA-96D5-3645-AF67-47115B980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C75FB-B7E9-4E40-8F09-EE1090C847DD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953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BEB426DD-AB6D-48CC-5375-759DE020A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81138"/>
            <a:ext cx="10972800" cy="559697"/>
          </a:xfrm>
        </p:spPr>
        <p:txBody>
          <a:bodyPr/>
          <a:lstStyle/>
          <a:p>
            <a:r>
              <a:rPr lang="fr-FR" dirty="0"/>
              <a:t>Souvent des erreurs ou approximations du copiste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5C2338EA-7B40-AC19-BA13-702DF8A12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Des incohérences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C761E62-9C0C-B7B2-6BBF-46021FDAF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Paragraphe 2021, Ducloy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3375C8F-F8AB-B44D-5968-FFF986F6E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C75FB-B7E9-4E40-8F09-EE1090C847DD}" type="slidenum">
              <a:rPr lang="fr-FR" smtClean="0"/>
              <a:t>2</a:t>
            </a:fld>
            <a:endParaRPr lang="fr-FR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59B939A1-F53C-5984-54EF-20ACFEED12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457" y="2013027"/>
            <a:ext cx="4565151" cy="1873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id="{6E9B7D93-647F-0A43-DA26-A5E77F6D49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14" y="2177623"/>
            <a:ext cx="4976263" cy="1628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0A0B9621-FBC7-D796-2A69-471B606D992D}"/>
              </a:ext>
            </a:extLst>
          </p:cNvPr>
          <p:cNvSpPr txBox="1"/>
          <p:nvPr/>
        </p:nvSpPr>
        <p:spPr>
          <a:xfrm>
            <a:off x="764010" y="5428434"/>
            <a:ext cx="4436343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Mors est </a:t>
            </a:r>
            <a:r>
              <a:rPr lang="fr-FR" dirty="0" err="1"/>
              <a:t>Turpins</a:t>
            </a:r>
            <a:r>
              <a:rPr lang="fr-FR" dirty="0"/>
              <a:t>, li </a:t>
            </a:r>
            <a:r>
              <a:rPr lang="fr-FR" dirty="0" err="1"/>
              <a:t>guerreiers</a:t>
            </a:r>
            <a:r>
              <a:rPr lang="fr-FR" dirty="0"/>
              <a:t> </a:t>
            </a:r>
            <a:r>
              <a:rPr lang="fr-FR" dirty="0" err="1"/>
              <a:t>Carlun</a:t>
            </a:r>
            <a:r>
              <a:rPr lang="fr-FR" dirty="0"/>
              <a:t>.</a:t>
            </a:r>
          </a:p>
        </p:txBody>
      </p:sp>
      <p:sp>
        <p:nvSpPr>
          <p:cNvPr id="9" name="Parallélogramme 8">
            <a:extLst>
              <a:ext uri="{FF2B5EF4-FFF2-40B4-BE49-F238E27FC236}">
                <a16:creationId xmlns:a16="http://schemas.microsoft.com/office/drawing/2014/main" id="{E7984F40-9188-ABA9-495C-04FCED067B15}"/>
              </a:ext>
            </a:extLst>
          </p:cNvPr>
          <p:cNvSpPr/>
          <p:nvPr/>
        </p:nvSpPr>
        <p:spPr>
          <a:xfrm rot="20945070">
            <a:off x="7593499" y="4545498"/>
            <a:ext cx="1093304" cy="1490870"/>
          </a:xfrm>
          <a:prstGeom prst="parallelogram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Parallélogramme 9">
            <a:extLst>
              <a:ext uri="{FF2B5EF4-FFF2-40B4-BE49-F238E27FC236}">
                <a16:creationId xmlns:a16="http://schemas.microsoft.com/office/drawing/2014/main" id="{96EB7BF7-1B8A-1808-BB9E-410ED7DA8A00}"/>
              </a:ext>
            </a:extLst>
          </p:cNvPr>
          <p:cNvSpPr/>
          <p:nvPr/>
        </p:nvSpPr>
        <p:spPr>
          <a:xfrm rot="654930" flipH="1">
            <a:off x="8521153" y="4538870"/>
            <a:ext cx="1093304" cy="1490870"/>
          </a:xfrm>
          <a:prstGeom prst="parallelogram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B8115FDB-DF5C-1BEE-2DCD-6C82F434C584}"/>
              </a:ext>
            </a:extLst>
          </p:cNvPr>
          <p:cNvSpPr txBox="1"/>
          <p:nvPr/>
        </p:nvSpPr>
        <p:spPr>
          <a:xfrm>
            <a:off x="6460438" y="4455470"/>
            <a:ext cx="7857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33</a:t>
            </a:r>
          </a:p>
          <a:p>
            <a:r>
              <a:rPr lang="fr-FR" dirty="0"/>
              <a:t>verso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B548468A-CC01-EE93-7B8E-4BE493E7FD4E}"/>
              </a:ext>
            </a:extLst>
          </p:cNvPr>
          <p:cNvSpPr txBox="1"/>
          <p:nvPr/>
        </p:nvSpPr>
        <p:spPr>
          <a:xfrm>
            <a:off x="9912631" y="4448846"/>
            <a:ext cx="7537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40</a:t>
            </a:r>
          </a:p>
          <a:p>
            <a:r>
              <a:rPr lang="fr-FR" dirty="0"/>
              <a:t>recto</a:t>
            </a:r>
          </a:p>
        </p:txBody>
      </p: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5EE26448-59BA-649D-0314-EBA0700E31F6}"/>
              </a:ext>
            </a:extLst>
          </p:cNvPr>
          <p:cNvCxnSpPr>
            <a:cxnSpLocks/>
          </p:cNvCxnSpPr>
          <p:nvPr/>
        </p:nvCxnSpPr>
        <p:spPr>
          <a:xfrm>
            <a:off x="6023116" y="5946708"/>
            <a:ext cx="1610139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C33C221A-5780-0FCB-CCE1-48C009FBFF56}"/>
              </a:ext>
            </a:extLst>
          </p:cNvPr>
          <p:cNvCxnSpPr>
            <a:cxnSpLocks/>
          </p:cNvCxnSpPr>
          <p:nvPr/>
        </p:nvCxnSpPr>
        <p:spPr>
          <a:xfrm flipH="1">
            <a:off x="9669139" y="5969692"/>
            <a:ext cx="134342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479305E0-014C-AA85-5183-1E6C761995DD}"/>
              </a:ext>
            </a:extLst>
          </p:cNvPr>
          <p:cNvGrpSpPr/>
          <p:nvPr/>
        </p:nvGrpSpPr>
        <p:grpSpPr>
          <a:xfrm>
            <a:off x="6420672" y="5516754"/>
            <a:ext cx="914399" cy="721708"/>
            <a:chOff x="10316818" y="4310805"/>
            <a:chExt cx="914399" cy="721708"/>
          </a:xfrm>
        </p:grpSpPr>
        <p:cxnSp>
          <p:nvCxnSpPr>
            <p:cNvPr id="16" name="Connecteur droit 15">
              <a:extLst>
                <a:ext uri="{FF2B5EF4-FFF2-40B4-BE49-F238E27FC236}">
                  <a16:creationId xmlns:a16="http://schemas.microsoft.com/office/drawing/2014/main" id="{7A353E69-D590-D537-7BBC-CF563DC99B3C}"/>
                </a:ext>
              </a:extLst>
            </p:cNvPr>
            <p:cNvCxnSpPr>
              <a:cxnSpLocks/>
            </p:cNvCxnSpPr>
            <p:nvPr/>
          </p:nvCxnSpPr>
          <p:spPr>
            <a:xfrm>
              <a:off x="10316818" y="4407151"/>
              <a:ext cx="914399" cy="625362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>
              <a:extLst>
                <a:ext uri="{FF2B5EF4-FFF2-40B4-BE49-F238E27FC236}">
                  <a16:creationId xmlns:a16="http://schemas.microsoft.com/office/drawing/2014/main" id="{320E0457-699A-35A6-578C-2C1E01BC340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316818" y="4310805"/>
              <a:ext cx="914399" cy="721708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ZoneTexte 17">
            <a:extLst>
              <a:ext uri="{FF2B5EF4-FFF2-40B4-BE49-F238E27FC236}">
                <a16:creationId xmlns:a16="http://schemas.microsoft.com/office/drawing/2014/main" id="{4AC81683-3096-9D8D-2299-66E397A3DA14}"/>
              </a:ext>
            </a:extLst>
          </p:cNvPr>
          <p:cNvSpPr txBox="1"/>
          <p:nvPr/>
        </p:nvSpPr>
        <p:spPr>
          <a:xfrm>
            <a:off x="764010" y="4297185"/>
            <a:ext cx="46762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L’accident du vers 2242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/>
              <a:t>Le scribe s’est trompé de page !!!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/>
              <a:t>Sur un vers facile à analyser </a:t>
            </a:r>
          </a:p>
        </p:txBody>
      </p:sp>
    </p:spTree>
    <p:extLst>
      <p:ext uri="{BB962C8B-B14F-4D97-AF65-F5344CB8AC3E}">
        <p14:creationId xmlns:p14="http://schemas.microsoft.com/office/powerpoint/2010/main" val="1251676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8913C42C-2A97-CB44-9CBA-8CF309083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La Chanson de Roland</a:t>
            </a:r>
            <a:br>
              <a:rPr lang="fr-FR" dirty="0"/>
            </a:br>
            <a:r>
              <a:rPr lang="fr-FR" dirty="0"/>
              <a:t>Des transcriptions, des traductions (centaines)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F669AD8-8B54-7544-BE2F-A788B481B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Paragraphe 2021, Ducloy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54E5387-9D44-C24B-8B4E-F9E7AF5CA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C75FB-B7E9-4E40-8F09-EE1090C847DD}" type="slidenum">
              <a:rPr lang="fr-FR" smtClean="0"/>
              <a:t>3</a:t>
            </a:fld>
            <a:endParaRPr lang="fr-FR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484AF35E-FECB-1844-9EBA-A31B7AA83A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8676" y="2722396"/>
            <a:ext cx="21590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F1088E38-8243-4B4B-9763-E058CAA3EAE1}"/>
              </a:ext>
            </a:extLst>
          </p:cNvPr>
          <p:cNvSpPr txBox="1"/>
          <p:nvPr/>
        </p:nvSpPr>
        <p:spPr>
          <a:xfrm>
            <a:off x="4138676" y="1706880"/>
            <a:ext cx="20954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Léon Gautier</a:t>
            </a:r>
          </a:p>
          <a:p>
            <a:r>
              <a:rPr lang="fr-FR" dirty="0"/>
              <a:t>Edition populaire</a:t>
            </a:r>
          </a:p>
          <a:p>
            <a:r>
              <a:rPr lang="fr-FR" dirty="0"/>
              <a:t>1881</a:t>
            </a:r>
          </a:p>
        </p:txBody>
      </p:sp>
      <p:pic>
        <p:nvPicPr>
          <p:cNvPr id="4100" name="Picture 4">
            <a:extLst>
              <a:ext uri="{FF2B5EF4-FFF2-40B4-BE49-F238E27FC236}">
                <a16:creationId xmlns:a16="http://schemas.microsoft.com/office/drawing/2014/main" id="{F9BD6200-479E-8046-882C-7F8555B077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716" y="2630210"/>
            <a:ext cx="3810000" cy="313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FAC757A9-4CA3-0940-991E-42CC0F8948E5}"/>
              </a:ext>
            </a:extLst>
          </p:cNvPr>
          <p:cNvSpPr txBox="1"/>
          <p:nvPr/>
        </p:nvSpPr>
        <p:spPr>
          <a:xfrm>
            <a:off x="7936992" y="1877568"/>
            <a:ext cx="29979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Francisque Michel (1869)</a:t>
            </a:r>
          </a:p>
          <a:p>
            <a:r>
              <a:rPr lang="fr-FR" dirty="0"/>
              <a:t>Annoté par Paul Meyer</a:t>
            </a:r>
          </a:p>
        </p:txBody>
      </p:sp>
      <p:pic>
        <p:nvPicPr>
          <p:cNvPr id="4102" name="Picture 6" descr="Couverture">
            <a:extLst>
              <a:ext uri="{FF2B5EF4-FFF2-40B4-BE49-F238E27FC236}">
                <a16:creationId xmlns:a16="http://schemas.microsoft.com/office/drawing/2014/main" id="{F15A4AD7-0339-204A-BBA3-D89C331BDA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071" y="2523899"/>
            <a:ext cx="1625600" cy="260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6F965F96-8519-E146-B455-BD74951549A5}"/>
              </a:ext>
            </a:extLst>
          </p:cNvPr>
          <p:cNvSpPr txBox="1"/>
          <p:nvPr/>
        </p:nvSpPr>
        <p:spPr>
          <a:xfrm>
            <a:off x="814916" y="1667337"/>
            <a:ext cx="29979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Francisque Michel (1837)</a:t>
            </a:r>
          </a:p>
          <a:p>
            <a:r>
              <a:rPr lang="fr-FR" dirty="0"/>
              <a:t>Première transcription</a:t>
            </a:r>
          </a:p>
          <a:p>
            <a:r>
              <a:rPr lang="fr-FR" dirty="0"/>
              <a:t>(Manuscrit d’Oxford)</a:t>
            </a:r>
          </a:p>
        </p:txBody>
      </p:sp>
    </p:spTree>
    <p:extLst>
      <p:ext uri="{BB962C8B-B14F-4D97-AF65-F5344CB8AC3E}">
        <p14:creationId xmlns:p14="http://schemas.microsoft.com/office/powerpoint/2010/main" val="4227653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4DB1C66B-61C1-CC60-F689-35079835D1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81137"/>
            <a:ext cx="10972800" cy="4927601"/>
          </a:xfrm>
          <a:solidFill>
            <a:schemeClr val="bg1"/>
          </a:solidFill>
        </p:spPr>
        <p:txBody>
          <a:bodyPr/>
          <a:lstStyle/>
          <a:p>
            <a:r>
              <a:rPr lang="fr-FR" dirty="0"/>
              <a:t>Réédition d’une édition dite populaire de Léon Gautier</a:t>
            </a:r>
          </a:p>
          <a:p>
            <a:r>
              <a:rPr lang="fr-FR" dirty="0"/>
              <a:t>Une partie poème </a:t>
            </a:r>
          </a:p>
          <a:p>
            <a:pPr lvl="1"/>
            <a:r>
              <a:rPr lang="fr-FR" dirty="0"/>
              <a:t>avec uniquement la traduction accompagnée de notes</a:t>
            </a:r>
          </a:p>
          <a:p>
            <a:pPr lvl="2"/>
            <a:r>
              <a:rPr lang="fr-FR" dirty="0"/>
              <a:t>Certaines notes sont de véritables articles (qui deviennent des pages wiki)</a:t>
            </a:r>
          </a:p>
          <a:p>
            <a:pPr lvl="1"/>
            <a:r>
              <a:rPr lang="fr-FR" dirty="0"/>
              <a:t>Qui contient 321 laisses (au lieu de 293 dans son édition critique)</a:t>
            </a:r>
          </a:p>
          <a:p>
            <a:pPr lvl="2"/>
            <a:r>
              <a:rPr lang="fr-FR" dirty="0">
                <a:highlight>
                  <a:srgbClr val="FFFF00"/>
                </a:highlight>
              </a:rPr>
              <a:t>Il complète la manuscrit d’Oxford par des laisses </a:t>
            </a:r>
          </a:p>
          <a:p>
            <a:pPr lvl="3"/>
            <a:r>
              <a:rPr lang="fr-FR" dirty="0">
                <a:highlight>
                  <a:srgbClr val="FFFF00"/>
                </a:highlight>
              </a:rPr>
              <a:t>venant… d’autres manuscrits !!!</a:t>
            </a:r>
          </a:p>
          <a:p>
            <a:r>
              <a:rPr lang="fr-FR" dirty="0"/>
              <a:t>Des parties pédagogiques (Introduction historique…)</a:t>
            </a:r>
          </a:p>
          <a:p>
            <a:pPr lvl="1"/>
            <a:r>
              <a:rPr lang="fr-FR" dirty="0"/>
              <a:t>Qui citent de nombreux manuscrits</a:t>
            </a:r>
          </a:p>
          <a:p>
            <a:pPr lvl="2"/>
            <a:r>
              <a:rPr lang="fr-FR" dirty="0">
                <a:highlight>
                  <a:srgbClr val="FFFF00"/>
                </a:highlight>
              </a:rPr>
              <a:t>Parmi une trentaine de Chansons de Geste</a:t>
            </a:r>
          </a:p>
          <a:p>
            <a:pPr lvl="1"/>
            <a:r>
              <a:rPr lang="fr-FR" dirty="0"/>
              <a:t>Pour des lecteurs du XIX</a:t>
            </a:r>
            <a:r>
              <a:rPr lang="fr-FR" baseline="30000" dirty="0"/>
              <a:t>ème</a:t>
            </a:r>
            <a:r>
              <a:rPr lang="fr-FR" dirty="0"/>
              <a:t> siècle</a:t>
            </a:r>
          </a:p>
          <a:p>
            <a:pPr lvl="2"/>
            <a:r>
              <a:rPr lang="fr-FR" dirty="0"/>
              <a:t>Qui demande un renforcement encyclopédique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5D566BF3-94C0-76A9-3499-27F299411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Vulgarisation et contraintes pédagogiques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0195A41-9A1D-550A-4816-1D7007401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Paragraphe 2021, Ducloy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B93B3B6-9E2C-3D2F-BDB4-A43451CD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C75FB-B7E9-4E40-8F09-EE1090C847DD}" type="slidenum">
              <a:rPr lang="fr-FR" smtClean="0"/>
              <a:t>4</a:t>
            </a:fld>
            <a:endParaRPr lang="fr-FR"/>
          </a:p>
        </p:txBody>
      </p:sp>
      <p:pic>
        <p:nvPicPr>
          <p:cNvPr id="3074" name="Picture 2" descr="Vignette pour la version du 14 octobre 2021 à 16:11">
            <a:extLst>
              <a:ext uri="{FF2B5EF4-FFF2-40B4-BE49-F238E27FC236}">
                <a16:creationId xmlns:a16="http://schemas.microsoft.com/office/drawing/2014/main" id="{EAA8CF77-9571-07A5-08A9-E36D8B6097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6526" y="1176754"/>
            <a:ext cx="9906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6807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FE2FFF6B-36F9-754A-9150-22B2696AD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1158" y="1190746"/>
            <a:ext cx="10972800" cy="469582"/>
          </a:xfrm>
        </p:spPr>
        <p:txBody>
          <a:bodyPr/>
          <a:lstStyle/>
          <a:p>
            <a:r>
              <a:rPr lang="fr-FR" dirty="0"/>
              <a:t>Point de départ : inconnu, nombreuses hypothèses, 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92E8796F-AF2A-014C-B1D9-B10A280D5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chanson de Roland, des manuscrits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FE6C8D22-0AC8-8F43-821F-95B47C52B9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248" y="3004046"/>
            <a:ext cx="2645664" cy="3488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1B5E0735-E8EC-3B46-A09D-816100E17792}"/>
              </a:ext>
            </a:extLst>
          </p:cNvPr>
          <p:cNvSpPr txBox="1"/>
          <p:nvPr/>
        </p:nvSpPr>
        <p:spPr>
          <a:xfrm>
            <a:off x="609600" y="2560320"/>
            <a:ext cx="3861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Manuscrit d’</a:t>
            </a:r>
            <a:r>
              <a:rPr lang="fr-FR" b="1" dirty="0"/>
              <a:t>Oxford</a:t>
            </a:r>
            <a:r>
              <a:rPr lang="fr-FR" dirty="0"/>
              <a:t> (XIIe siècle ?)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EF5097EE-CBB7-4A4D-844F-90CA5A88C204}"/>
              </a:ext>
            </a:extLst>
          </p:cNvPr>
          <p:cNvSpPr/>
          <p:nvPr/>
        </p:nvSpPr>
        <p:spPr>
          <a:xfrm>
            <a:off x="1240675" y="4059592"/>
            <a:ext cx="2429117" cy="1377691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151D38EE-1CB6-1644-B629-B8A1C5DB52F2}"/>
              </a:ext>
            </a:extLst>
          </p:cNvPr>
          <p:cNvSpPr txBox="1"/>
          <p:nvPr/>
        </p:nvSpPr>
        <p:spPr>
          <a:xfrm>
            <a:off x="3938016" y="3072384"/>
            <a:ext cx="15392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72 feuillets</a:t>
            </a:r>
          </a:p>
          <a:p>
            <a:r>
              <a:rPr lang="fr-FR" dirty="0"/>
              <a:t>Recto-verso</a:t>
            </a:r>
          </a:p>
        </p:txBody>
      </p: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075F6371-455A-9D4F-B68F-1F313D152851}"/>
              </a:ext>
            </a:extLst>
          </p:cNvPr>
          <p:cNvCxnSpPr/>
          <p:nvPr/>
        </p:nvCxnSpPr>
        <p:spPr>
          <a:xfrm flipH="1">
            <a:off x="3486912" y="3413760"/>
            <a:ext cx="39942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7D212F9A-2E33-844E-B770-FDCDD7DAB679}"/>
              </a:ext>
            </a:extLst>
          </p:cNvPr>
          <p:cNvSpPr/>
          <p:nvPr/>
        </p:nvSpPr>
        <p:spPr>
          <a:xfrm>
            <a:off x="1143139" y="5596317"/>
            <a:ext cx="2645664" cy="88327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AC4C9123-3439-F749-977C-CE07392E16EF}"/>
              </a:ext>
            </a:extLst>
          </p:cNvPr>
          <p:cNvSpPr txBox="1"/>
          <p:nvPr/>
        </p:nvSpPr>
        <p:spPr>
          <a:xfrm>
            <a:off x="4139184" y="4175760"/>
            <a:ext cx="11737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28?</a:t>
            </a:r>
          </a:p>
          <a:p>
            <a:r>
              <a:rPr lang="fr-FR" dirty="0"/>
              <a:t>Couplets</a:t>
            </a:r>
          </a:p>
          <a:p>
            <a:r>
              <a:rPr lang="fr-FR" dirty="0"/>
              <a:t>(Laisses)</a:t>
            </a:r>
          </a:p>
        </p:txBody>
      </p: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CB91B2DB-51D3-C947-BBA7-0DB9A50E631D}"/>
              </a:ext>
            </a:extLst>
          </p:cNvPr>
          <p:cNvCxnSpPr/>
          <p:nvPr/>
        </p:nvCxnSpPr>
        <p:spPr>
          <a:xfrm flipH="1">
            <a:off x="3688080" y="4517136"/>
            <a:ext cx="39942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C26A6B83-0359-A841-BF20-0F01348DBB79}"/>
              </a:ext>
            </a:extLst>
          </p:cNvPr>
          <p:cNvSpPr txBox="1"/>
          <p:nvPr/>
        </p:nvSpPr>
        <p:spPr>
          <a:xfrm>
            <a:off x="4090416" y="5455920"/>
            <a:ext cx="1301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4202 vers</a:t>
            </a:r>
          </a:p>
        </p:txBody>
      </p: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F8E97264-96D0-DE4F-AF9A-C3420E801D09}"/>
              </a:ext>
            </a:extLst>
          </p:cNvPr>
          <p:cNvCxnSpPr/>
          <p:nvPr/>
        </p:nvCxnSpPr>
        <p:spPr>
          <a:xfrm flipH="1">
            <a:off x="3639312" y="5626608"/>
            <a:ext cx="39942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82" name="Picture 10">
            <a:extLst>
              <a:ext uri="{FF2B5EF4-FFF2-40B4-BE49-F238E27FC236}">
                <a16:creationId xmlns:a16="http://schemas.microsoft.com/office/drawing/2014/main" id="{05F2E1DC-BF79-EA4A-9123-B387FCB087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0023" y="3052126"/>
            <a:ext cx="1247496" cy="1730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02DB1EA8-86B2-9A47-BE1A-E936D878973B}"/>
              </a:ext>
            </a:extLst>
          </p:cNvPr>
          <p:cNvSpPr txBox="1"/>
          <p:nvPr/>
        </p:nvSpPr>
        <p:spPr>
          <a:xfrm>
            <a:off x="9241536" y="1824490"/>
            <a:ext cx="24368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Manuscrit de </a:t>
            </a:r>
            <a:r>
              <a:rPr lang="fr-FR" b="1" dirty="0"/>
              <a:t>Venise</a:t>
            </a:r>
          </a:p>
          <a:p>
            <a:r>
              <a:rPr lang="fr-FR" dirty="0"/>
              <a:t>XIIIe siècle</a:t>
            </a:r>
          </a:p>
          <a:p>
            <a:r>
              <a:rPr lang="fr-FR" dirty="0"/>
              <a:t>6000 vers</a:t>
            </a:r>
          </a:p>
          <a:p>
            <a:r>
              <a:rPr lang="fr-FR" dirty="0"/>
              <a:t>419 couplets</a:t>
            </a:r>
          </a:p>
        </p:txBody>
      </p:sp>
      <p:pic>
        <p:nvPicPr>
          <p:cNvPr id="3084" name="Picture 12">
            <a:extLst>
              <a:ext uri="{FF2B5EF4-FFF2-40B4-BE49-F238E27FC236}">
                <a16:creationId xmlns:a16="http://schemas.microsoft.com/office/drawing/2014/main" id="{76839C4B-323A-3745-8B4A-58BBBDAF3E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835" y="2786506"/>
            <a:ext cx="1197019" cy="1730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ZoneTexte 22">
            <a:extLst>
              <a:ext uri="{FF2B5EF4-FFF2-40B4-BE49-F238E27FC236}">
                <a16:creationId xmlns:a16="http://schemas.microsoft.com/office/drawing/2014/main" id="{F200C6AA-51F1-304D-8AAC-BB051C3F1556}"/>
              </a:ext>
            </a:extLst>
          </p:cNvPr>
          <p:cNvSpPr txBox="1"/>
          <p:nvPr/>
        </p:nvSpPr>
        <p:spPr>
          <a:xfrm>
            <a:off x="5473327" y="1882926"/>
            <a:ext cx="28477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Manuscrit de </a:t>
            </a:r>
            <a:r>
              <a:rPr lang="fr-FR" b="1" dirty="0"/>
              <a:t>Paris</a:t>
            </a:r>
          </a:p>
          <a:p>
            <a:r>
              <a:rPr lang="fr-FR" dirty="0"/>
              <a:t>XIIIe siècle, incomplet</a:t>
            </a:r>
          </a:p>
          <a:p>
            <a:r>
              <a:rPr lang="fr-FR" dirty="0"/>
              <a:t>6828 vers / 275 laisses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743D426D-76BC-4B49-9C00-8637F7932E45}"/>
              </a:ext>
            </a:extLst>
          </p:cNvPr>
          <p:cNvSpPr txBox="1"/>
          <p:nvPr/>
        </p:nvSpPr>
        <p:spPr>
          <a:xfrm>
            <a:off x="5472259" y="4785053"/>
            <a:ext cx="1902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b="1" dirty="0"/>
              <a:t>Châteauroux</a:t>
            </a:r>
          </a:p>
        </p:txBody>
      </p:sp>
      <p:sp>
        <p:nvSpPr>
          <p:cNvPr id="18" name="AutoShape 6">
            <a:extLst>
              <a:ext uri="{FF2B5EF4-FFF2-40B4-BE49-F238E27FC236}">
                <a16:creationId xmlns:a16="http://schemas.microsoft.com/office/drawing/2014/main" id="{AA4DD440-E9E2-EB4B-831E-C304BD5864E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4" name="Image 23">
            <a:extLst>
              <a:ext uri="{FF2B5EF4-FFF2-40B4-BE49-F238E27FC236}">
                <a16:creationId xmlns:a16="http://schemas.microsoft.com/office/drawing/2014/main" id="{4F5ED4F8-4E69-3649-AAA9-61CAC0B08FB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95476" y="5305844"/>
            <a:ext cx="858266" cy="1263705"/>
          </a:xfrm>
          <a:prstGeom prst="rect">
            <a:avLst/>
          </a:prstGeom>
        </p:spPr>
      </p:pic>
      <p:sp>
        <p:nvSpPr>
          <p:cNvPr id="19" name="Espace réservé du pied de page 18">
            <a:extLst>
              <a:ext uri="{FF2B5EF4-FFF2-40B4-BE49-F238E27FC236}">
                <a16:creationId xmlns:a16="http://schemas.microsoft.com/office/drawing/2014/main" id="{7B7F46DA-3866-2841-A8B5-092623971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Humanités numérique Nancy 2002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B8F3735A-C358-0E2B-486C-63726AA132AA}"/>
              </a:ext>
            </a:extLst>
          </p:cNvPr>
          <p:cNvSpPr txBox="1"/>
          <p:nvPr/>
        </p:nvSpPr>
        <p:spPr>
          <a:xfrm>
            <a:off x="7212835" y="4785053"/>
            <a:ext cx="1902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b="1" dirty="0"/>
              <a:t>Cambridge</a:t>
            </a:r>
          </a:p>
        </p:txBody>
      </p:sp>
      <p:pic>
        <p:nvPicPr>
          <p:cNvPr id="5122" name="Picture 2" descr="Vignette pour la version du 16 septembre 2021 à 17:10">
            <a:extLst>
              <a:ext uri="{FF2B5EF4-FFF2-40B4-BE49-F238E27FC236}">
                <a16:creationId xmlns:a16="http://schemas.microsoft.com/office/drawing/2014/main" id="{6EB19FC7-AC7F-9F17-BC96-0A3EEEC6BC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634" y="5284916"/>
            <a:ext cx="805406" cy="1123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Vignette pour la version du 7 mars 2022 à 01:08">
            <a:extLst>
              <a:ext uri="{FF2B5EF4-FFF2-40B4-BE49-F238E27FC236}">
                <a16:creationId xmlns:a16="http://schemas.microsoft.com/office/drawing/2014/main" id="{0951B540-AF38-01E8-3D40-6E43B6350E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2167" y="5067089"/>
            <a:ext cx="850233" cy="1200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B39A3CDF-194D-DD81-ECAF-D474D4458E40}"/>
              </a:ext>
            </a:extLst>
          </p:cNvPr>
          <p:cNvSpPr txBox="1"/>
          <p:nvPr/>
        </p:nvSpPr>
        <p:spPr>
          <a:xfrm>
            <a:off x="9241536" y="5284916"/>
            <a:ext cx="15872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En allemand</a:t>
            </a:r>
          </a:p>
          <a:p>
            <a:r>
              <a:rPr lang="fr-FR" dirty="0"/>
              <a:t>Curé Konrad</a:t>
            </a:r>
          </a:p>
        </p:txBody>
      </p:sp>
    </p:spTree>
    <p:extLst>
      <p:ext uri="{BB962C8B-B14F-4D97-AF65-F5344CB8AC3E}">
        <p14:creationId xmlns:p14="http://schemas.microsoft.com/office/powerpoint/2010/main" val="949955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90BD4E97-FA45-8A4F-AEB1-E1BBD4BF1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La Chanson de Roland</a:t>
            </a:r>
            <a:br>
              <a:rPr lang="fr-FR" dirty="0"/>
            </a:br>
            <a:r>
              <a:rPr lang="fr-FR" dirty="0"/>
              <a:t>un gigantesque hypertexte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AE3D94F-4576-7542-A641-6642950AD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88008" y="6503990"/>
            <a:ext cx="3134783" cy="365125"/>
          </a:xfrm>
        </p:spPr>
        <p:txBody>
          <a:bodyPr/>
          <a:lstStyle/>
          <a:p>
            <a:r>
              <a:rPr lang="fr-FR"/>
              <a:t>Paragraphe 2021, Ducloy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CD68340-FBD4-3944-A6B6-4A531498A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C75FB-B7E9-4E40-8F09-EE1090C847DD}" type="slidenum">
              <a:rPr lang="fr-FR" smtClean="0"/>
              <a:t>6</a:t>
            </a:fld>
            <a:endParaRPr lang="fr-FR"/>
          </a:p>
        </p:txBody>
      </p:sp>
      <p:grpSp>
        <p:nvGrpSpPr>
          <p:cNvPr id="9" name="Groupe 8">
            <a:extLst>
              <a:ext uri="{FF2B5EF4-FFF2-40B4-BE49-F238E27FC236}">
                <a16:creationId xmlns:a16="http://schemas.microsoft.com/office/drawing/2014/main" id="{14B2239F-7232-694F-800E-7A8EF866B21C}"/>
              </a:ext>
            </a:extLst>
          </p:cNvPr>
          <p:cNvGrpSpPr/>
          <p:nvPr/>
        </p:nvGrpSpPr>
        <p:grpSpPr>
          <a:xfrm>
            <a:off x="1490868" y="2345636"/>
            <a:ext cx="1431234" cy="1143000"/>
            <a:chOff x="4929809" y="1948069"/>
            <a:chExt cx="1811223" cy="1477617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E6DF427-31F8-5D41-9FC0-7EAAD347A8E3}"/>
                </a:ext>
              </a:extLst>
            </p:cNvPr>
            <p:cNvSpPr/>
            <p:nvPr/>
          </p:nvSpPr>
          <p:spPr>
            <a:xfrm>
              <a:off x="4929809" y="1948069"/>
              <a:ext cx="1506423" cy="117281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C68CBF5E-C090-0748-81F4-CE7FFCC486B7}"/>
                </a:ext>
              </a:extLst>
            </p:cNvPr>
            <p:cNvSpPr/>
            <p:nvPr/>
          </p:nvSpPr>
          <p:spPr>
            <a:xfrm>
              <a:off x="5082209" y="2100469"/>
              <a:ext cx="1506423" cy="117281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46A35FE-E05E-7F48-A02D-AF37F1F286C7}"/>
                </a:ext>
              </a:extLst>
            </p:cNvPr>
            <p:cNvSpPr/>
            <p:nvPr/>
          </p:nvSpPr>
          <p:spPr>
            <a:xfrm>
              <a:off x="5234609" y="2252869"/>
              <a:ext cx="1506423" cy="117281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Feuillet</a:t>
              </a:r>
            </a:p>
          </p:txBody>
        </p:sp>
      </p:grpSp>
      <p:grpSp>
        <p:nvGrpSpPr>
          <p:cNvPr id="10" name="Groupe 9">
            <a:extLst>
              <a:ext uri="{FF2B5EF4-FFF2-40B4-BE49-F238E27FC236}">
                <a16:creationId xmlns:a16="http://schemas.microsoft.com/office/drawing/2014/main" id="{E899BE2C-A52C-E84F-BEBE-97F7933543F7}"/>
              </a:ext>
            </a:extLst>
          </p:cNvPr>
          <p:cNvGrpSpPr/>
          <p:nvPr/>
        </p:nvGrpSpPr>
        <p:grpSpPr>
          <a:xfrm>
            <a:off x="1524000" y="3670854"/>
            <a:ext cx="1431234" cy="1143000"/>
            <a:chOff x="4929809" y="1948069"/>
            <a:chExt cx="1811223" cy="1477617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EE3379A-EDAB-7C48-8A09-2CB0BBF00AE9}"/>
                </a:ext>
              </a:extLst>
            </p:cNvPr>
            <p:cNvSpPr/>
            <p:nvPr/>
          </p:nvSpPr>
          <p:spPr>
            <a:xfrm>
              <a:off x="4929809" y="1948069"/>
              <a:ext cx="1506423" cy="117281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347856A-F308-FD48-BF24-26D73F3623E9}"/>
                </a:ext>
              </a:extLst>
            </p:cNvPr>
            <p:cNvSpPr/>
            <p:nvPr/>
          </p:nvSpPr>
          <p:spPr>
            <a:xfrm>
              <a:off x="5082209" y="2100469"/>
              <a:ext cx="1506423" cy="117281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9FDDBA8-BE33-484D-A7B5-954412C17757}"/>
                </a:ext>
              </a:extLst>
            </p:cNvPr>
            <p:cNvSpPr/>
            <p:nvPr/>
          </p:nvSpPr>
          <p:spPr>
            <a:xfrm>
              <a:off x="5234609" y="2252869"/>
              <a:ext cx="1506423" cy="117281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Laisse</a:t>
              </a:r>
            </a:p>
          </p:txBody>
        </p:sp>
      </p:grp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31EF6131-0726-3647-A567-AE30186E0883}"/>
              </a:ext>
            </a:extLst>
          </p:cNvPr>
          <p:cNvGrpSpPr/>
          <p:nvPr/>
        </p:nvGrpSpPr>
        <p:grpSpPr>
          <a:xfrm>
            <a:off x="1524000" y="5102090"/>
            <a:ext cx="1431234" cy="1143000"/>
            <a:chOff x="4929809" y="1948069"/>
            <a:chExt cx="1811223" cy="1477617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492B1D8-85AC-BD46-B111-5DC74A374C8D}"/>
                </a:ext>
              </a:extLst>
            </p:cNvPr>
            <p:cNvSpPr/>
            <p:nvPr/>
          </p:nvSpPr>
          <p:spPr>
            <a:xfrm>
              <a:off x="4929809" y="1948069"/>
              <a:ext cx="1506423" cy="117281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49A6973-0CA5-3745-ABE1-5AE8EE9F9C75}"/>
                </a:ext>
              </a:extLst>
            </p:cNvPr>
            <p:cNvSpPr/>
            <p:nvPr/>
          </p:nvSpPr>
          <p:spPr>
            <a:xfrm>
              <a:off x="5082209" y="2100469"/>
              <a:ext cx="1506423" cy="117281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60401DEF-6105-C74F-9403-8BB8B8CA72AB}"/>
                </a:ext>
              </a:extLst>
            </p:cNvPr>
            <p:cNvSpPr/>
            <p:nvPr/>
          </p:nvSpPr>
          <p:spPr>
            <a:xfrm>
              <a:off x="5234609" y="2252869"/>
              <a:ext cx="1506423" cy="117281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Vers</a:t>
              </a:r>
            </a:p>
          </p:txBody>
        </p:sp>
      </p:grpSp>
      <p:pic>
        <p:nvPicPr>
          <p:cNvPr id="18" name="Picture 2">
            <a:extLst>
              <a:ext uri="{FF2B5EF4-FFF2-40B4-BE49-F238E27FC236}">
                <a16:creationId xmlns:a16="http://schemas.microsoft.com/office/drawing/2014/main" id="{23165D49-DB51-DE43-9818-B4E60D1469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936" y="1657193"/>
            <a:ext cx="866774" cy="1142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0">
            <a:extLst>
              <a:ext uri="{FF2B5EF4-FFF2-40B4-BE49-F238E27FC236}">
                <a16:creationId xmlns:a16="http://schemas.microsoft.com/office/drawing/2014/main" id="{5F7975D8-8968-E944-A017-E91E90111E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8359" y="1583746"/>
            <a:ext cx="909876" cy="1262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0" name="Groupe 19">
            <a:extLst>
              <a:ext uri="{FF2B5EF4-FFF2-40B4-BE49-F238E27FC236}">
                <a16:creationId xmlns:a16="http://schemas.microsoft.com/office/drawing/2014/main" id="{A1D8E104-B073-FD41-ACA8-7B312650770F}"/>
              </a:ext>
            </a:extLst>
          </p:cNvPr>
          <p:cNvGrpSpPr/>
          <p:nvPr/>
        </p:nvGrpSpPr>
        <p:grpSpPr>
          <a:xfrm>
            <a:off x="3432311" y="3074507"/>
            <a:ext cx="817538" cy="672547"/>
            <a:chOff x="4929809" y="1948069"/>
            <a:chExt cx="1811223" cy="1477617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689B4EF-6A33-3945-8007-78500FFEBAFB}"/>
                </a:ext>
              </a:extLst>
            </p:cNvPr>
            <p:cNvSpPr/>
            <p:nvPr/>
          </p:nvSpPr>
          <p:spPr>
            <a:xfrm>
              <a:off x="4929809" y="1948069"/>
              <a:ext cx="1506423" cy="1172817"/>
            </a:xfrm>
            <a:prstGeom prst="rect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63E742A5-843B-D640-BDF9-2D92BD405834}"/>
                </a:ext>
              </a:extLst>
            </p:cNvPr>
            <p:cNvSpPr/>
            <p:nvPr/>
          </p:nvSpPr>
          <p:spPr>
            <a:xfrm>
              <a:off x="5082209" y="2100469"/>
              <a:ext cx="1506423" cy="1172817"/>
            </a:xfrm>
            <a:prstGeom prst="rect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2A179A25-518A-8248-B877-38C193C975B9}"/>
                </a:ext>
              </a:extLst>
            </p:cNvPr>
            <p:cNvSpPr/>
            <p:nvPr/>
          </p:nvSpPr>
          <p:spPr>
            <a:xfrm>
              <a:off x="5234609" y="2252869"/>
              <a:ext cx="1506423" cy="1172817"/>
            </a:xfrm>
            <a:prstGeom prst="rect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F.</a:t>
              </a:r>
            </a:p>
          </p:txBody>
        </p:sp>
      </p:grp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DA704DA8-14D3-174D-B6E6-85A5B0E0739E}"/>
              </a:ext>
            </a:extLst>
          </p:cNvPr>
          <p:cNvGrpSpPr/>
          <p:nvPr/>
        </p:nvGrpSpPr>
        <p:grpSpPr>
          <a:xfrm>
            <a:off x="3425687" y="3863012"/>
            <a:ext cx="817538" cy="672547"/>
            <a:chOff x="4929809" y="1948069"/>
            <a:chExt cx="1811223" cy="1477617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6F97DC21-4A56-C64D-9B69-207FB4FC4C37}"/>
                </a:ext>
              </a:extLst>
            </p:cNvPr>
            <p:cNvSpPr/>
            <p:nvPr/>
          </p:nvSpPr>
          <p:spPr>
            <a:xfrm>
              <a:off x="4929809" y="1948069"/>
              <a:ext cx="1506423" cy="1172817"/>
            </a:xfrm>
            <a:prstGeom prst="rect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FC93BEBB-AB63-1F42-B779-F6C1E406E8BE}"/>
                </a:ext>
              </a:extLst>
            </p:cNvPr>
            <p:cNvSpPr/>
            <p:nvPr/>
          </p:nvSpPr>
          <p:spPr>
            <a:xfrm>
              <a:off x="5082209" y="2100469"/>
              <a:ext cx="1506423" cy="1172817"/>
            </a:xfrm>
            <a:prstGeom prst="rect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E9DF3BBF-99BF-6446-BD62-8288229EFC72}"/>
                </a:ext>
              </a:extLst>
            </p:cNvPr>
            <p:cNvSpPr/>
            <p:nvPr/>
          </p:nvSpPr>
          <p:spPr>
            <a:xfrm>
              <a:off x="5234609" y="2252869"/>
              <a:ext cx="1506423" cy="1172817"/>
            </a:xfrm>
            <a:prstGeom prst="rect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L.</a:t>
              </a:r>
            </a:p>
          </p:txBody>
        </p:sp>
      </p:grpSp>
      <p:grpSp>
        <p:nvGrpSpPr>
          <p:cNvPr id="28" name="Groupe 27">
            <a:extLst>
              <a:ext uri="{FF2B5EF4-FFF2-40B4-BE49-F238E27FC236}">
                <a16:creationId xmlns:a16="http://schemas.microsoft.com/office/drawing/2014/main" id="{7CD3A81C-AD8D-F744-803A-0AAD7A4BF364}"/>
              </a:ext>
            </a:extLst>
          </p:cNvPr>
          <p:cNvGrpSpPr/>
          <p:nvPr/>
        </p:nvGrpSpPr>
        <p:grpSpPr>
          <a:xfrm>
            <a:off x="3438941" y="4770788"/>
            <a:ext cx="817538" cy="672547"/>
            <a:chOff x="4929809" y="1948069"/>
            <a:chExt cx="1811223" cy="1477617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A81B7C8F-6BE8-C842-95CB-AE70AD4C3197}"/>
                </a:ext>
              </a:extLst>
            </p:cNvPr>
            <p:cNvSpPr/>
            <p:nvPr/>
          </p:nvSpPr>
          <p:spPr>
            <a:xfrm>
              <a:off x="4929809" y="1948069"/>
              <a:ext cx="1506423" cy="1172817"/>
            </a:xfrm>
            <a:prstGeom prst="rect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2AD82E7C-CC4B-B543-A322-8ED31B737BBE}"/>
                </a:ext>
              </a:extLst>
            </p:cNvPr>
            <p:cNvSpPr/>
            <p:nvPr/>
          </p:nvSpPr>
          <p:spPr>
            <a:xfrm>
              <a:off x="5082209" y="2100469"/>
              <a:ext cx="1506423" cy="1172817"/>
            </a:xfrm>
            <a:prstGeom prst="rect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2DCA80F7-4E3C-C846-A36F-2797A6DAB642}"/>
                </a:ext>
              </a:extLst>
            </p:cNvPr>
            <p:cNvSpPr/>
            <p:nvPr/>
          </p:nvSpPr>
          <p:spPr>
            <a:xfrm>
              <a:off x="5234609" y="2252869"/>
              <a:ext cx="1506423" cy="1172817"/>
            </a:xfrm>
            <a:prstGeom prst="rect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V.</a:t>
              </a:r>
            </a:p>
          </p:txBody>
        </p:sp>
      </p:grpSp>
      <p:pic>
        <p:nvPicPr>
          <p:cNvPr id="32" name="Picture 2">
            <a:extLst>
              <a:ext uri="{FF2B5EF4-FFF2-40B4-BE49-F238E27FC236}">
                <a16:creationId xmlns:a16="http://schemas.microsoft.com/office/drawing/2014/main" id="{BA755374-36F0-074A-83C6-F222B827FB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9111" y="1599101"/>
            <a:ext cx="909877" cy="1284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4">
            <a:extLst>
              <a:ext uri="{FF2B5EF4-FFF2-40B4-BE49-F238E27FC236}">
                <a16:creationId xmlns:a16="http://schemas.microsoft.com/office/drawing/2014/main" id="{0B6FEA10-CFA9-4046-9502-4A6511E9F9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2735" y="3187648"/>
            <a:ext cx="1190380" cy="980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4" name="Groupe 33">
            <a:extLst>
              <a:ext uri="{FF2B5EF4-FFF2-40B4-BE49-F238E27FC236}">
                <a16:creationId xmlns:a16="http://schemas.microsoft.com/office/drawing/2014/main" id="{F6870ED6-7846-4548-92FD-C2AD5C307A8E}"/>
              </a:ext>
            </a:extLst>
          </p:cNvPr>
          <p:cNvGrpSpPr/>
          <p:nvPr/>
        </p:nvGrpSpPr>
        <p:grpSpPr>
          <a:xfrm>
            <a:off x="5976732" y="1782422"/>
            <a:ext cx="1769266" cy="1143000"/>
            <a:chOff x="4929809" y="1948069"/>
            <a:chExt cx="1811223" cy="1477617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E1A51D18-8172-304C-B892-4328B0B46775}"/>
                </a:ext>
              </a:extLst>
            </p:cNvPr>
            <p:cNvSpPr/>
            <p:nvPr/>
          </p:nvSpPr>
          <p:spPr>
            <a:xfrm>
              <a:off x="4929809" y="1948069"/>
              <a:ext cx="1506423" cy="1172817"/>
            </a:xfrm>
            <a:prstGeom prst="rect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09DD3A3B-D463-4E45-94D8-374691CE0A85}"/>
                </a:ext>
              </a:extLst>
            </p:cNvPr>
            <p:cNvSpPr/>
            <p:nvPr/>
          </p:nvSpPr>
          <p:spPr>
            <a:xfrm>
              <a:off x="5082209" y="2100469"/>
              <a:ext cx="1506423" cy="1172817"/>
            </a:xfrm>
            <a:prstGeom prst="rect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65ACF68A-74E9-A743-9949-0C1D1B455FB8}"/>
                </a:ext>
              </a:extLst>
            </p:cNvPr>
            <p:cNvSpPr/>
            <p:nvPr/>
          </p:nvSpPr>
          <p:spPr>
            <a:xfrm>
              <a:off x="5234609" y="2252869"/>
              <a:ext cx="1506423" cy="1172817"/>
            </a:xfrm>
            <a:prstGeom prst="rect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Chapitres</a:t>
              </a:r>
            </a:p>
          </p:txBody>
        </p:sp>
      </p:grpSp>
      <p:grpSp>
        <p:nvGrpSpPr>
          <p:cNvPr id="38" name="Groupe 37">
            <a:extLst>
              <a:ext uri="{FF2B5EF4-FFF2-40B4-BE49-F238E27FC236}">
                <a16:creationId xmlns:a16="http://schemas.microsoft.com/office/drawing/2014/main" id="{60F0F6D7-B6E0-2141-8BB1-39C5058AFC98}"/>
              </a:ext>
            </a:extLst>
          </p:cNvPr>
          <p:cNvGrpSpPr/>
          <p:nvPr/>
        </p:nvGrpSpPr>
        <p:grpSpPr>
          <a:xfrm>
            <a:off x="6069498" y="3067882"/>
            <a:ext cx="1769266" cy="1143000"/>
            <a:chOff x="4929809" y="1948069"/>
            <a:chExt cx="1811223" cy="1477617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0EE9604B-EC96-DD49-915E-F72CE3FCAACF}"/>
                </a:ext>
              </a:extLst>
            </p:cNvPr>
            <p:cNvSpPr/>
            <p:nvPr/>
          </p:nvSpPr>
          <p:spPr>
            <a:xfrm>
              <a:off x="4929809" y="1948069"/>
              <a:ext cx="1506423" cy="1172817"/>
            </a:xfrm>
            <a:prstGeom prst="rect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63F00589-3105-C94E-855E-AD6B70C26A2D}"/>
                </a:ext>
              </a:extLst>
            </p:cNvPr>
            <p:cNvSpPr/>
            <p:nvPr/>
          </p:nvSpPr>
          <p:spPr>
            <a:xfrm>
              <a:off x="5082209" y="2100469"/>
              <a:ext cx="1506423" cy="1172817"/>
            </a:xfrm>
            <a:prstGeom prst="rect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8CF4AA55-3845-A04B-9C7C-410618987714}"/>
                </a:ext>
              </a:extLst>
            </p:cNvPr>
            <p:cNvSpPr/>
            <p:nvPr/>
          </p:nvSpPr>
          <p:spPr>
            <a:xfrm>
              <a:off x="5234609" y="2252869"/>
              <a:ext cx="1506423" cy="1172817"/>
            </a:xfrm>
            <a:prstGeom prst="rect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Pages</a:t>
              </a:r>
            </a:p>
          </p:txBody>
        </p:sp>
      </p:grpSp>
      <p:grpSp>
        <p:nvGrpSpPr>
          <p:cNvPr id="42" name="Groupe 41">
            <a:extLst>
              <a:ext uri="{FF2B5EF4-FFF2-40B4-BE49-F238E27FC236}">
                <a16:creationId xmlns:a16="http://schemas.microsoft.com/office/drawing/2014/main" id="{67116842-D234-0B4E-BE27-6D2A4F60AE05}"/>
              </a:ext>
            </a:extLst>
          </p:cNvPr>
          <p:cNvGrpSpPr/>
          <p:nvPr/>
        </p:nvGrpSpPr>
        <p:grpSpPr>
          <a:xfrm>
            <a:off x="5227987" y="4412977"/>
            <a:ext cx="817538" cy="672547"/>
            <a:chOff x="4929809" y="1948069"/>
            <a:chExt cx="1811223" cy="1477617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111CF6F6-FE1B-494B-A0D9-17EC98B816A8}"/>
                </a:ext>
              </a:extLst>
            </p:cNvPr>
            <p:cNvSpPr/>
            <p:nvPr/>
          </p:nvSpPr>
          <p:spPr>
            <a:xfrm>
              <a:off x="4929809" y="1948069"/>
              <a:ext cx="1506423" cy="1172817"/>
            </a:xfrm>
            <a:prstGeom prst="rect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51FF4291-0904-164C-814E-E146D7F00A00}"/>
                </a:ext>
              </a:extLst>
            </p:cNvPr>
            <p:cNvSpPr/>
            <p:nvPr/>
          </p:nvSpPr>
          <p:spPr>
            <a:xfrm>
              <a:off x="5082209" y="2100469"/>
              <a:ext cx="1506423" cy="1172817"/>
            </a:xfrm>
            <a:prstGeom prst="rect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D95B13C2-FC9D-ED4E-BEF4-B44C3CF7E939}"/>
                </a:ext>
              </a:extLst>
            </p:cNvPr>
            <p:cNvSpPr/>
            <p:nvPr/>
          </p:nvSpPr>
          <p:spPr>
            <a:xfrm>
              <a:off x="5234609" y="2252869"/>
              <a:ext cx="1506423" cy="1172817"/>
            </a:xfrm>
            <a:prstGeom prst="rect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L.</a:t>
              </a:r>
            </a:p>
          </p:txBody>
        </p:sp>
      </p:grpSp>
      <p:grpSp>
        <p:nvGrpSpPr>
          <p:cNvPr id="46" name="Groupe 45">
            <a:extLst>
              <a:ext uri="{FF2B5EF4-FFF2-40B4-BE49-F238E27FC236}">
                <a16:creationId xmlns:a16="http://schemas.microsoft.com/office/drawing/2014/main" id="{E15402D4-63CD-9942-B4B3-F26DA6BB5EBB}"/>
              </a:ext>
            </a:extLst>
          </p:cNvPr>
          <p:cNvGrpSpPr/>
          <p:nvPr/>
        </p:nvGrpSpPr>
        <p:grpSpPr>
          <a:xfrm>
            <a:off x="5241238" y="5320753"/>
            <a:ext cx="817538" cy="672547"/>
            <a:chOff x="4929809" y="1948069"/>
            <a:chExt cx="1811223" cy="1477617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C166A20E-D98D-C64C-8BF7-3532E939385F}"/>
                </a:ext>
              </a:extLst>
            </p:cNvPr>
            <p:cNvSpPr/>
            <p:nvPr/>
          </p:nvSpPr>
          <p:spPr>
            <a:xfrm>
              <a:off x="4929809" y="1948069"/>
              <a:ext cx="1506423" cy="1172817"/>
            </a:xfrm>
            <a:prstGeom prst="rect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3B46E8DD-089D-664B-B5B1-68B746BBE162}"/>
                </a:ext>
              </a:extLst>
            </p:cNvPr>
            <p:cNvSpPr/>
            <p:nvPr/>
          </p:nvSpPr>
          <p:spPr>
            <a:xfrm>
              <a:off x="5082209" y="2100469"/>
              <a:ext cx="1506423" cy="1172817"/>
            </a:xfrm>
            <a:prstGeom prst="rect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8C5020C8-BC0C-B44D-94C9-182386D2AE3B}"/>
                </a:ext>
              </a:extLst>
            </p:cNvPr>
            <p:cNvSpPr/>
            <p:nvPr/>
          </p:nvSpPr>
          <p:spPr>
            <a:xfrm>
              <a:off x="5234609" y="2252869"/>
              <a:ext cx="1506423" cy="1172817"/>
            </a:xfrm>
            <a:prstGeom prst="rect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V.</a:t>
              </a:r>
            </a:p>
          </p:txBody>
        </p:sp>
      </p:grpSp>
      <p:grpSp>
        <p:nvGrpSpPr>
          <p:cNvPr id="50" name="Groupe 49">
            <a:extLst>
              <a:ext uri="{FF2B5EF4-FFF2-40B4-BE49-F238E27FC236}">
                <a16:creationId xmlns:a16="http://schemas.microsoft.com/office/drawing/2014/main" id="{24AF367D-AA84-8A41-ABAA-67DFA8979E96}"/>
              </a:ext>
            </a:extLst>
          </p:cNvPr>
          <p:cNvGrpSpPr/>
          <p:nvPr/>
        </p:nvGrpSpPr>
        <p:grpSpPr>
          <a:xfrm>
            <a:off x="6221898" y="4393100"/>
            <a:ext cx="1769266" cy="1143000"/>
            <a:chOff x="4929809" y="1948069"/>
            <a:chExt cx="1811223" cy="1477617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FBF7D8EC-5A43-C747-8831-87A9A2406B22}"/>
                </a:ext>
              </a:extLst>
            </p:cNvPr>
            <p:cNvSpPr/>
            <p:nvPr/>
          </p:nvSpPr>
          <p:spPr>
            <a:xfrm>
              <a:off x="4929809" y="1948069"/>
              <a:ext cx="1506423" cy="1172817"/>
            </a:xfrm>
            <a:prstGeom prst="rect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5A1B22B2-2356-584F-9996-39FBB7FD9DBE}"/>
                </a:ext>
              </a:extLst>
            </p:cNvPr>
            <p:cNvSpPr/>
            <p:nvPr/>
          </p:nvSpPr>
          <p:spPr>
            <a:xfrm>
              <a:off x="5082209" y="2100469"/>
              <a:ext cx="1506423" cy="1172817"/>
            </a:xfrm>
            <a:prstGeom prst="rect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B44E6A50-0538-3E45-9A63-B16CB089D558}"/>
                </a:ext>
              </a:extLst>
            </p:cNvPr>
            <p:cNvSpPr/>
            <p:nvPr/>
          </p:nvSpPr>
          <p:spPr>
            <a:xfrm>
              <a:off x="5234609" y="2252869"/>
              <a:ext cx="1506423" cy="1172817"/>
            </a:xfrm>
            <a:prstGeom prst="rect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Notes</a:t>
              </a:r>
            </a:p>
          </p:txBody>
        </p:sp>
      </p:grpSp>
      <p:pic>
        <p:nvPicPr>
          <p:cNvPr id="54" name="Picture 2">
            <a:extLst>
              <a:ext uri="{FF2B5EF4-FFF2-40B4-BE49-F238E27FC236}">
                <a16:creationId xmlns:a16="http://schemas.microsoft.com/office/drawing/2014/main" id="{243DC813-43D2-9B4C-8D2E-6B426D4DBA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6242" y="394050"/>
            <a:ext cx="1114471" cy="1441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5" name="Groupe 54">
            <a:extLst>
              <a:ext uri="{FF2B5EF4-FFF2-40B4-BE49-F238E27FC236}">
                <a16:creationId xmlns:a16="http://schemas.microsoft.com/office/drawing/2014/main" id="{EC6EF423-5BDB-8A4A-8D7F-A545A9CD2709}"/>
              </a:ext>
            </a:extLst>
          </p:cNvPr>
          <p:cNvGrpSpPr/>
          <p:nvPr/>
        </p:nvGrpSpPr>
        <p:grpSpPr>
          <a:xfrm>
            <a:off x="9985518" y="404196"/>
            <a:ext cx="2030680" cy="1143000"/>
            <a:chOff x="4929809" y="1948069"/>
            <a:chExt cx="2078836" cy="1477617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817F7EBC-4F42-0C4A-9359-F0820B73518E}"/>
                </a:ext>
              </a:extLst>
            </p:cNvPr>
            <p:cNvSpPr/>
            <p:nvPr/>
          </p:nvSpPr>
          <p:spPr>
            <a:xfrm>
              <a:off x="4929809" y="1948069"/>
              <a:ext cx="1506423" cy="1172817"/>
            </a:xfrm>
            <a:prstGeom prst="rect">
              <a:avLst/>
            </a:prstGeom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58602A3C-BD42-574A-BF0B-D5185564125A}"/>
                </a:ext>
              </a:extLst>
            </p:cNvPr>
            <p:cNvSpPr/>
            <p:nvPr/>
          </p:nvSpPr>
          <p:spPr>
            <a:xfrm>
              <a:off x="5082209" y="2100469"/>
              <a:ext cx="1506423" cy="1172817"/>
            </a:xfrm>
            <a:prstGeom prst="rect">
              <a:avLst/>
            </a:prstGeom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973E3910-6A33-6444-8808-E8A3F5647F9C}"/>
                </a:ext>
              </a:extLst>
            </p:cNvPr>
            <p:cNvSpPr/>
            <p:nvPr/>
          </p:nvSpPr>
          <p:spPr>
            <a:xfrm>
              <a:off x="5234609" y="2252869"/>
              <a:ext cx="1774036" cy="1172817"/>
            </a:xfrm>
            <a:prstGeom prst="rect">
              <a:avLst/>
            </a:prstGeom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Mouvements</a:t>
              </a:r>
            </a:p>
          </p:txBody>
        </p:sp>
      </p:grpSp>
      <p:grpSp>
        <p:nvGrpSpPr>
          <p:cNvPr id="59" name="Groupe 58">
            <a:extLst>
              <a:ext uri="{FF2B5EF4-FFF2-40B4-BE49-F238E27FC236}">
                <a16:creationId xmlns:a16="http://schemas.microsoft.com/office/drawing/2014/main" id="{83E08762-96CD-1448-B7D7-EB12401509D6}"/>
              </a:ext>
            </a:extLst>
          </p:cNvPr>
          <p:cNvGrpSpPr/>
          <p:nvPr/>
        </p:nvGrpSpPr>
        <p:grpSpPr>
          <a:xfrm>
            <a:off x="8766317" y="1908317"/>
            <a:ext cx="2030680" cy="1143000"/>
            <a:chOff x="4929809" y="1948069"/>
            <a:chExt cx="2078836" cy="1477617"/>
          </a:xfrm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6028AEC3-5EE0-5049-BB68-956DD7CBD64B}"/>
                </a:ext>
              </a:extLst>
            </p:cNvPr>
            <p:cNvSpPr/>
            <p:nvPr/>
          </p:nvSpPr>
          <p:spPr>
            <a:xfrm>
              <a:off x="4929809" y="1948069"/>
              <a:ext cx="1506423" cy="1172817"/>
            </a:xfrm>
            <a:prstGeom prst="rect">
              <a:avLst/>
            </a:prstGeom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94F94690-C8E7-0741-B50D-780849358D3D}"/>
                </a:ext>
              </a:extLst>
            </p:cNvPr>
            <p:cNvSpPr/>
            <p:nvPr/>
          </p:nvSpPr>
          <p:spPr>
            <a:xfrm>
              <a:off x="5082209" y="2100469"/>
              <a:ext cx="1506423" cy="1172817"/>
            </a:xfrm>
            <a:prstGeom prst="rect">
              <a:avLst/>
            </a:prstGeom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B950627C-09D6-AB47-9A16-B57FCA9AAEA5}"/>
                </a:ext>
              </a:extLst>
            </p:cNvPr>
            <p:cNvSpPr/>
            <p:nvPr/>
          </p:nvSpPr>
          <p:spPr>
            <a:xfrm>
              <a:off x="5234609" y="2252869"/>
              <a:ext cx="1774036" cy="1172817"/>
            </a:xfrm>
            <a:prstGeom prst="rect">
              <a:avLst/>
            </a:prstGeom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Partitions</a:t>
              </a:r>
            </a:p>
          </p:txBody>
        </p:sp>
      </p:grpSp>
      <p:grpSp>
        <p:nvGrpSpPr>
          <p:cNvPr id="63" name="Groupe 62">
            <a:extLst>
              <a:ext uri="{FF2B5EF4-FFF2-40B4-BE49-F238E27FC236}">
                <a16:creationId xmlns:a16="http://schemas.microsoft.com/office/drawing/2014/main" id="{F2979F9D-3378-4648-89EC-45DCA74AAF69}"/>
              </a:ext>
            </a:extLst>
          </p:cNvPr>
          <p:cNvGrpSpPr/>
          <p:nvPr/>
        </p:nvGrpSpPr>
        <p:grpSpPr>
          <a:xfrm>
            <a:off x="11025819" y="1921567"/>
            <a:ext cx="817538" cy="672547"/>
            <a:chOff x="4929809" y="1948069"/>
            <a:chExt cx="1811223" cy="1477617"/>
          </a:xfrm>
        </p:grpSpPr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CDDFCE3F-322A-F74D-9662-FB71503A80C5}"/>
                </a:ext>
              </a:extLst>
            </p:cNvPr>
            <p:cNvSpPr/>
            <p:nvPr/>
          </p:nvSpPr>
          <p:spPr>
            <a:xfrm>
              <a:off x="4929809" y="1948069"/>
              <a:ext cx="1506423" cy="1172817"/>
            </a:xfrm>
            <a:prstGeom prst="rect">
              <a:avLst/>
            </a:prstGeom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E840B8FC-B2BC-F642-A6CE-D35570798639}"/>
                </a:ext>
              </a:extLst>
            </p:cNvPr>
            <p:cNvSpPr/>
            <p:nvPr/>
          </p:nvSpPr>
          <p:spPr>
            <a:xfrm>
              <a:off x="5082209" y="2100469"/>
              <a:ext cx="1506423" cy="1172817"/>
            </a:xfrm>
            <a:prstGeom prst="rect">
              <a:avLst/>
            </a:prstGeom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BE6FA022-D5D1-6D41-81B8-BDF8CEC76ED7}"/>
                </a:ext>
              </a:extLst>
            </p:cNvPr>
            <p:cNvSpPr/>
            <p:nvPr/>
          </p:nvSpPr>
          <p:spPr>
            <a:xfrm>
              <a:off x="5234609" y="2252869"/>
              <a:ext cx="1506423" cy="1172817"/>
            </a:xfrm>
            <a:prstGeom prst="rect">
              <a:avLst/>
            </a:prstGeom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V.</a:t>
              </a:r>
            </a:p>
          </p:txBody>
        </p:sp>
      </p:grpSp>
      <p:pic>
        <p:nvPicPr>
          <p:cNvPr id="67" name="Picture 2">
            <a:extLst>
              <a:ext uri="{FF2B5EF4-FFF2-40B4-BE49-F238E27FC236}">
                <a16:creationId xmlns:a16="http://schemas.microsoft.com/office/drawing/2014/main" id="{48F0CA80-F25F-6844-8D4F-D083D18ED2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3046" y="3466133"/>
            <a:ext cx="1381220" cy="950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8" name="Groupe 67">
            <a:extLst>
              <a:ext uri="{FF2B5EF4-FFF2-40B4-BE49-F238E27FC236}">
                <a16:creationId xmlns:a16="http://schemas.microsoft.com/office/drawing/2014/main" id="{6A4721C8-400C-B944-9B7D-28364158C919}"/>
              </a:ext>
            </a:extLst>
          </p:cNvPr>
          <p:cNvGrpSpPr/>
          <p:nvPr/>
        </p:nvGrpSpPr>
        <p:grpSpPr>
          <a:xfrm>
            <a:off x="10349953" y="3412442"/>
            <a:ext cx="1471527" cy="1110283"/>
            <a:chOff x="4929809" y="1948069"/>
            <a:chExt cx="1811225" cy="1477617"/>
          </a:xfrm>
        </p:grpSpPr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56F091CC-2D07-4345-ABDB-B2FC422F3CEF}"/>
                </a:ext>
              </a:extLst>
            </p:cNvPr>
            <p:cNvSpPr/>
            <p:nvPr/>
          </p:nvSpPr>
          <p:spPr>
            <a:xfrm>
              <a:off x="4929809" y="1948069"/>
              <a:ext cx="1506423" cy="1172817"/>
            </a:xfrm>
            <a:prstGeom prst="rect">
              <a:avLst/>
            </a:prstGeom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7FBCE1A2-3FC4-2344-96E6-9DBE5908B962}"/>
                </a:ext>
              </a:extLst>
            </p:cNvPr>
            <p:cNvSpPr/>
            <p:nvPr/>
          </p:nvSpPr>
          <p:spPr>
            <a:xfrm>
              <a:off x="5082209" y="2100469"/>
              <a:ext cx="1506423" cy="1172817"/>
            </a:xfrm>
            <a:prstGeom prst="rect">
              <a:avLst/>
            </a:prstGeom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0CF8B63B-0EC8-5949-B49F-BDAE4F719337}"/>
                </a:ext>
              </a:extLst>
            </p:cNvPr>
            <p:cNvSpPr/>
            <p:nvPr/>
          </p:nvSpPr>
          <p:spPr>
            <a:xfrm>
              <a:off x="5234610" y="2252869"/>
              <a:ext cx="1506424" cy="1172817"/>
            </a:xfrm>
            <a:prstGeom prst="rect">
              <a:avLst/>
            </a:prstGeom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Mots</a:t>
              </a:r>
            </a:p>
          </p:txBody>
        </p:sp>
      </p:grpSp>
      <p:sp>
        <p:nvSpPr>
          <p:cNvPr id="72" name="Cylindre 71">
            <a:extLst>
              <a:ext uri="{FF2B5EF4-FFF2-40B4-BE49-F238E27FC236}">
                <a16:creationId xmlns:a16="http://schemas.microsoft.com/office/drawing/2014/main" id="{527B5ED3-991B-0F4F-B2CF-CF8696315B6A}"/>
              </a:ext>
            </a:extLst>
          </p:cNvPr>
          <p:cNvSpPr/>
          <p:nvPr/>
        </p:nvSpPr>
        <p:spPr>
          <a:xfrm>
            <a:off x="8822791" y="4946792"/>
            <a:ext cx="2634254" cy="1431102"/>
          </a:xfrm>
          <a:prstGeom prst="can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Encyclopédie</a:t>
            </a:r>
          </a:p>
          <a:p>
            <a:pPr algn="ctr"/>
            <a:r>
              <a:rPr lang="fr-FR" dirty="0"/>
              <a:t>De la Chanson de Roland</a:t>
            </a:r>
          </a:p>
        </p:txBody>
      </p:sp>
    </p:spTree>
    <p:extLst>
      <p:ext uri="{BB962C8B-B14F-4D97-AF65-F5344CB8AC3E}">
        <p14:creationId xmlns:p14="http://schemas.microsoft.com/office/powerpoint/2010/main" val="259676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95A1D23-36D5-F302-E8F0-D745CE022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Paragraphe 2021, Ducloy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CB633A7-C969-1591-FD40-1AD69C5D2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C75FB-B7E9-4E40-8F09-EE1090C847DD}" type="slidenum">
              <a:rPr lang="fr-FR" smtClean="0"/>
              <a:t>7</a:t>
            </a:fld>
            <a:endParaRPr lang="fr-FR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6C9E01A-DC57-AFD8-6000-3D2FCBBDD8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4653" y="1543171"/>
            <a:ext cx="4034367" cy="4865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96951889-A639-4760-F1C5-570FB34CB3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6260" y="688038"/>
            <a:ext cx="1322371" cy="1710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Vignette pour la version du 12 décembre 2020 à 15:03">
            <a:extLst>
              <a:ext uri="{FF2B5EF4-FFF2-40B4-BE49-F238E27FC236}">
                <a16:creationId xmlns:a16="http://schemas.microsoft.com/office/drawing/2014/main" id="{F5A0A05B-2AF0-19F3-0DAD-1258421661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2224" y="4698474"/>
            <a:ext cx="1624752" cy="1710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D638895E-8A5D-76F7-6263-684477934E5D}"/>
              </a:ext>
            </a:extLst>
          </p:cNvPr>
          <p:cNvSpPr txBox="1"/>
          <p:nvPr/>
        </p:nvSpPr>
        <p:spPr>
          <a:xfrm>
            <a:off x="5869387" y="1676400"/>
            <a:ext cx="1354321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Légendes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0EF48AA2-F934-21FE-C88A-AF4A64707C8E}"/>
              </a:ext>
            </a:extLst>
          </p:cNvPr>
          <p:cNvSpPr txBox="1"/>
          <p:nvPr/>
        </p:nvSpPr>
        <p:spPr>
          <a:xfrm>
            <a:off x="6614451" y="5469461"/>
            <a:ext cx="120875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Objets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CECCAF57-7504-0F52-A277-8EC162270DAF}"/>
              </a:ext>
            </a:extLst>
          </p:cNvPr>
          <p:cNvSpPr txBox="1"/>
          <p:nvPr/>
        </p:nvSpPr>
        <p:spPr>
          <a:xfrm>
            <a:off x="254068" y="688038"/>
            <a:ext cx="3371436" cy="480131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b="1" dirty="0"/>
              <a:t>Des sources numérisables</a:t>
            </a:r>
          </a:p>
          <a:p>
            <a:endParaRPr lang="fr-FR" dirty="0"/>
          </a:p>
          <a:p>
            <a:r>
              <a:rPr lang="fr-FR" dirty="0"/>
              <a:t>Manuscrits en vieux français</a:t>
            </a:r>
          </a:p>
          <a:p>
            <a:pPr lvl="1"/>
            <a:r>
              <a:rPr lang="fr-FR" dirty="0"/>
              <a:t>En latin, en Allemand</a:t>
            </a:r>
          </a:p>
          <a:p>
            <a:pPr lvl="1"/>
            <a:r>
              <a:rPr lang="fr-FR" dirty="0"/>
              <a:t>En arabe</a:t>
            </a:r>
          </a:p>
          <a:p>
            <a:r>
              <a:rPr lang="fr-FR" dirty="0"/>
              <a:t>Images, animation 3 D</a:t>
            </a:r>
          </a:p>
          <a:p>
            <a:r>
              <a:rPr lang="fr-FR" dirty="0"/>
              <a:t>Editions critiques</a:t>
            </a:r>
          </a:p>
          <a:p>
            <a:r>
              <a:rPr lang="fr-FR" dirty="0"/>
              <a:t>Traductions</a:t>
            </a:r>
          </a:p>
          <a:p>
            <a:r>
              <a:rPr lang="fr-FR" dirty="0"/>
              <a:t>Articles scientifiques</a:t>
            </a:r>
          </a:p>
          <a:p>
            <a:r>
              <a:rPr lang="fr-FR" dirty="0"/>
              <a:t>Revues, colloques</a:t>
            </a:r>
          </a:p>
          <a:p>
            <a:r>
              <a:rPr lang="fr-FR" dirty="0"/>
              <a:t>Compositions musicales</a:t>
            </a:r>
          </a:p>
          <a:p>
            <a:pPr lvl="1"/>
            <a:r>
              <a:rPr lang="fr-FR" dirty="0"/>
              <a:t>Chansons, opéras…</a:t>
            </a:r>
          </a:p>
          <a:p>
            <a:r>
              <a:rPr lang="fr-FR" dirty="0"/>
              <a:t>Romans, poésies</a:t>
            </a:r>
          </a:p>
          <a:p>
            <a:r>
              <a:rPr lang="fr-FR" dirty="0"/>
              <a:t>Dictionnaires (TLF…)</a:t>
            </a:r>
          </a:p>
          <a:p>
            <a:r>
              <a:rPr lang="fr-FR" dirty="0"/>
              <a:t>Ontologies </a:t>
            </a:r>
          </a:p>
          <a:p>
            <a:pPr lvl="1"/>
            <a:r>
              <a:rPr lang="fr-FR" dirty="0"/>
              <a:t>Wikidata, </a:t>
            </a:r>
            <a:r>
              <a:rPr lang="fr-FR" dirty="0" err="1"/>
              <a:t>Pactols</a:t>
            </a:r>
            <a:endParaRPr lang="fr-FR" dirty="0"/>
          </a:p>
          <a:p>
            <a:r>
              <a:rPr lang="fr-FR" dirty="0" err="1"/>
              <a:t>etc</a:t>
            </a:r>
            <a:endParaRPr lang="fr-FR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C5571625-C540-793B-9DD5-EF51096A48A6}"/>
              </a:ext>
            </a:extLst>
          </p:cNvPr>
          <p:cNvSpPr txBox="1"/>
          <p:nvPr/>
        </p:nvSpPr>
        <p:spPr>
          <a:xfrm>
            <a:off x="8483656" y="671105"/>
            <a:ext cx="3289683" cy="535531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b="1" dirty="0"/>
              <a:t>Des besoins et usages</a:t>
            </a:r>
          </a:p>
          <a:p>
            <a:endParaRPr lang="fr-FR" dirty="0"/>
          </a:p>
          <a:p>
            <a:r>
              <a:rPr lang="fr-FR" dirty="0"/>
              <a:t>Ecole des chartes :</a:t>
            </a:r>
          </a:p>
          <a:p>
            <a:pPr lvl="1"/>
            <a:r>
              <a:rPr lang="fr-FR" dirty="0"/>
              <a:t>Enseignants chercheurs</a:t>
            </a:r>
          </a:p>
          <a:p>
            <a:pPr lvl="1"/>
            <a:r>
              <a:rPr lang="fr-FR" dirty="0"/>
              <a:t>Elèves de 1</a:t>
            </a:r>
            <a:r>
              <a:rPr lang="fr-FR" baseline="30000" dirty="0"/>
              <a:t>ère</a:t>
            </a:r>
            <a:r>
              <a:rPr lang="fr-FR" dirty="0"/>
              <a:t> année</a:t>
            </a:r>
          </a:p>
          <a:p>
            <a:r>
              <a:rPr lang="fr-FR" dirty="0"/>
              <a:t>Lycées et collèges</a:t>
            </a:r>
          </a:p>
          <a:p>
            <a:pPr lvl="1"/>
            <a:r>
              <a:rPr lang="fr-FR" dirty="0"/>
              <a:t>Enseignants, élèves</a:t>
            </a:r>
          </a:p>
          <a:p>
            <a:r>
              <a:rPr lang="fr-FR" dirty="0"/>
              <a:t>Chorales, orchestres</a:t>
            </a:r>
          </a:p>
          <a:p>
            <a:pPr lvl="1"/>
            <a:r>
              <a:rPr lang="fr-FR" dirty="0"/>
              <a:t>Chefs, choristes</a:t>
            </a:r>
          </a:p>
          <a:p>
            <a:r>
              <a:rPr lang="fr-FR" dirty="0"/>
              <a:t>Chercheurs :</a:t>
            </a:r>
          </a:p>
          <a:p>
            <a:pPr lvl="1"/>
            <a:r>
              <a:rPr lang="fr-FR" dirty="0"/>
              <a:t>Philologie</a:t>
            </a:r>
          </a:p>
          <a:p>
            <a:pPr lvl="1"/>
            <a:r>
              <a:rPr lang="fr-FR" dirty="0"/>
              <a:t>Histoire, Archéologie</a:t>
            </a:r>
          </a:p>
          <a:p>
            <a:pPr lvl="1"/>
            <a:r>
              <a:rPr lang="fr-FR" dirty="0"/>
              <a:t>Linguistique</a:t>
            </a:r>
          </a:p>
          <a:p>
            <a:pPr lvl="1"/>
            <a:r>
              <a:rPr lang="fr-FR" dirty="0"/>
              <a:t>Musicologie</a:t>
            </a:r>
          </a:p>
          <a:p>
            <a:r>
              <a:rPr lang="fr-FR" dirty="0"/>
              <a:t>Praticiens :</a:t>
            </a:r>
          </a:p>
          <a:p>
            <a:pPr lvl="1"/>
            <a:r>
              <a:rPr lang="fr-FR" dirty="0"/>
              <a:t>Bibliothécaires</a:t>
            </a:r>
          </a:p>
          <a:p>
            <a:pPr lvl="1"/>
            <a:r>
              <a:rPr lang="fr-FR" dirty="0"/>
              <a:t>Archivistes</a:t>
            </a:r>
          </a:p>
          <a:p>
            <a:pPr lvl="1"/>
            <a:r>
              <a:rPr lang="fr-FR" dirty="0"/>
              <a:t>Editeurs</a:t>
            </a:r>
          </a:p>
          <a:p>
            <a:r>
              <a:rPr lang="fr-FR" dirty="0" err="1"/>
              <a:t>etc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44137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689633CC-F606-3FEF-EB40-FE1014617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WICRI (10 ans) environ 150 wikis (dont CIDE H2PTM)</a:t>
            </a:r>
          </a:p>
          <a:p>
            <a:pPr lvl="1"/>
            <a:r>
              <a:rPr lang="fr-FR" dirty="0"/>
              <a:t>100.000 pages dont 30.000 significatives</a:t>
            </a:r>
          </a:p>
          <a:p>
            <a:pPr lvl="1"/>
            <a:r>
              <a:rPr lang="fr-FR" dirty="0"/>
              <a:t>150 serveurs d’explorations (400.000 documents ISTEX + PubMed + …)</a:t>
            </a:r>
          </a:p>
          <a:p>
            <a:r>
              <a:rPr lang="fr-FR" dirty="0" err="1"/>
              <a:t>Wicri</a:t>
            </a:r>
            <a:r>
              <a:rPr lang="fr-FR" dirty="0"/>
              <a:t>/Chanson de Roland (16 mois)</a:t>
            </a:r>
          </a:p>
          <a:p>
            <a:pPr lvl="1"/>
            <a:r>
              <a:rPr lang="fr-FR" dirty="0"/>
              <a:t>7.383 pages, dont 2.524 significatives, 32.900 items sémantiques</a:t>
            </a:r>
          </a:p>
          <a:p>
            <a:pPr lvl="1"/>
            <a:r>
              <a:rPr lang="fr-FR" dirty="0"/>
              <a:t>Premiers ouvrages (squelette / contenu / présentation) :</a:t>
            </a:r>
          </a:p>
          <a:p>
            <a:pPr lvl="2"/>
            <a:r>
              <a:rPr lang="fr-FR" dirty="0"/>
              <a:t>Chanson de Roland par F. Michel, annotée Paul Meyer (100% / 100% / 50%)</a:t>
            </a:r>
          </a:p>
          <a:p>
            <a:pPr lvl="2"/>
            <a:r>
              <a:rPr lang="fr-FR" dirty="0"/>
              <a:t>Roman de Roncevaux par F. Michel, annotée Paul Meyer (100% / 5% / 5%)</a:t>
            </a:r>
          </a:p>
          <a:p>
            <a:pPr lvl="2"/>
            <a:r>
              <a:rPr lang="fr-FR" dirty="0"/>
              <a:t>Chanson de Roland, édition populaire de Léon Gautier 1895 (100% / 100% /50%)</a:t>
            </a:r>
          </a:p>
          <a:p>
            <a:pPr lvl="2"/>
            <a:r>
              <a:rPr lang="fr-FR" dirty="0"/>
              <a:t>Manuscrit d’Oxford (100% / 30% / 20%)</a:t>
            </a:r>
          </a:p>
          <a:p>
            <a:pPr lvl="2"/>
            <a:r>
              <a:rPr lang="fr-FR" dirty="0"/>
              <a:t>Manuscrit de Paris (100% / 20% / 10%)</a:t>
            </a:r>
          </a:p>
          <a:p>
            <a:pPr lvl="2"/>
            <a:r>
              <a:rPr lang="fr-FR" dirty="0"/>
              <a:t>Oratorio de Gilles Mathieu (99% / 40% / 30%)</a:t>
            </a:r>
          </a:p>
          <a:p>
            <a:pPr lvl="2"/>
            <a:r>
              <a:rPr lang="fr-FR" dirty="0"/>
              <a:t>Manuscrit de Châteauroux (20% / 5% /2%)</a:t>
            </a:r>
          </a:p>
          <a:p>
            <a:pPr lvl="2"/>
            <a:r>
              <a:rPr lang="fr-FR" dirty="0"/>
              <a:t>(pas de développement informatique)</a:t>
            </a:r>
          </a:p>
          <a:p>
            <a:pPr lvl="1"/>
            <a:endParaRPr lang="fr-FR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D56A7E36-DE4A-3381-D5E8-452D9BFEA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Bilan, quelques chiffres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395B2CD-3F22-011F-10AC-7DF6D36E8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Humanités numérique Nancy 2002</a:t>
            </a:r>
          </a:p>
        </p:txBody>
      </p:sp>
    </p:spTree>
    <p:extLst>
      <p:ext uri="{BB962C8B-B14F-4D97-AF65-F5344CB8AC3E}">
        <p14:creationId xmlns:p14="http://schemas.microsoft.com/office/powerpoint/2010/main" val="2157125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689633CC-F606-3FEF-EB40-FE1014617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/>
              <a:t>WICRI (10 ans) environ 150 wikis (dont CIDE H2PTM)</a:t>
            </a:r>
          </a:p>
          <a:p>
            <a:pPr lvl="1"/>
            <a:r>
              <a:rPr lang="fr-FR" dirty="0"/>
              <a:t>100.000 pages dont 30.000 significatives</a:t>
            </a:r>
          </a:p>
          <a:p>
            <a:pPr lvl="1"/>
            <a:r>
              <a:rPr lang="fr-FR" dirty="0"/>
              <a:t>150 serveurs d’explorations (400.000 documents ISTEX + PubMed + …)</a:t>
            </a:r>
          </a:p>
          <a:p>
            <a:r>
              <a:rPr lang="fr-FR" dirty="0" err="1"/>
              <a:t>Wicri</a:t>
            </a:r>
            <a:r>
              <a:rPr lang="fr-FR" dirty="0"/>
              <a:t>/Chanson de Roland (16 mois)</a:t>
            </a:r>
          </a:p>
          <a:p>
            <a:pPr lvl="1"/>
            <a:r>
              <a:rPr lang="fr-FR" dirty="0"/>
              <a:t>7.383 pages, dont 2.524 significatives, 32.900 items sémantiques</a:t>
            </a:r>
          </a:p>
          <a:p>
            <a:pPr lvl="1"/>
            <a:r>
              <a:rPr lang="fr-FR" dirty="0"/>
              <a:t>Premiers ouvrages (squelette / contenu / présentation) :</a:t>
            </a:r>
          </a:p>
          <a:p>
            <a:pPr lvl="2"/>
            <a:r>
              <a:rPr lang="fr-FR" dirty="0"/>
              <a:t>Chanson de Roland par F. Michel, annotée Paul Meyer (100% / 100% / 50%)</a:t>
            </a:r>
          </a:p>
          <a:p>
            <a:pPr lvl="2"/>
            <a:r>
              <a:rPr lang="fr-FR" dirty="0"/>
              <a:t>Chanson de Roland, édition populaire de Léon Gautier 1895 (100% / 100% /50%)</a:t>
            </a:r>
          </a:p>
          <a:p>
            <a:pPr lvl="2"/>
            <a:r>
              <a:rPr lang="fr-FR" dirty="0"/>
              <a:t>Oratorio de Gilles Mathieu (99% / 40% / 30%)</a:t>
            </a:r>
          </a:p>
          <a:p>
            <a:pPr lvl="2"/>
            <a:r>
              <a:rPr lang="fr-FR" dirty="0"/>
              <a:t>Manuscrit d’Oxford (100% / 30% / 20%)</a:t>
            </a:r>
          </a:p>
          <a:p>
            <a:pPr lvl="2"/>
            <a:r>
              <a:rPr lang="fr-FR" dirty="0"/>
              <a:t>Manuscrit de Paris (100% / 20% / 10%)</a:t>
            </a:r>
          </a:p>
          <a:p>
            <a:pPr lvl="2"/>
            <a:r>
              <a:rPr lang="fr-FR" dirty="0"/>
              <a:t>Manuscrit de Châteauroux (20% / 5% /2%)</a:t>
            </a:r>
          </a:p>
          <a:p>
            <a:pPr lvl="1"/>
            <a:r>
              <a:rPr lang="fr-FR" sz="3500" dirty="0">
                <a:solidFill>
                  <a:schemeClr val="bg2">
                    <a:lumMod val="50000"/>
                  </a:schemeClr>
                </a:solidFill>
              </a:rPr>
              <a:t>Tout a été réalisé par des contributions MediaWiki </a:t>
            </a:r>
          </a:p>
          <a:p>
            <a:pPr lvl="2"/>
            <a:r>
              <a:rPr lang="fr-FR" dirty="0"/>
              <a:t>(pas de développement informatique)</a:t>
            </a:r>
          </a:p>
          <a:p>
            <a:pPr lvl="1"/>
            <a:endParaRPr lang="fr-FR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D56A7E36-DE4A-3381-D5E8-452D9BFEA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Bilan, quelques chiffres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395B2CD-3F22-011F-10AC-7DF6D36E8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Humanités numérique Nancy 2002</a:t>
            </a:r>
          </a:p>
        </p:txBody>
      </p:sp>
    </p:spTree>
    <p:extLst>
      <p:ext uri="{BB962C8B-B14F-4D97-AF65-F5344CB8AC3E}">
        <p14:creationId xmlns:p14="http://schemas.microsoft.com/office/powerpoint/2010/main" val="22327911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stex Réseau">
  <a:themeElements>
    <a:clrScheme name="Rassemblement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assemblement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Rassemblement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Rassemblement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Rassemblement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Rassemblement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Rassemblement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Istex Réseau</Template>
  <TotalTime>32695</TotalTime>
  <Words>883</Words>
  <Application>Microsoft Macintosh PowerPoint</Application>
  <PresentationFormat>Grand écran</PresentationFormat>
  <Paragraphs>186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7" baseType="lpstr">
      <vt:lpstr>Arial</vt:lpstr>
      <vt:lpstr>Calibri</vt:lpstr>
      <vt:lpstr>Lucida Sans Unicode</vt:lpstr>
      <vt:lpstr>Verdana</vt:lpstr>
      <vt:lpstr>Wingdings 2</vt:lpstr>
      <vt:lpstr>Wingdings 3</vt:lpstr>
      <vt:lpstr>Istex Réseau</vt:lpstr>
      <vt:lpstr>La chanson de Roland,  le manuscrit d’Oxford</vt:lpstr>
      <vt:lpstr>Des incohérences</vt:lpstr>
      <vt:lpstr>La Chanson de Roland Des transcriptions, des traductions (centaines)</vt:lpstr>
      <vt:lpstr>Vulgarisation et contraintes pédagogiques</vt:lpstr>
      <vt:lpstr>La chanson de Roland, des manuscrits</vt:lpstr>
      <vt:lpstr>La Chanson de Roland un gigantesque hypertexte</vt:lpstr>
      <vt:lpstr>Présentation PowerPoint</vt:lpstr>
      <vt:lpstr>Bilan, quelques chiffres</vt:lpstr>
      <vt:lpstr>Bilan, quelques chiffres</vt:lpstr>
      <vt:lpstr>Le wiki Wicri/Chanson de Roland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Wikis sémantiques et ingénierie XML pour les humanités numériques</dc:title>
  <dc:creator>Microsoft Office User</dc:creator>
  <cp:lastModifiedBy>jacques Ducloy</cp:lastModifiedBy>
  <cp:revision>111</cp:revision>
  <dcterms:created xsi:type="dcterms:W3CDTF">2019-10-28T13:30:37Z</dcterms:created>
  <dcterms:modified xsi:type="dcterms:W3CDTF">2022-10-13T06:01:47Z</dcterms:modified>
</cp:coreProperties>
</file>