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361" r:id="rId3"/>
    <p:sldId id="399" r:id="rId4"/>
    <p:sldId id="400" r:id="rId5"/>
    <p:sldId id="406" r:id="rId6"/>
    <p:sldId id="410" r:id="rId7"/>
    <p:sldId id="374" r:id="rId8"/>
    <p:sldId id="397" r:id="rId9"/>
    <p:sldId id="411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19"/>
    <p:restoredTop sz="95890"/>
  </p:normalViewPr>
  <p:slideViewPr>
    <p:cSldViewPr snapToGrid="0" snapToObjects="1">
      <p:cViewPr>
        <p:scale>
          <a:sx n="82" d="100"/>
          <a:sy n="82" d="100"/>
        </p:scale>
        <p:origin x="216" y="12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A716F-C2FF-4147-902C-A4F108DBFE55}" type="datetimeFigureOut">
              <a:rPr lang="fr-FR" smtClean="0"/>
              <a:t>22/11/2023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1CA95-C887-C24A-9600-B994F8CAB6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08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1CA95-C887-C24A-9600-B994F8CAB63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894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1CA95-C887-C24A-9600-B994F8CAB63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29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rect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5" name="Grouper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orme libre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orme libre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1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1C607D-265B-B243-8454-A2486B1AB57E}" type="datetime1">
              <a:rPr lang="fr-FR" smtClean="0"/>
              <a:t>22/11/2023</a:t>
            </a:fld>
            <a:endParaRPr lang="fr-FR"/>
          </a:p>
        </p:txBody>
      </p:sp>
      <p:sp>
        <p:nvSpPr>
          <p:cNvPr id="12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r>
              <a:rPr lang="fr-FR"/>
              <a:t>Emérites 2022, Ducloy</a:t>
            </a:r>
          </a:p>
        </p:txBody>
      </p:sp>
      <p:sp>
        <p:nvSpPr>
          <p:cNvPr id="13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1C75FB-B7E9-4E40-8F09-EE1090C84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45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559DD-64FD-2F4E-A3EF-94D4F23FCFCB}" type="datetime1">
              <a:rPr lang="fr-FR" smtClean="0"/>
              <a:t>22/11/2023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Emérites 2022, Ducloy</a:t>
            </a:r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75FB-B7E9-4E40-8F09-EE1090C84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70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6DA0EB-6448-A34B-8333-75DAB0CC5477}" type="datetime1">
              <a:rPr lang="fr-FR" smtClean="0"/>
              <a:t>22/11/2023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Emérites 2022, Ducloy</a:t>
            </a:r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75FB-B7E9-4E40-8F09-EE1090C84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89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57F4E3-86E1-1540-8BB2-8F6D37E9BABD}" type="datetime1">
              <a:rPr lang="fr-FR" smtClean="0"/>
              <a:t>22/11/2023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Emérites 2022, Ducloy</a:t>
            </a:r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75FB-B7E9-4E40-8F09-EE1090C84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546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Chevron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F20F9-6B24-2A47-A8CF-E8E4C6BD1BF3}" type="datetime1">
              <a:rPr lang="fr-FR" smtClean="0"/>
              <a:t>22/11/2023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Emérites 2022, Ducloy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75FB-B7E9-4E40-8F09-EE1090C84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671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4B90A5-AD6A-4A4F-A497-698E046691C7}" type="datetime1">
              <a:rPr lang="fr-FR" smtClean="0"/>
              <a:t>22/11/2023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Emérites 2022, Ducloy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75FB-B7E9-4E40-8F09-EE1090C84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766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DCFDF4-A9DB-6D43-90AD-863DEBB348AD}" type="datetime1">
              <a:rPr lang="fr-FR" smtClean="0"/>
              <a:t>22/11/2023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Emérites 2022, Ducloy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75FB-B7E9-4E40-8F09-EE1090C84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995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21C538-CEC2-3B4C-86CE-F0EDC89094CA}" type="datetime1">
              <a:rPr lang="fr-FR" smtClean="0"/>
              <a:t>22/11/2023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Emérites 2022, Ducloy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75FB-B7E9-4E40-8F09-EE1090C84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341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8D0327-5AB7-1048-8C57-7411CC00B079}" type="datetime1">
              <a:rPr lang="fr-FR" smtClean="0"/>
              <a:t>22/11/2023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Emérites 2022, Ducloy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75FB-B7E9-4E40-8F09-EE1090C84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81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5D8826-112E-3E4C-9C34-E66204687050}" type="datetime1">
              <a:rPr lang="fr-FR" smtClean="0"/>
              <a:t>22/11/2023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Emérites 2022, Ducloy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75FB-B7E9-4E40-8F09-EE1090C84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394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6" name="Forme libre 15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7" name="Triangle rect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Connecteur droit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329749-5457-0643-A63D-E79D322F0A28}" type="datetime1">
              <a:rPr lang="fr-FR" smtClean="0"/>
              <a:t>22/11/2023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Emérites 2022, Ducloy</a:t>
            </a:r>
          </a:p>
        </p:txBody>
      </p:sp>
      <p:sp>
        <p:nvSpPr>
          <p:cNvPr id="13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75FB-B7E9-4E40-8F09-EE1090C84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947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027" name="Forme libre 11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15" name="Connecteur droit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p3d prstMaterial="softEdge">
              <a:bevelT w="25400" h="25400"/>
            </a:sp3d>
          </a:bodyPr>
          <a:lstStyle/>
          <a:p>
            <a:pPr lvl="0"/>
            <a:r>
              <a:rPr lang="fr-FR"/>
              <a:t>Cliquez et modifiez le titre</a:t>
            </a:r>
            <a:endParaRPr lang="en-US"/>
          </a:p>
        </p:txBody>
      </p:sp>
      <p:sp>
        <p:nvSpPr>
          <p:cNvPr id="1033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Lucida Sans Unicode" charset="0"/>
              </a:defRPr>
            </a:lvl1pPr>
          </a:lstStyle>
          <a:p>
            <a:fld id="{4FDA28E8-A13D-134D-BBCD-7E6BACF000E6}" type="datetime1">
              <a:rPr lang="fr-FR" smtClean="0"/>
              <a:t>22/11/2023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Emérites 2022, Ducloy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charset="0"/>
              </a:defRPr>
            </a:lvl1pPr>
          </a:lstStyle>
          <a:p>
            <a:fld id="{ED1C75FB-B7E9-4E40-8F09-EE1090C84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55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9pPr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charset="0"/>
        <a:buChar char=""/>
        <a:defRPr sz="27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charset="0"/>
        <a:buChar char="◦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charset="0"/>
        <a:buChar char=""/>
        <a:defRPr sz="19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charset="0"/>
        <a:buChar char="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43163F-4BE8-304D-94F6-89A8D68F8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424457"/>
            <a:ext cx="10957984" cy="1829761"/>
          </a:xfrm>
        </p:spPr>
        <p:txBody>
          <a:bodyPr>
            <a:normAutofit/>
          </a:bodyPr>
          <a:lstStyle/>
          <a:p>
            <a:r>
              <a:rPr lang="fr-FR" sz="4000" dirty="0"/>
              <a:t>  </a:t>
            </a:r>
            <a:br>
              <a:rPr lang="fr-FR" sz="4000" dirty="0"/>
            </a:br>
            <a:endParaRPr lang="fr-FR" sz="3600" i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4CA8A5-46CC-204A-A4D7-B9943CAF8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Emérites 2022, Ducloy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0C6DB85-C603-FC42-80CB-08C69FE5D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75FB-B7E9-4E40-8F09-EE1090C847DD}" type="slidenum">
              <a:rPr lang="fr-FR" smtClean="0"/>
              <a:t>1</a:t>
            </a:fld>
            <a:endParaRPr lang="fr-FR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B504FD4-3087-7A4B-8A68-65657E675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327" y="197736"/>
            <a:ext cx="1075016" cy="81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CC44D5C-3AF9-FB4A-ACFE-0E72B5C79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20" y="5433543"/>
            <a:ext cx="2812915" cy="97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501C590-EC91-4743-80BD-C6E8A4B8F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34" y="5365683"/>
            <a:ext cx="4412226" cy="122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A20E56F8-5283-4840-8E2A-2E188DE3035B}"/>
              </a:ext>
            </a:extLst>
          </p:cNvPr>
          <p:cNvSpPr txBox="1">
            <a:spLocks/>
          </p:cNvSpPr>
          <p:nvPr/>
        </p:nvSpPr>
        <p:spPr>
          <a:xfrm>
            <a:off x="723900" y="1576857"/>
            <a:ext cx="10957984" cy="182976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  <a:sp3d prstMaterial="softEdge">
              <a:bevelT w="25400" h="25400"/>
            </a:sp3d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fr-FR" sz="4000" dirty="0">
                <a:effectLst/>
              </a:rPr>
              <a:t>Enjeux de la connaissance scientifique en numérique</a:t>
            </a:r>
            <a:br>
              <a:rPr lang="fr-FR" sz="4000" dirty="0"/>
            </a:br>
            <a:endParaRPr lang="fr-FR" sz="3600" i="1" dirty="0"/>
          </a:p>
        </p:txBody>
      </p:sp>
    </p:spTree>
    <p:extLst>
      <p:ext uri="{BB962C8B-B14F-4D97-AF65-F5344CB8AC3E}">
        <p14:creationId xmlns:p14="http://schemas.microsoft.com/office/powerpoint/2010/main" val="116928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07395E6-ED71-1E40-A6F1-BEC4458B0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633" y="1417638"/>
            <a:ext cx="10093422" cy="4941981"/>
          </a:xfrm>
        </p:spPr>
        <p:txBody>
          <a:bodyPr>
            <a:normAutofit fontScale="92500"/>
          </a:bodyPr>
          <a:lstStyle/>
          <a:p>
            <a:r>
              <a:rPr lang="fr-FR" dirty="0">
                <a:highlight>
                  <a:srgbClr val="FFFF00"/>
                </a:highlight>
              </a:rPr>
              <a:t>1967</a:t>
            </a:r>
            <a:r>
              <a:rPr lang="fr-FR" dirty="0"/>
              <a:t> ENSEM, Analyse numérique  (Jean Legras), </a:t>
            </a:r>
          </a:p>
          <a:p>
            <a:pPr lvl="1"/>
            <a:r>
              <a:rPr lang="fr-FR" dirty="0"/>
              <a:t>Service militaire en 1868 comme scientifique du contingent</a:t>
            </a:r>
          </a:p>
          <a:p>
            <a:r>
              <a:rPr lang="fr-FR" dirty="0">
                <a:highlight>
                  <a:srgbClr val="FFFF00"/>
                </a:highlight>
              </a:rPr>
              <a:t>1971</a:t>
            </a:r>
            <a:r>
              <a:rPr lang="fr-FR" dirty="0"/>
              <a:t> IUCAL (Centre de calcul)</a:t>
            </a:r>
          </a:p>
          <a:p>
            <a:pPr lvl="1"/>
            <a:r>
              <a:rPr lang="fr-FR" dirty="0"/>
              <a:t>Proche du constructeur </a:t>
            </a:r>
            <a:r>
              <a:rPr lang="fr-FR" dirty="0" err="1"/>
              <a:t>Cii</a:t>
            </a:r>
            <a:r>
              <a:rPr lang="fr-FR" dirty="0"/>
              <a:t>, </a:t>
            </a:r>
            <a:r>
              <a:rPr lang="fr-FR" dirty="0">
                <a:highlight>
                  <a:srgbClr val="FFFF00"/>
                </a:highlight>
              </a:rPr>
              <a:t>TLF,</a:t>
            </a:r>
            <a:r>
              <a:rPr lang="fr-FR" dirty="0"/>
              <a:t> et Cyclades…</a:t>
            </a:r>
          </a:p>
          <a:p>
            <a:r>
              <a:rPr lang="fr-FR" dirty="0">
                <a:highlight>
                  <a:srgbClr val="FFFF00"/>
                </a:highlight>
              </a:rPr>
              <a:t>1980</a:t>
            </a:r>
            <a:r>
              <a:rPr lang="fr-FR" dirty="0"/>
              <a:t>  CNRS/SPI + Agence de l’Informatique (CNET, INRIA…)</a:t>
            </a:r>
          </a:p>
          <a:p>
            <a:pPr lvl="1"/>
            <a:r>
              <a:rPr lang="fr-FR" dirty="0"/>
              <a:t>Promotion des recherches en Génie logiciel, Intelligence Artificielle</a:t>
            </a:r>
          </a:p>
          <a:p>
            <a:pPr lvl="1"/>
            <a:r>
              <a:rPr lang="fr-FR" dirty="0"/>
              <a:t>Chaîne éditoriale et base documentaire sous Transpac</a:t>
            </a:r>
          </a:p>
          <a:p>
            <a:r>
              <a:rPr lang="fr-FR" dirty="0">
                <a:highlight>
                  <a:srgbClr val="FFFF00"/>
                </a:highlight>
              </a:rPr>
              <a:t>1988 … 2007</a:t>
            </a:r>
            <a:r>
              <a:rPr lang="fr-FR" dirty="0"/>
              <a:t>,  équipe de direction de l’INIST</a:t>
            </a:r>
          </a:p>
          <a:p>
            <a:r>
              <a:rPr lang="fr-FR" dirty="0">
                <a:highlight>
                  <a:srgbClr val="FFFF00"/>
                </a:highlight>
              </a:rPr>
              <a:t>1992 … 2000 </a:t>
            </a:r>
            <a:r>
              <a:rPr lang="fr-FR" dirty="0"/>
              <a:t>: </a:t>
            </a:r>
            <a:r>
              <a:rPr lang="fr-FR" dirty="0" err="1"/>
              <a:t>Loria</a:t>
            </a:r>
            <a:r>
              <a:rPr lang="fr-FR" dirty="0"/>
              <a:t> (Autoroutes de l’Information), </a:t>
            </a:r>
          </a:p>
          <a:p>
            <a:pPr lvl="1"/>
            <a:r>
              <a:rPr lang="fr-FR" dirty="0"/>
              <a:t>Digital </a:t>
            </a:r>
            <a:r>
              <a:rPr lang="fr-FR" dirty="0" err="1"/>
              <a:t>libraries</a:t>
            </a:r>
            <a:r>
              <a:rPr lang="fr-FR" dirty="0"/>
              <a:t>  : INRIA -&gt; DELOS (Europe) -&gt; DCMI (Dublin </a:t>
            </a:r>
            <a:r>
              <a:rPr lang="fr-FR" dirty="0" err="1"/>
              <a:t>Core</a:t>
            </a:r>
            <a:r>
              <a:rPr lang="fr-FR" dirty="0"/>
              <a:t>) </a:t>
            </a:r>
          </a:p>
          <a:p>
            <a:r>
              <a:rPr lang="fr-FR" dirty="0">
                <a:highlight>
                  <a:srgbClr val="FFFF00"/>
                </a:highlight>
              </a:rPr>
              <a:t>2007</a:t>
            </a:r>
            <a:r>
              <a:rPr lang="fr-FR" dirty="0"/>
              <a:t> : DRRT Lorraine</a:t>
            </a:r>
          </a:p>
          <a:p>
            <a:pPr lvl="1"/>
            <a:r>
              <a:rPr lang="fr-FR" dirty="0"/>
              <a:t>Lancement de </a:t>
            </a:r>
            <a:r>
              <a:rPr lang="fr-FR" dirty="0" err="1"/>
              <a:t>Wicri</a:t>
            </a:r>
            <a:r>
              <a:rPr lang="fr-FR" dirty="0"/>
              <a:t>  (DRRT Lorraine … ISTEX)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AEEEAE6-E372-CA40-8158-005CC6C0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Bonjour, ici Jacques </a:t>
            </a:r>
            <a:r>
              <a:rPr lang="fr-FR" dirty="0" err="1"/>
              <a:t>Ducloy</a:t>
            </a:r>
            <a:r>
              <a:rPr lang="fr-FR" dirty="0"/>
              <a:t>, </a:t>
            </a:r>
            <a:br>
              <a:rPr lang="fr-FR" dirty="0"/>
            </a:br>
            <a:r>
              <a:rPr lang="fr-FR" dirty="0"/>
              <a:t>55 ans dans les sciences numériques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7D33969-EECF-1E4B-B7D9-F554B1EA1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Emérites 2022, Ducloy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73E2EB-2862-F74C-8533-2858F41BF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75FB-B7E9-4E40-8F09-EE1090C847D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59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4013B72-D726-0E46-A3F8-A11AD3D43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1960 : Création de l’ARTLF (Recteur Paul </a:t>
            </a:r>
            <a:r>
              <a:rPr lang="fr-FR" dirty="0" err="1"/>
              <a:t>Imbs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Un Trésor (= corpus) numérique pour la recherche en linguistique</a:t>
            </a:r>
          </a:p>
          <a:p>
            <a:pPr lvl="1"/>
            <a:r>
              <a:rPr lang="fr-FR" dirty="0"/>
              <a:t>Valorisable par un pari : un dictionnaire </a:t>
            </a:r>
          </a:p>
          <a:p>
            <a:r>
              <a:rPr lang="fr-FR" dirty="0"/>
              <a:t>1963 : Acquisition du Gamma 60</a:t>
            </a:r>
          </a:p>
          <a:p>
            <a:r>
              <a:rPr lang="fr-FR" dirty="0"/>
              <a:t>1969 : 600 ouvrages saisis</a:t>
            </a:r>
          </a:p>
          <a:p>
            <a:r>
              <a:rPr lang="fr-FR" dirty="0"/>
              <a:t>1971 : Tome 1 du dictionnaire</a:t>
            </a:r>
          </a:p>
          <a:p>
            <a:r>
              <a:rPr lang="fr-FR" dirty="0"/>
              <a:t>1980 : Jacques </a:t>
            </a:r>
            <a:r>
              <a:rPr lang="fr-FR" dirty="0" err="1"/>
              <a:t>Dendien</a:t>
            </a:r>
            <a:r>
              <a:rPr lang="fr-FR" dirty="0"/>
              <a:t> rejoint le TLF</a:t>
            </a:r>
          </a:p>
          <a:p>
            <a:pPr lvl="1"/>
            <a:r>
              <a:rPr lang="fr-FR" dirty="0"/>
              <a:t>Stella : moteur de recherche grammatical</a:t>
            </a:r>
          </a:p>
          <a:p>
            <a:r>
              <a:rPr lang="fr-FR" dirty="0"/>
              <a:t>1982 : ARTLF avec Chicago</a:t>
            </a:r>
          </a:p>
          <a:p>
            <a:r>
              <a:rPr lang="fr-FR" dirty="0"/>
              <a:t>198?5 : Conception et maquettes du TLFi </a:t>
            </a:r>
          </a:p>
          <a:p>
            <a:r>
              <a:rPr lang="fr-FR" dirty="0"/>
              <a:t>1994 : Impression du dernier tome</a:t>
            </a:r>
          </a:p>
          <a:p>
            <a:r>
              <a:rPr lang="fr-FR" dirty="0"/>
              <a:t>2002 ATILF : </a:t>
            </a:r>
            <a:r>
              <a:rPr lang="fr-FR" dirty="0" err="1"/>
              <a:t>TLFl</a:t>
            </a:r>
            <a:r>
              <a:rPr lang="fr-FR" dirty="0"/>
              <a:t> diffusé en CD-ROM et sur Internet</a:t>
            </a:r>
          </a:p>
          <a:p>
            <a:pPr lvl="2"/>
            <a:endParaRPr lang="fr-FR" dirty="0"/>
          </a:p>
          <a:p>
            <a:pPr marL="392113" lvl="1" indent="0">
              <a:buNone/>
            </a:pPr>
            <a:r>
              <a:rPr lang="fr-FR" dirty="0"/>
              <a:t>Mais pas de reprise de l’édition du dictionnaire (arrêtée en 1994)</a:t>
            </a:r>
          </a:p>
          <a:p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B3F4F38-C180-9F4E-8A7C-85A9FA7E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En France : le Trésor de la langue française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9FED78-6132-4648-A481-ED1E1A0B2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 2022, </a:t>
            </a:r>
            <a:r>
              <a:rPr lang="fr-FR" dirty="0" err="1"/>
              <a:t>Ducloy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B8919B-B113-2A4B-9101-6C403D6E9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75FB-B7E9-4E40-8F09-EE1090C847DD}" type="slidenum">
              <a:rPr lang="fr-FR" smtClean="0"/>
              <a:t>3</a:t>
            </a:fld>
            <a:endParaRPr lang="fr-FR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E11CAD3-1079-824A-86A9-8F4028E1F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938" y="2163788"/>
            <a:ext cx="3772610" cy="240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B2BD979C-7A26-2D4F-9877-4FDB46599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685" y="4761863"/>
            <a:ext cx="2393715" cy="164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071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FD52DAB-CFC5-F243-B494-48C948413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1946 : Bulletins signalétiques</a:t>
            </a:r>
          </a:p>
          <a:p>
            <a:pPr lvl="1"/>
            <a:r>
              <a:rPr lang="fr-FR" dirty="0"/>
              <a:t>Les sujets « intéressants » font l’objet d’un résumé en français…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392113" lvl="1" indent="0">
              <a:buNone/>
            </a:pPr>
            <a:endParaRPr lang="fr-FR" dirty="0"/>
          </a:p>
          <a:p>
            <a:r>
              <a:rPr lang="fr-FR" dirty="0"/>
              <a:t>1971 Les bases Pascal Francis (Nathalie </a:t>
            </a:r>
            <a:r>
              <a:rPr lang="fr-FR" dirty="0" err="1"/>
              <a:t>Dusoulier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400.000 références par an normalisées ISO 2709</a:t>
            </a:r>
          </a:p>
          <a:p>
            <a:pPr lvl="1"/>
            <a:r>
              <a:rPr lang="fr-FR" dirty="0"/>
              <a:t>1975 Accessible via le réseau Cyclades (</a:t>
            </a:r>
            <a:r>
              <a:rPr lang="fr-FR" dirty="0" err="1"/>
              <a:t>Iria</a:t>
            </a:r>
            <a:r>
              <a:rPr lang="fr-FR" dirty="0"/>
              <a:t> + CNET + </a:t>
            </a:r>
            <a:r>
              <a:rPr lang="fr-FR" dirty="0" err="1"/>
              <a:t>Cii</a:t>
            </a:r>
            <a:r>
              <a:rPr lang="fr-FR" dirty="0"/>
              <a:t>)</a:t>
            </a:r>
          </a:p>
          <a:p>
            <a:pPr lvl="2"/>
            <a:r>
              <a:rPr lang="fr-FR" dirty="0"/>
              <a:t>Avec le logiciel Mistral (navigation par thésaurus) réalisé par la </a:t>
            </a:r>
            <a:r>
              <a:rPr lang="fr-FR" dirty="0" err="1"/>
              <a:t>Cii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B944FF-3FC5-0842-9844-B280805EE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Intelligence économique, scientifique et </a:t>
            </a:r>
            <a:r>
              <a:rPr lang="fr-FR" dirty="0" err="1"/>
              <a:t>startégique</a:t>
            </a:r>
            <a:r>
              <a:rPr lang="fr-FR" dirty="0"/>
              <a:t> avec le CNRS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690DA92-CC57-3F4D-ADF1-A570BF8AC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Emérites 2022, Ducloy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4804EC7-8321-0845-88F9-E741B5769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75FB-B7E9-4E40-8F09-EE1090C847DD}" type="slidenum">
              <a:rPr lang="fr-FR" smtClean="0"/>
              <a:t>4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E5F1FDA-BB45-F34A-A1C5-92A1C6311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84" y="2253292"/>
            <a:ext cx="9773683" cy="191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6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DB96C75-E74B-654D-A9B8-FB08B5EEF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1978 : Nathalie </a:t>
            </a:r>
            <a:r>
              <a:rPr lang="fr-FR" dirty="0" err="1"/>
              <a:t>Dusoulier</a:t>
            </a:r>
            <a:r>
              <a:rPr lang="fr-FR" dirty="0"/>
              <a:t> à l’ONU </a:t>
            </a:r>
          </a:p>
          <a:p>
            <a:pPr lvl="1"/>
            <a:r>
              <a:rPr lang="fr-FR" dirty="0"/>
              <a:t>Genève (local), New-York, Genève (réseau ONU)</a:t>
            </a:r>
          </a:p>
          <a:p>
            <a:pPr lvl="1"/>
            <a:r>
              <a:rPr lang="fr-FR" dirty="0"/>
              <a:t>Présidente pour la normalisation CCF (LC, NLM…)</a:t>
            </a:r>
          </a:p>
          <a:p>
            <a:r>
              <a:rPr lang="fr-FR" dirty="0"/>
              <a:t>1980 : situations du CDST et CSSH vécues comme difficile</a:t>
            </a:r>
          </a:p>
          <a:p>
            <a:r>
              <a:rPr lang="fr-FR" dirty="0"/>
              <a:t>1989 retour N. </a:t>
            </a:r>
            <a:r>
              <a:rPr lang="fr-FR" dirty="0" err="1"/>
              <a:t>Dusoulier</a:t>
            </a:r>
            <a:r>
              <a:rPr lang="fr-FR" dirty="0"/>
              <a:t> au CNRS : INIST avec </a:t>
            </a:r>
            <a:r>
              <a:rPr lang="fr-FR" dirty="0" err="1"/>
              <a:t>Goéry</a:t>
            </a:r>
            <a:r>
              <a:rPr lang="fr-FR" dirty="0"/>
              <a:t> </a:t>
            </a:r>
            <a:r>
              <a:rPr lang="fr-FR" dirty="0" err="1"/>
              <a:t>Delacôte</a:t>
            </a:r>
            <a:endParaRPr lang="fr-FR" dirty="0"/>
          </a:p>
          <a:p>
            <a:pPr lvl="1"/>
            <a:r>
              <a:rPr lang="fr-FR" dirty="0"/>
              <a:t> transfert CDST + CDSH à Nancy</a:t>
            </a:r>
          </a:p>
          <a:p>
            <a:pPr lvl="1"/>
            <a:r>
              <a:rPr lang="fr-FR" dirty="0"/>
              <a:t>Objectif : reprise de la maîtrise technologique</a:t>
            </a:r>
          </a:p>
          <a:p>
            <a:pPr lvl="1"/>
            <a:r>
              <a:rPr lang="fr-FR" dirty="0"/>
              <a:t>Informatisation de la bibliothèque (27 km de rayonnage)</a:t>
            </a:r>
          </a:p>
          <a:p>
            <a:pPr lvl="1"/>
            <a:r>
              <a:rPr lang="fr-FR" dirty="0"/>
              <a:t>fourniture de documents (photocopies -&gt; documents numériques)</a:t>
            </a:r>
          </a:p>
          <a:p>
            <a:pPr marL="630238" lvl="2" indent="0">
              <a:buNone/>
            </a:pPr>
            <a:r>
              <a:rPr lang="fr-FR" dirty="0"/>
              <a:t>Filiale de commercialisation (vente de copies d’articles)</a:t>
            </a:r>
          </a:p>
          <a:p>
            <a:r>
              <a:rPr lang="fr-FR" dirty="0"/>
              <a:t>1992 : Réforme pour créer un groupe (bulle financière internet)</a:t>
            </a:r>
          </a:p>
          <a:p>
            <a:r>
              <a:rPr lang="fr-FR" dirty="0"/>
              <a:t>2015 : arrêt des bases Pascal et Francis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22AD2CD-A319-1C48-B1EF-DDEFC1050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Du CDST/CDSH à l’INIST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C4817E9-A83C-ED48-A378-CB8FD8158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Emérites 2022, Ducloy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DE727C-DC08-3B46-9270-ECAC70BD6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75FB-B7E9-4E40-8F09-EE1090C847DD}" type="slidenum">
              <a:rPr lang="fr-FR" smtClean="0"/>
              <a:t>5</a:t>
            </a:fld>
            <a:endParaRPr lang="fr-FR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AA75E7C-054A-364D-86DD-45DA03F46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850" y="496637"/>
            <a:ext cx="1506674" cy="147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573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92BDBF8-EE4D-7744-8182-90552F63D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Pas de FDP =&gt; les éditeurs alimentent </a:t>
            </a:r>
            <a:r>
              <a:rPr lang="fr-FR" dirty="0" err="1"/>
              <a:t>PubMed</a:t>
            </a:r>
            <a:endParaRPr lang="fr-FR" dirty="0"/>
          </a:p>
          <a:p>
            <a:r>
              <a:rPr lang="fr-FR" dirty="0"/>
              <a:t>2000 : Accès devenant gratuit sur Internet </a:t>
            </a:r>
          </a:p>
          <a:p>
            <a:pPr lvl="1"/>
            <a:r>
              <a:rPr lang="fr-FR" dirty="0"/>
              <a:t>=&gt; position hégémonique</a:t>
            </a:r>
          </a:p>
          <a:p>
            <a:r>
              <a:rPr lang="fr-FR" dirty="0"/>
              <a:t>Un nancéien (Olivier </a:t>
            </a:r>
            <a:r>
              <a:rPr lang="fr-FR" dirty="0" err="1"/>
              <a:t>Bodenreider</a:t>
            </a:r>
            <a:r>
              <a:rPr lang="fr-FR" dirty="0"/>
              <a:t>) dirige l’indexation assistée</a:t>
            </a:r>
          </a:p>
          <a:p>
            <a:r>
              <a:rPr lang="fr-FR" dirty="0"/>
              <a:t>Fouille de donnée encouragée</a:t>
            </a:r>
          </a:p>
          <a:p>
            <a:r>
              <a:rPr lang="fr-FR" dirty="0"/>
              <a:t>Projets collaboratifs (UMLS)</a:t>
            </a:r>
          </a:p>
          <a:p>
            <a:r>
              <a:rPr lang="fr-FR" dirty="0"/>
              <a:t>2020 : 900.000 articles par an</a:t>
            </a:r>
          </a:p>
          <a:p>
            <a:pPr lvl="1"/>
            <a:r>
              <a:rPr lang="fr-FR" dirty="0"/>
              <a:t>Chaque article est vu / indexé par 3 humains….</a:t>
            </a:r>
          </a:p>
          <a:p>
            <a:pPr lvl="2"/>
            <a:r>
              <a:rPr lang="fr-FR" sz="3600" dirty="0"/>
              <a:t>Un immense réseau de veille technologique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DBA6DC1-530B-0F43-8C01-FCA4CE0EE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Pendant ce temps aux USA : </a:t>
            </a:r>
            <a:r>
              <a:rPr lang="fr-FR" dirty="0" err="1"/>
              <a:t>PubMed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E71288-58D1-A34E-8085-FED461365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Emérites 2022, Ducloy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554296-D596-6F4E-9280-37AB79B43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75FB-B7E9-4E40-8F09-EE1090C847D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056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81480BE-3FEF-414D-A1C9-CF091B1BA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Comparaison France - USA en information médicale et sciences du vivant</a:t>
            </a:r>
          </a:p>
        </p:txBody>
      </p:sp>
      <p:sp>
        <p:nvSpPr>
          <p:cNvPr id="5" name="Rectangle : avec coin arrondi 4">
            <a:extLst>
              <a:ext uri="{FF2B5EF4-FFF2-40B4-BE49-F238E27FC236}">
                <a16:creationId xmlns:a16="http://schemas.microsoft.com/office/drawing/2014/main" id="{0F7A5371-D9E5-E641-A8FA-89C3699F25F3}"/>
              </a:ext>
            </a:extLst>
          </p:cNvPr>
          <p:cNvSpPr/>
          <p:nvPr/>
        </p:nvSpPr>
        <p:spPr>
          <a:xfrm>
            <a:off x="8831131" y="4077684"/>
            <a:ext cx="2887201" cy="1593458"/>
          </a:xfrm>
          <a:prstGeom prst="round1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3C9B3F-EC53-FD46-A252-A03F57FBAF0C}"/>
              </a:ext>
            </a:extLst>
          </p:cNvPr>
          <p:cNvSpPr/>
          <p:nvPr/>
        </p:nvSpPr>
        <p:spPr>
          <a:xfrm>
            <a:off x="8818032" y="4826935"/>
            <a:ext cx="337012" cy="8442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72FDC3-B536-3647-91FA-827DD70B2C58}"/>
              </a:ext>
            </a:extLst>
          </p:cNvPr>
          <p:cNvSpPr/>
          <p:nvPr/>
        </p:nvSpPr>
        <p:spPr>
          <a:xfrm>
            <a:off x="9153991" y="5206057"/>
            <a:ext cx="337011" cy="43816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680B181F-B4DD-7A41-8DA5-0B70AB861B8D}"/>
              </a:ext>
            </a:extLst>
          </p:cNvPr>
          <p:cNvSpPr/>
          <p:nvPr/>
        </p:nvSpPr>
        <p:spPr>
          <a:xfrm>
            <a:off x="9153991" y="4844292"/>
            <a:ext cx="337012" cy="368742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1AE1BB-3BAE-2643-A462-24C598005D02}"/>
              </a:ext>
            </a:extLst>
          </p:cNvPr>
          <p:cNvSpPr/>
          <p:nvPr/>
        </p:nvSpPr>
        <p:spPr>
          <a:xfrm>
            <a:off x="9429959" y="5332104"/>
            <a:ext cx="823294" cy="3121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29F3BB08-92F9-5541-AC2D-EFF0C97C3FEE}"/>
              </a:ext>
            </a:extLst>
          </p:cNvPr>
          <p:cNvSpPr/>
          <p:nvPr/>
        </p:nvSpPr>
        <p:spPr>
          <a:xfrm>
            <a:off x="9491002" y="5179138"/>
            <a:ext cx="762251" cy="186978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riangle rectangle 10">
            <a:extLst>
              <a:ext uri="{FF2B5EF4-FFF2-40B4-BE49-F238E27FC236}">
                <a16:creationId xmlns:a16="http://schemas.microsoft.com/office/drawing/2014/main" id="{B31A662E-FAF2-F04F-8199-B174E4A0E27D}"/>
              </a:ext>
            </a:extLst>
          </p:cNvPr>
          <p:cNvSpPr/>
          <p:nvPr/>
        </p:nvSpPr>
        <p:spPr>
          <a:xfrm>
            <a:off x="10275012" y="5332104"/>
            <a:ext cx="300038" cy="335248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8910A13-FBB7-8D4C-B6A3-6730D8F06EB5}"/>
              </a:ext>
            </a:extLst>
          </p:cNvPr>
          <p:cNvSpPr txBox="1"/>
          <p:nvPr/>
        </p:nvSpPr>
        <p:spPr>
          <a:xfrm>
            <a:off x="10921030" y="4654032"/>
            <a:ext cx="40107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4000" dirty="0"/>
              <a:t>?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F898D78-68E7-2641-B358-12EA84D8D2D3}"/>
              </a:ext>
            </a:extLst>
          </p:cNvPr>
          <p:cNvSpPr txBox="1"/>
          <p:nvPr/>
        </p:nvSpPr>
        <p:spPr>
          <a:xfrm>
            <a:off x="8501971" y="3628417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1995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93344B2-F937-E242-B344-E878BE349558}"/>
              </a:ext>
            </a:extLst>
          </p:cNvPr>
          <p:cNvSpPr txBox="1"/>
          <p:nvPr/>
        </p:nvSpPr>
        <p:spPr>
          <a:xfrm>
            <a:off x="10230253" y="3595993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2018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BED982F-FDB6-D545-81BE-12A4E2402446}"/>
              </a:ext>
            </a:extLst>
          </p:cNvPr>
          <p:cNvSpPr/>
          <p:nvPr/>
        </p:nvSpPr>
        <p:spPr>
          <a:xfrm>
            <a:off x="7065339" y="4854711"/>
            <a:ext cx="1692876" cy="78951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55EC3B0-7295-8D42-8B70-0B877ED97A29}"/>
              </a:ext>
            </a:extLst>
          </p:cNvPr>
          <p:cNvSpPr txBox="1"/>
          <p:nvPr/>
        </p:nvSpPr>
        <p:spPr>
          <a:xfrm>
            <a:off x="6825567" y="3586258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1975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BF86450-776A-854F-B948-31288180B522}"/>
              </a:ext>
            </a:extLst>
          </p:cNvPr>
          <p:cNvSpPr txBox="1"/>
          <p:nvPr/>
        </p:nvSpPr>
        <p:spPr>
          <a:xfrm>
            <a:off x="6014927" y="3602473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1965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9D130B3-B8E4-9F48-A517-521B2B0B829E}"/>
              </a:ext>
            </a:extLst>
          </p:cNvPr>
          <p:cNvSpPr/>
          <p:nvPr/>
        </p:nvSpPr>
        <p:spPr>
          <a:xfrm>
            <a:off x="6096000" y="4881950"/>
            <a:ext cx="894939" cy="7622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B200356-2811-171E-E3B8-628999651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84" y="1859538"/>
            <a:ext cx="5198403" cy="443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48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59E02F1-ED19-9049-9D69-6D9FD318B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5420"/>
            <a:ext cx="10972800" cy="1143000"/>
          </a:xfrm>
        </p:spPr>
        <p:txBody>
          <a:bodyPr>
            <a:normAutofit/>
          </a:bodyPr>
          <a:lstStyle/>
          <a:p>
            <a:r>
              <a:rPr lang="fr-FR" dirty="0"/>
              <a:t>Galaxie Wikipédia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B33251-3EAB-6144-AFA4-03A97BDAA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Emérites 2022, Ducloy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CDE8C7-B63A-2B4A-9F5D-1FD1F829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75FB-B7E9-4E40-8F09-EE1090C847DD}" type="slidenum">
              <a:rPr lang="fr-FR" smtClean="0"/>
              <a:t>8</a:t>
            </a:fld>
            <a:endParaRPr lang="fr-FR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2147D1A9-335D-5842-B45D-D89F650FE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884" y="305004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A7F1D5E5-6AAF-AC43-85A7-0A1332662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18" y="1929017"/>
            <a:ext cx="942424" cy="94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C3BB74B1-EB5D-DA4E-93E8-04314D5E7AE8}"/>
              </a:ext>
            </a:extLst>
          </p:cNvPr>
          <p:cNvSpPr txBox="1"/>
          <p:nvPr/>
        </p:nvSpPr>
        <p:spPr>
          <a:xfrm>
            <a:off x="1394369" y="1323067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Ouvrages</a:t>
            </a:r>
          </a:p>
        </p:txBody>
      </p:sp>
      <p:pic>
        <p:nvPicPr>
          <p:cNvPr id="24" name="Picture 4" descr="Logo de Wiktionnaire">
            <a:extLst>
              <a:ext uri="{FF2B5EF4-FFF2-40B4-BE49-F238E27FC236}">
                <a16:creationId xmlns:a16="http://schemas.microsoft.com/office/drawing/2014/main" id="{32D76766-DC8D-2247-88B3-C376249D7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00" y="3380514"/>
            <a:ext cx="778403" cy="94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E041B184-D822-5849-899E-F82A67EF74FE}"/>
              </a:ext>
            </a:extLst>
          </p:cNvPr>
          <p:cNvSpPr txBox="1"/>
          <p:nvPr/>
        </p:nvSpPr>
        <p:spPr>
          <a:xfrm>
            <a:off x="3825844" y="1335767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Entrepôts</a:t>
            </a:r>
          </a:p>
        </p:txBody>
      </p:sp>
      <p:pic>
        <p:nvPicPr>
          <p:cNvPr id="26" name="Picture 6" descr="Logo de Wikimedia Commons">
            <a:extLst>
              <a:ext uri="{FF2B5EF4-FFF2-40B4-BE49-F238E27FC236}">
                <a16:creationId xmlns:a16="http://schemas.microsoft.com/office/drawing/2014/main" id="{E3CBC2B3-2265-6746-8556-9BEDF5F36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14" y="1703041"/>
            <a:ext cx="942414" cy="124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F23495F3-8FF2-A441-AC51-191DC4CC837A}"/>
              </a:ext>
            </a:extLst>
          </p:cNvPr>
          <p:cNvSpPr txBox="1"/>
          <p:nvPr/>
        </p:nvSpPr>
        <p:spPr>
          <a:xfrm>
            <a:off x="3694960" y="3392959"/>
            <a:ext cx="1529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Bibliothèques</a:t>
            </a:r>
          </a:p>
        </p:txBody>
      </p:sp>
      <p:pic>
        <p:nvPicPr>
          <p:cNvPr id="28" name="Picture 2" descr="Logo de Wikisource">
            <a:extLst>
              <a:ext uri="{FF2B5EF4-FFF2-40B4-BE49-F238E27FC236}">
                <a16:creationId xmlns:a16="http://schemas.microsoft.com/office/drawing/2014/main" id="{18CBEC33-0373-2542-8380-28B4CB6A3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007" y="3786491"/>
            <a:ext cx="893332" cy="93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C0B3B45-5868-F143-BCC0-313ED8C081F7}"/>
              </a:ext>
            </a:extLst>
          </p:cNvPr>
          <p:cNvSpPr txBox="1"/>
          <p:nvPr/>
        </p:nvSpPr>
        <p:spPr>
          <a:xfrm>
            <a:off x="1787236" y="1929017"/>
            <a:ext cx="16850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FR: 2.388.429</a:t>
            </a:r>
          </a:p>
          <a:p>
            <a:r>
              <a:rPr lang="fr-FR" sz="1600" dirty="0"/>
              <a:t>    11.728.290</a:t>
            </a:r>
          </a:p>
          <a:p>
            <a:r>
              <a:rPr lang="fr-FR" sz="1600" dirty="0"/>
              <a:t>EN : 6.436.960</a:t>
            </a:r>
          </a:p>
          <a:p>
            <a:r>
              <a:rPr lang="fr-FR" sz="1600" dirty="0"/>
              <a:t>    54.946.563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8C9A1F1-0696-1D4A-A270-2BB8A7D5EDA0}"/>
              </a:ext>
            </a:extLst>
          </p:cNvPr>
          <p:cNvSpPr txBox="1"/>
          <p:nvPr/>
        </p:nvSpPr>
        <p:spPr>
          <a:xfrm>
            <a:off x="1787236" y="3399001"/>
            <a:ext cx="1685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FR : 4 298 952</a:t>
            </a:r>
          </a:p>
          <a:p>
            <a:endParaRPr lang="fr-FR" sz="1600" dirty="0"/>
          </a:p>
          <a:p>
            <a:r>
              <a:rPr lang="fr-FR" sz="1600" dirty="0"/>
              <a:t>EN : 6,912,797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EFC27AD-8BBB-354D-8557-269FA46D92B3}"/>
              </a:ext>
            </a:extLst>
          </p:cNvPr>
          <p:cNvSpPr txBox="1"/>
          <p:nvPr/>
        </p:nvSpPr>
        <p:spPr>
          <a:xfrm>
            <a:off x="5224546" y="1929017"/>
            <a:ext cx="1595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80.001.464</a:t>
            </a:r>
          </a:p>
          <a:p>
            <a:r>
              <a:rPr lang="fr-FR" dirty="0"/>
              <a:t>  images</a:t>
            </a:r>
          </a:p>
          <a:p>
            <a:r>
              <a:rPr lang="fr-FR" dirty="0"/>
              <a:t>  multimédia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BD7A7C1-75F0-C84E-BC16-6BB183280211}"/>
              </a:ext>
            </a:extLst>
          </p:cNvPr>
          <p:cNvSpPr txBox="1"/>
          <p:nvPr/>
        </p:nvSpPr>
        <p:spPr>
          <a:xfrm>
            <a:off x="5527964" y="3786491"/>
            <a:ext cx="2135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333.000</a:t>
            </a:r>
          </a:p>
          <a:p>
            <a:r>
              <a:rPr lang="fr-FR" dirty="0"/>
              <a:t>Livres en français</a:t>
            </a:r>
          </a:p>
        </p:txBody>
      </p:sp>
    </p:spTree>
    <p:extLst>
      <p:ext uri="{BB962C8B-B14F-4D97-AF65-F5344CB8AC3E}">
        <p14:creationId xmlns:p14="http://schemas.microsoft.com/office/powerpoint/2010/main" val="1075631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FC31278-684A-2557-5B11-15F87AF47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Wikipédia : un nouveau GAFAM ????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AC0B7B2-C810-E404-0B05-F190D8B74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Emérites 2022, Ducloy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E19973-F0D9-61C9-2A51-CDC96CFC1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75FB-B7E9-4E40-8F09-EE1090C847DD}" type="slidenum">
              <a:rPr lang="fr-FR" smtClean="0"/>
              <a:t>9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BF42170-26ED-5F72-B02D-6F5086F29D25}"/>
              </a:ext>
            </a:extLst>
          </p:cNvPr>
          <p:cNvSpPr txBox="1"/>
          <p:nvPr/>
        </p:nvSpPr>
        <p:spPr>
          <a:xfrm>
            <a:off x="6255156" y="1674674"/>
            <a:ext cx="39741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Géré par la </a:t>
            </a:r>
            <a:r>
              <a:rPr lang="fr-FR" dirty="0" err="1"/>
              <a:t>Wikimedia</a:t>
            </a:r>
            <a:r>
              <a:rPr lang="fr-FR" dirty="0"/>
              <a:t> </a:t>
            </a:r>
            <a:r>
              <a:rPr lang="fr-FR" dirty="0" err="1"/>
              <a:t>Foundation</a:t>
            </a:r>
            <a:endParaRPr lang="fr-FR" dirty="0"/>
          </a:p>
          <a:p>
            <a:pPr lvl="1"/>
            <a:r>
              <a:rPr lang="fr-FR" dirty="0"/>
              <a:t>Siège : San Francisco, </a:t>
            </a:r>
          </a:p>
          <a:p>
            <a:pPr lvl="1"/>
            <a:r>
              <a:rPr lang="fr-FR" dirty="0"/>
              <a:t>effectif 500 : personnes</a:t>
            </a:r>
          </a:p>
          <a:p>
            <a:pPr lvl="1"/>
            <a:r>
              <a:rPr lang="fr-FR" i="1" dirty="0"/>
              <a:t>Non profit </a:t>
            </a:r>
            <a:r>
              <a:rPr lang="fr-FR" i="1" dirty="0" err="1"/>
              <a:t>organization</a:t>
            </a:r>
            <a:r>
              <a:rPr lang="fr-FR" i="1" dirty="0"/>
              <a:t> </a:t>
            </a:r>
          </a:p>
          <a:p>
            <a:pPr lvl="1"/>
            <a:r>
              <a:rPr lang="fr-FR" dirty="0"/>
              <a:t>C. A. 2020 : 124.468.145 $</a:t>
            </a:r>
          </a:p>
          <a:p>
            <a:endParaRPr lang="fr-FR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C3242F5-709C-8309-8F46-C26E14739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6" y="1174790"/>
            <a:ext cx="3817749" cy="329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6A436C8B-E6BF-54B4-54B6-5BC8358BABD8}"/>
              </a:ext>
            </a:extLst>
          </p:cNvPr>
          <p:cNvGrpSpPr>
            <a:grpSpLocks noChangeAspect="1"/>
          </p:cNvGrpSpPr>
          <p:nvPr/>
        </p:nvGrpSpPr>
        <p:grpSpPr>
          <a:xfrm>
            <a:off x="8974667" y="3686036"/>
            <a:ext cx="1560000" cy="2340000"/>
            <a:chOff x="5080000" y="1905000"/>
            <a:chExt cx="2032000" cy="3048000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464658F5-FB81-4AD8-BCAA-C0E4D2385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000" y="1905000"/>
              <a:ext cx="2032000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5DC3E92E-A289-C0CA-EDB2-CB42E2631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7189" y="4138202"/>
              <a:ext cx="1097622" cy="621986"/>
            </a:xfrm>
            <a:prstGeom prst="rect">
              <a:avLst/>
            </a:prstGeom>
          </p:spPr>
        </p:pic>
      </p:grpSp>
      <p:pic>
        <p:nvPicPr>
          <p:cNvPr id="11" name="Picture 4" descr="Logo de Wikimedia Entreprise">
            <a:extLst>
              <a:ext uri="{FF2B5EF4-FFF2-40B4-BE49-F238E27FC236}">
                <a16:creationId xmlns:a16="http://schemas.microsoft.com/office/drawing/2014/main" id="{1255B35F-2BA6-3D20-90E1-704C6992B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48" y="4489190"/>
            <a:ext cx="19050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ogo de Wikidata">
            <a:extLst>
              <a:ext uri="{FF2B5EF4-FFF2-40B4-BE49-F238E27FC236}">
                <a16:creationId xmlns:a16="http://schemas.microsoft.com/office/drawing/2014/main" id="{F786FD66-923C-E5D3-2B40-57B37DA4E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755" y="4832674"/>
            <a:ext cx="19050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èche vers la droite 11">
            <a:extLst>
              <a:ext uri="{FF2B5EF4-FFF2-40B4-BE49-F238E27FC236}">
                <a16:creationId xmlns:a16="http://schemas.microsoft.com/office/drawing/2014/main" id="{C324174E-81C1-8EDC-C7B7-CA3B66573625}"/>
              </a:ext>
            </a:extLst>
          </p:cNvPr>
          <p:cNvSpPr/>
          <p:nvPr/>
        </p:nvSpPr>
        <p:spPr>
          <a:xfrm>
            <a:off x="5005953" y="5090536"/>
            <a:ext cx="606449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a droite 12">
            <a:extLst>
              <a:ext uri="{FF2B5EF4-FFF2-40B4-BE49-F238E27FC236}">
                <a16:creationId xmlns:a16="http://schemas.microsoft.com/office/drawing/2014/main" id="{1455D744-820A-6F73-2861-FCDB7F9912FE}"/>
              </a:ext>
            </a:extLst>
          </p:cNvPr>
          <p:cNvSpPr/>
          <p:nvPr/>
        </p:nvSpPr>
        <p:spPr>
          <a:xfrm>
            <a:off x="7948051" y="5025960"/>
            <a:ext cx="606449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603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stex Réseau">
  <a:themeElements>
    <a:clrScheme name="Rassemblement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assemblement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assemble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assemblement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Rassemblement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Rassemblement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Rassemblement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Istex Réseau</Template>
  <TotalTime>61841</TotalTime>
  <Words>611</Words>
  <Application>Microsoft Macintosh PowerPoint</Application>
  <PresentationFormat>Grand écran</PresentationFormat>
  <Paragraphs>111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Lucida Sans Unicode</vt:lpstr>
      <vt:lpstr>Verdana</vt:lpstr>
      <vt:lpstr>Wingdings 2</vt:lpstr>
      <vt:lpstr>Wingdings 3</vt:lpstr>
      <vt:lpstr>Istex Réseau</vt:lpstr>
      <vt:lpstr>   </vt:lpstr>
      <vt:lpstr>Bonjour, ici Jacques Ducloy,  55 ans dans les sciences numériques</vt:lpstr>
      <vt:lpstr>En France : le Trésor de la langue française</vt:lpstr>
      <vt:lpstr>Intelligence économique, scientifique et startégique avec le CNRS</vt:lpstr>
      <vt:lpstr>Du CDST/CDSH à l’INIST</vt:lpstr>
      <vt:lpstr>Pendant ce temps aux USA : PubMed</vt:lpstr>
      <vt:lpstr>Comparaison France - USA en information médicale et sciences du vivant</vt:lpstr>
      <vt:lpstr>Galaxie Wikipédia</vt:lpstr>
      <vt:lpstr>Wikipédia : un nouveau GAFAM ????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Wikis sémantiques et ingénierie XML pour les humanités numériques</dc:title>
  <dc:creator>Microsoft Office User</dc:creator>
  <cp:lastModifiedBy>jacques Ducloy</cp:lastModifiedBy>
  <cp:revision>261</cp:revision>
  <dcterms:created xsi:type="dcterms:W3CDTF">2019-10-28T13:30:37Z</dcterms:created>
  <dcterms:modified xsi:type="dcterms:W3CDTF">2023-11-22T14:36:01Z</dcterms:modified>
</cp:coreProperties>
</file>