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61" r:id="rId3"/>
    <p:sldId id="352" r:id="rId4"/>
    <p:sldId id="413" r:id="rId5"/>
    <p:sldId id="358" r:id="rId6"/>
    <p:sldId id="414" r:id="rId7"/>
    <p:sldId id="397" r:id="rId8"/>
    <p:sldId id="362" r:id="rId9"/>
    <p:sldId id="415" r:id="rId10"/>
    <p:sldId id="401" r:id="rId11"/>
    <p:sldId id="364" r:id="rId12"/>
    <p:sldId id="368" r:id="rId13"/>
    <p:sldId id="359" r:id="rId14"/>
    <p:sldId id="369" r:id="rId15"/>
    <p:sldId id="371" r:id="rId16"/>
    <p:sldId id="390" r:id="rId17"/>
    <p:sldId id="372" r:id="rId18"/>
    <p:sldId id="374" r:id="rId19"/>
    <p:sldId id="373" r:id="rId20"/>
    <p:sldId id="308" r:id="rId21"/>
    <p:sldId id="387" r:id="rId22"/>
    <p:sldId id="392" r:id="rId23"/>
    <p:sldId id="385" r:id="rId24"/>
    <p:sldId id="386" r:id="rId25"/>
    <p:sldId id="389" r:id="rId26"/>
    <p:sldId id="416" r:id="rId27"/>
    <p:sldId id="393" r:id="rId28"/>
    <p:sldId id="418" r:id="rId29"/>
    <p:sldId id="417" r:id="rId30"/>
    <p:sldId id="420" r:id="rId31"/>
    <p:sldId id="412" r:id="rId32"/>
    <p:sldId id="419" r:id="rId33"/>
    <p:sldId id="388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562"/>
    <p:restoredTop sz="95890"/>
  </p:normalViewPr>
  <p:slideViewPr>
    <p:cSldViewPr snapToGrid="0" snapToObjects="1">
      <p:cViewPr varScale="1">
        <p:scale>
          <a:sx n="58" d="100"/>
          <a:sy n="58" d="100"/>
        </p:scale>
        <p:origin x="240" y="20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716F-C2FF-4147-902C-A4F108DBFE55}" type="datetimeFigureOut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1CA95-C887-C24A-9600-B994F8CAB63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0086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089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1CA95-C887-C24A-9600-B994F8CAB63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290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8DAC2D-491E-F64E-B327-7D902C377D9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505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rect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grpSp>
        <p:nvGrpSpPr>
          <p:cNvPr id="5" name="Grouper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orme libre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Forme libre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2147483647 w 5760"/>
                <a:gd name="T3" fmla="*/ 0 h 528"/>
                <a:gd name="T4" fmla="*/ 2147483647 w 5760"/>
                <a:gd name="T5" fmla="*/ 2147483647 h 528"/>
                <a:gd name="T6" fmla="*/ 2147483647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fr-FR" sz="1800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cxnSp>
          <p:nvCxnSpPr>
            <p:cNvPr id="10" name="Connecteur droit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11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94CFC2-5DA9-7047-A931-159B05B7F711}" type="datetime1">
              <a:rPr lang="fr-FR" smtClean="0"/>
              <a:t>16/06/2022</a:t>
            </a:fld>
            <a:endParaRPr lang="fr-FR"/>
          </a:p>
        </p:txBody>
      </p:sp>
      <p:sp>
        <p:nvSpPr>
          <p:cNvPr id="12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745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4F809-D73A-8548-A3F0-B14F254BD076}" type="datetime1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70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020B65-0273-164F-8DE9-BC7DFE3C0AFC}" type="datetime1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589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E03E6B-7C64-9242-ADC3-9DB1F2B4C65C}" type="datetime1">
              <a:rPr lang="fr-FR" smtClean="0"/>
              <a:t>16/06/2022</a:t>
            </a:fld>
            <a:endParaRPr lang="fr-FR"/>
          </a:p>
        </p:txBody>
      </p:sp>
      <p:sp>
        <p:nvSpPr>
          <p:cNvPr id="5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6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54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F9B44-A453-AF45-9A14-F782C8D93871}" type="datetime1">
              <a:rPr lang="fr-FR" smtClean="0"/>
              <a:t>16/06/2022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367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F51CFC-384A-EA44-8259-2D3E37F3D0C1}" type="datetime1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7667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2F3591-C362-8E45-A049-1C6BC8A3D62F}" type="datetime1">
              <a:rPr lang="fr-FR" smtClean="0"/>
              <a:t>16/06/2022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99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12576D-1515-5746-9F31-FE04F02B92BD}" type="datetime1">
              <a:rPr lang="fr-FR" smtClean="0"/>
              <a:t>16/06/2022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341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75F417-C91B-3A4F-B6FC-6D2F593DA475}" type="datetime1">
              <a:rPr lang="fr-FR" smtClean="0"/>
              <a:t>16/06/2022</a:t>
            </a:fld>
            <a:endParaRPr lang="fr-FR"/>
          </a:p>
        </p:txBody>
      </p:sp>
      <p:sp>
        <p:nvSpPr>
          <p:cNvPr id="3" name="Espace réservé du pied de page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4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8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37F898-5EC0-BE48-8EBD-D1FF0FFAF572}" type="datetime1">
              <a:rPr lang="fr-FR" smtClean="0"/>
              <a:t>16/06/2022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13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 4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6" name="Forme libre 15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7" name="Triangle rect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8" name="Connecteur droit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1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489BFC-BF9D-954F-A028-8D8E0A99DF83}" type="datetime1">
              <a:rPr lang="fr-FR" smtClean="0"/>
              <a:t>16/06/2022</a:t>
            </a:fld>
            <a:endParaRPr lang="fr-FR"/>
          </a:p>
        </p:txBody>
      </p:sp>
      <p:sp>
        <p:nvSpPr>
          <p:cNvPr id="12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947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954617" y="5002214"/>
            <a:ext cx="5069416" cy="14430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latin typeface="+mn-lt"/>
              <a:ea typeface="+mn-ea"/>
              <a:cs typeface="+mn-cs"/>
            </a:endParaRPr>
          </a:p>
        </p:txBody>
      </p:sp>
      <p:sp>
        <p:nvSpPr>
          <p:cNvPr id="1027" name="Forme libre 11"/>
          <p:cNvSpPr>
            <a:spLocks/>
          </p:cNvSpPr>
          <p:nvPr/>
        </p:nvSpPr>
        <p:spPr bwMode="auto">
          <a:xfrm>
            <a:off x="-71966" y="5784850"/>
            <a:ext cx="5069417" cy="838200"/>
          </a:xfrm>
          <a:custGeom>
            <a:avLst/>
            <a:gdLst>
              <a:gd name="T0" fmla="*/ 0 w 5760"/>
              <a:gd name="T1" fmla="*/ 0 h 528"/>
              <a:gd name="T2" fmla="*/ 2147483647 w 5760"/>
              <a:gd name="T3" fmla="*/ 0 h 528"/>
              <a:gd name="T4" fmla="*/ 2147483647 w 5760"/>
              <a:gd name="T5" fmla="*/ 2147483647 h 528"/>
              <a:gd name="T6" fmla="*/ 2147483647 w 5760"/>
              <a:gd name="T7" fmla="*/ 0 h 528"/>
              <a:gd name="T8" fmla="*/ 0 60000 65536"/>
              <a:gd name="T9" fmla="*/ 0 60000 65536"/>
              <a:gd name="T10" fmla="*/ 0 60000 65536"/>
              <a:gd name="T11" fmla="*/ 0 60000 65536"/>
              <a:gd name="T12" fmla="*/ 0 w 5760"/>
              <a:gd name="T13" fmla="*/ 0 h 528"/>
              <a:gd name="T14" fmla="*/ 5760 w 5760"/>
              <a:gd name="T15" fmla="*/ 528 h 5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cxnSp>
        <p:nvCxnSpPr>
          <p:cNvPr id="15" name="Connecteur droit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  <a:sp3d prstMaterial="softEdge">
              <a:bevelT w="25400" h="25400"/>
            </a:sp3d>
          </a:bodyPr>
          <a:lstStyle/>
          <a:p>
            <a:pPr lvl="0"/>
            <a:r>
              <a:rPr lang="fr-FR"/>
              <a:t>Cliquez et modifiez le titre</a:t>
            </a:r>
            <a:endParaRPr lang="en-US"/>
          </a:p>
        </p:txBody>
      </p:sp>
      <p:sp>
        <p:nvSpPr>
          <p:cNvPr id="1033" name="Espace réservé du texte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Lucida Sans Unicode" charset="0"/>
              </a:defRPr>
            </a:lvl1pPr>
          </a:lstStyle>
          <a:p>
            <a:fld id="{3C65F77A-CE18-6C49-91C2-927091D2B901}" type="datetime1">
              <a:rPr lang="fr-FR" smtClean="0"/>
              <a:t>16/06/2022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/>
              <a:t>HIS.7 2022, Ducloy</a:t>
            </a:r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Lucida Sans Unicode" charset="0"/>
              </a:defRPr>
            </a:lvl1pPr>
          </a:lstStyle>
          <a:p>
            <a:fld id="{ED1C75FB-B7E9-4E40-8F09-EE1090C847D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55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charset="0"/>
          <a:ea typeface="ＭＳ Ｐゴシック" charset="-128"/>
          <a:cs typeface="ＭＳ Ｐゴシック" charset="-128"/>
        </a:defRPr>
      </a:lvl9pPr>
    </p:titleStyle>
    <p:bodyStyle>
      <a:lvl1pPr marL="365125" indent="-255588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charset="0"/>
        <a:buChar char=""/>
        <a:defRPr sz="27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20713" indent="-228600" algn="l" rtl="0" eaLnBrk="1" fontAlgn="base" hangingPunct="1">
        <a:spcBef>
          <a:spcPts val="325"/>
        </a:spcBef>
        <a:spcAft>
          <a:spcPct val="0"/>
        </a:spcAft>
        <a:buClr>
          <a:schemeClr val="accent1"/>
        </a:buClr>
        <a:buFont typeface="Verdana" charset="0"/>
        <a:buChar char="◦"/>
        <a:defRPr sz="23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858838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charset="0"/>
        <a:buChar char=""/>
        <a:defRPr sz="21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1430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sz="19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371600" indent="-228600" algn="l" rtl="0" eaLnBrk="1" fontAlgn="base" hangingPunct="1">
        <a:spcBef>
          <a:spcPts val="350"/>
        </a:spcBef>
        <a:spcAft>
          <a:spcPct val="0"/>
        </a:spcAft>
        <a:buClr>
          <a:schemeClr val="accent2"/>
        </a:buClr>
        <a:buFont typeface="Wingdings 2" charset="0"/>
        <a:buChar char="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image" Target="../media/image40.tiff"/><Relationship Id="rId7" Type="http://schemas.openxmlformats.org/officeDocument/2006/relationships/image" Target="../media/image44.tiff"/><Relationship Id="rId12" Type="http://schemas.openxmlformats.org/officeDocument/2006/relationships/image" Target="../media/image1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tiff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82.tiff"/><Relationship Id="rId7" Type="http://schemas.openxmlformats.org/officeDocument/2006/relationships/image" Target="../media/image8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8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7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tif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fr.wikipedia.org/wiki/" TargetMode="External"/><Relationship Id="rId7" Type="http://schemas.openxmlformats.org/officeDocument/2006/relationships/hyperlink" Target="https://commons.wikimedia.org/wiki/Accueil?uselang=fr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jpeg"/><Relationship Id="rId5" Type="http://schemas.openxmlformats.org/officeDocument/2006/relationships/hyperlink" Target="https://fr.wiktionary.org/wiki/Wiktionnaire:Page_d%E2%80%99accueil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hyperlink" Target="https://fr.wikisource.org/wiki/Wikisource:Accuei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cri-demo.istex.fr/Wicri/Sante/fr/index.php?title=Accueil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33.png"/><Relationship Id="rId15" Type="http://schemas.openxmlformats.org/officeDocument/2006/relationships/image" Target="../media/image37.jpeg"/><Relationship Id="rId10" Type="http://schemas.openxmlformats.org/officeDocument/2006/relationships/image" Target="../media/image12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3163F-4BE8-304D-94F6-89A8D68F8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500" y="1424457"/>
            <a:ext cx="10957984" cy="1829761"/>
          </a:xfrm>
        </p:spPr>
        <p:txBody>
          <a:bodyPr>
            <a:normAutofit/>
          </a:bodyPr>
          <a:lstStyle/>
          <a:p>
            <a:r>
              <a:rPr lang="fr-FR" dirty="0">
                <a:effectLst/>
              </a:rPr>
              <a:t>Expérimentations sémantiques </a:t>
            </a:r>
            <a:br>
              <a:rPr lang="fr-FR" sz="4000" dirty="0"/>
            </a:br>
            <a:endParaRPr lang="fr-FR" sz="36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751E6E-A563-4642-A1F0-F5AC1C5935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516" y="2831690"/>
            <a:ext cx="10716684" cy="1549697"/>
          </a:xfrm>
          <a:ln>
            <a:solidFill>
              <a:srgbClr val="0070C0"/>
            </a:solidFill>
          </a:ln>
        </p:spPr>
        <p:txBody>
          <a:bodyPr/>
          <a:lstStyle/>
          <a:p>
            <a:endParaRPr lang="fr-FR" dirty="0"/>
          </a:p>
          <a:p>
            <a:r>
              <a:rPr lang="fr-FR" sz="4000" i="1" dirty="0"/>
              <a:t>Autour de la Chanson de Roland</a:t>
            </a:r>
          </a:p>
          <a:p>
            <a:endParaRPr lang="fr-FR" sz="2800" i="1" dirty="0"/>
          </a:p>
          <a:p>
            <a:r>
              <a:rPr lang="fr-FR" sz="1600" dirty="0">
                <a:solidFill>
                  <a:srgbClr val="0070C0"/>
                </a:solidFill>
              </a:rPr>
              <a:t>Jacques </a:t>
            </a:r>
            <a:r>
              <a:rPr lang="fr-FR" sz="1600" dirty="0" err="1">
                <a:solidFill>
                  <a:srgbClr val="0070C0"/>
                </a:solidFill>
              </a:rPr>
              <a:t>Ducloy</a:t>
            </a:r>
            <a:r>
              <a:rPr lang="fr-FR" sz="1600" dirty="0">
                <a:solidFill>
                  <a:srgbClr val="0070C0"/>
                </a:solidFill>
              </a:rPr>
              <a:t>, Thierry </a:t>
            </a:r>
            <a:r>
              <a:rPr lang="fr-FR" sz="1600" dirty="0" err="1">
                <a:solidFill>
                  <a:srgbClr val="0070C0"/>
                </a:solidFill>
              </a:rPr>
              <a:t>Daunois</a:t>
            </a:r>
            <a:r>
              <a:rPr lang="fr-FR" sz="1600" dirty="0">
                <a:solidFill>
                  <a:srgbClr val="0070C0"/>
                </a:solidFill>
              </a:rPr>
              <a:t>, Isabelle </a:t>
            </a:r>
            <a:r>
              <a:rPr lang="fr-FR" sz="1600" dirty="0" err="1">
                <a:solidFill>
                  <a:srgbClr val="0070C0"/>
                </a:solidFill>
              </a:rPr>
              <a:t>Turcan</a:t>
            </a:r>
            <a:endParaRPr lang="fr-FR" sz="1600" dirty="0">
              <a:solidFill>
                <a:srgbClr val="0070C0"/>
              </a:solidFill>
            </a:endParaRPr>
          </a:p>
          <a:p>
            <a:r>
              <a:rPr lang="fr-FR" sz="1600" dirty="0">
                <a:solidFill>
                  <a:srgbClr val="0070C0"/>
                </a:solidFill>
              </a:rPr>
              <a:t>https://</a:t>
            </a:r>
            <a:r>
              <a:rPr lang="fr-FR" sz="1600" dirty="0" err="1">
                <a:solidFill>
                  <a:srgbClr val="0070C0"/>
                </a:solidFill>
              </a:rPr>
              <a:t>wicri-demo.istex.fr</a:t>
            </a:r>
            <a:r>
              <a:rPr lang="fr-FR" sz="1600" dirty="0">
                <a:solidFill>
                  <a:srgbClr val="0070C0"/>
                </a:solidFill>
              </a:rPr>
              <a:t>/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wicri</a:t>
            </a:r>
            <a:r>
              <a:rPr lang="fr-FR" sz="1600" b="1" dirty="0">
                <a:solidFill>
                  <a:srgbClr val="0070C0"/>
                </a:solidFill>
                <a:latin typeface="Menlo-Bold" panose="020B0609030804020204" pitchFamily="49" charset="0"/>
              </a:rPr>
              <a:t>-chanson-</a:t>
            </a:r>
            <a:r>
              <a:rPr lang="fr-FR" sz="1600" b="1" dirty="0" err="1">
                <a:solidFill>
                  <a:srgbClr val="0070C0"/>
                </a:solidFill>
                <a:latin typeface="Menlo-Bold" panose="020B0609030804020204" pitchFamily="49" charset="0"/>
              </a:rPr>
              <a:t>roland.fr</a:t>
            </a:r>
            <a:endParaRPr lang="fr-FR" sz="16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4CA8A5-46CC-204A-A4D7-B9943CAF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0C6DB85-C603-FC42-80CB-08C69FE5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85100B3-4332-FE46-9F48-782E0D88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54" y="5508557"/>
            <a:ext cx="3431944" cy="90018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B504FD4-3087-7A4B-8A68-65657E67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327" y="197736"/>
            <a:ext cx="1075016" cy="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CC44D5C-3AF9-FB4A-ACFE-0E72B5C79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20" y="5433543"/>
            <a:ext cx="2812915" cy="9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281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D414BDE-DDE5-3298-7708-82FEE8988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942022"/>
          </a:xfrm>
        </p:spPr>
        <p:txBody>
          <a:bodyPr/>
          <a:lstStyle/>
          <a:p>
            <a:r>
              <a:rPr lang="fr-FR" dirty="0" err="1"/>
              <a:t>Ilib</a:t>
            </a:r>
            <a:r>
              <a:rPr lang="fr-FR" dirty="0"/>
              <a:t> 1990 (INIST) – </a:t>
            </a:r>
            <a:r>
              <a:rPr lang="fr-FR" dirty="0" err="1"/>
              <a:t>Dilib</a:t>
            </a:r>
            <a:r>
              <a:rPr lang="fr-FR" dirty="0"/>
              <a:t> 1992 (</a:t>
            </a:r>
            <a:r>
              <a:rPr lang="fr-FR" dirty="0" err="1"/>
              <a:t>Loria</a:t>
            </a:r>
            <a:r>
              <a:rPr lang="fr-FR" dirty="0"/>
              <a:t>)</a:t>
            </a:r>
          </a:p>
          <a:p>
            <a:r>
              <a:rPr lang="fr-FR" dirty="0"/>
              <a:t>Premières expérience en </a:t>
            </a:r>
            <a:r>
              <a:rPr lang="fr-FR" dirty="0" err="1"/>
              <a:t>lex</a:t>
            </a:r>
            <a:r>
              <a:rPr lang="fr-FR" dirty="0"/>
              <a:t> (préfiguration XSLT…)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D8EE7FA-4153-9C44-25A3-9B9AE464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Boîte à outil XML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C0E998-35BC-DE6E-919A-4D0C3C544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FAFE70-736C-BD63-252E-633E488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10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56B953-6C17-B0A8-AFDA-7EC97355484A}"/>
              </a:ext>
            </a:extLst>
          </p:cNvPr>
          <p:cNvSpPr txBox="1"/>
          <p:nvPr/>
        </p:nvSpPr>
        <p:spPr>
          <a:xfrm>
            <a:off x="1341333" y="2468551"/>
            <a:ext cx="1018815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au Congo&lt;/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&gt;&lt;date&gt;1948&lt;/date&gt;&lt;doc&gt;</a:t>
            </a:r>
          </a:p>
          <a:p>
            <a:r>
              <a:rPr lang="fr-FR" dirty="0">
                <a:latin typeface="Courier" pitchFamily="2" charset="0"/>
              </a:rPr>
              <a:t>&lt;doc&gt;&lt;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&gt;Tintin en Amérique&lt;/</a:t>
            </a:r>
            <a:r>
              <a:rPr lang="fr-FR" dirty="0" err="1">
                <a:latin typeface="Courier" pitchFamily="2" charset="0"/>
              </a:rPr>
              <a:t>tit</a:t>
            </a:r>
            <a:r>
              <a:rPr lang="fr-FR" dirty="0">
                <a:latin typeface="Courier" pitchFamily="2" charset="0"/>
              </a:rPr>
              <a:t>&gt;&lt;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&gt;Hergé&lt;/</a:t>
            </a:r>
            <a:r>
              <a:rPr lang="fr-FR" dirty="0" err="1">
                <a:latin typeface="Courier" pitchFamily="2" charset="0"/>
              </a:rPr>
              <a:t>aut</a:t>
            </a:r>
            <a:r>
              <a:rPr lang="fr-FR" dirty="0">
                <a:latin typeface="Courier" pitchFamily="2" charset="0"/>
              </a:rPr>
              <a:t>&gt;&lt;date&gt;1949&lt;/date&gt;&lt;doc&gt;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3F6121-B9CE-7147-4460-31107E035C8B}"/>
              </a:ext>
            </a:extLst>
          </p:cNvPr>
          <p:cNvSpPr txBox="1"/>
          <p:nvPr/>
        </p:nvSpPr>
        <p:spPr>
          <a:xfrm>
            <a:off x="993564" y="3516531"/>
            <a:ext cx="484632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noProof="1">
                <a:latin typeface="Courier" pitchFamily="2" charset="0"/>
              </a:rPr>
              <a:t>%%</a:t>
            </a:r>
          </a:p>
          <a:p>
            <a:r>
              <a:rPr lang="fr-FR" sz="1600" noProof="1">
                <a:latin typeface="Courier" pitchFamily="2" charset="0"/>
              </a:rPr>
              <a:t>"&lt;doc&gt;"      ;</a:t>
            </a:r>
          </a:p>
          <a:p>
            <a:r>
              <a:rPr lang="fr-FR" sz="1600" noProof="1">
                <a:latin typeface="Courier" pitchFamily="2" charset="0"/>
              </a:rPr>
              <a:t>"&lt;/doc&gt;"     printf("\n\n");</a:t>
            </a:r>
          </a:p>
          <a:p>
            <a:r>
              <a:rPr lang="fr-FR" sz="1600" noProof="1">
                <a:latin typeface="Courier" pitchFamily="2" charset="0"/>
              </a:rPr>
              <a:t>"&lt;tit&gt;"      printf("&lt;b&gt;");</a:t>
            </a:r>
          </a:p>
          <a:p>
            <a:r>
              <a:rPr lang="fr-FR" sz="1600" noProof="1">
                <a:latin typeface="Courier" pitchFamily="2" charset="0"/>
              </a:rPr>
              <a:t>"&lt;/tit&gt;"     printf("&lt;/b&gt;\n");</a:t>
            </a:r>
          </a:p>
          <a:p>
            <a:r>
              <a:rPr lang="fr-FR" sz="1600" noProof="1">
                <a:latin typeface="Courier" pitchFamily="2" charset="0"/>
              </a:rPr>
              <a:t>"&lt;aut&gt;"      printf("::");</a:t>
            </a:r>
          </a:p>
          <a:p>
            <a:r>
              <a:rPr lang="fr-FR" sz="1600" noProof="1">
                <a:latin typeface="Courier" pitchFamily="2" charset="0"/>
              </a:rPr>
              <a:t>"&lt;/aut&gt;"     ;</a:t>
            </a:r>
          </a:p>
          <a:p>
            <a:r>
              <a:rPr lang="fr-FR" sz="1600" noProof="1">
                <a:latin typeface="Courier" pitchFamily="2" charset="0"/>
              </a:rPr>
              <a:t>"&lt;date&gt;"     printf (" (");</a:t>
            </a:r>
          </a:p>
          <a:p>
            <a:r>
              <a:rPr lang="fr-FR" sz="1600" noProof="1">
                <a:latin typeface="Courier" pitchFamily="2" charset="0"/>
              </a:rPr>
              <a:t>"&lt;/date&gt;"    printf (")");</a:t>
            </a:r>
          </a:p>
          <a:p>
            <a:r>
              <a:rPr lang="fr-FR" sz="1600" noProof="1">
                <a:latin typeface="Courier" pitchFamily="2" charset="0"/>
              </a:rPr>
              <a:t>%%</a:t>
            </a:r>
            <a:endParaRPr lang="fr-FR" sz="1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4C108A-BD97-9A5A-CAA5-0AC2F0185227}"/>
              </a:ext>
            </a:extLst>
          </p:cNvPr>
          <p:cNvSpPr txBox="1"/>
          <p:nvPr/>
        </p:nvSpPr>
        <p:spPr>
          <a:xfrm>
            <a:off x="6389810" y="3340532"/>
            <a:ext cx="4846320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latin typeface="Courier" pitchFamily="2" charset="0"/>
              </a:rPr>
              <a:t>&lt;b&gt;Tintin au Congo&lt;/b&gt;</a:t>
            </a:r>
          </a:p>
          <a:p>
            <a:r>
              <a:rPr lang="fr-FR" sz="1600" dirty="0">
                <a:latin typeface="Courier" pitchFamily="2" charset="0"/>
              </a:rPr>
              <a:t>::Hergé (1948)</a:t>
            </a:r>
          </a:p>
          <a:p>
            <a:endParaRPr lang="fr-FR" sz="1600" dirty="0">
              <a:latin typeface="Courier" pitchFamily="2" charset="0"/>
            </a:endParaRPr>
          </a:p>
          <a:p>
            <a:r>
              <a:rPr lang="fr-FR" sz="1600" dirty="0">
                <a:latin typeface="Courier" pitchFamily="2" charset="0"/>
              </a:rPr>
              <a:t>&lt;b&gt;Tintin en Amérique&lt;/b&gt;</a:t>
            </a:r>
          </a:p>
          <a:p>
            <a:r>
              <a:rPr lang="fr-FR" sz="1600" dirty="0">
                <a:latin typeface="Courier" pitchFamily="2" charset="0"/>
              </a:rPr>
              <a:t>::Hergé (1949)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B15002D-E939-0711-6590-8703E0A5E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076" y="4802390"/>
            <a:ext cx="3429000" cy="1943100"/>
          </a:xfrm>
          <a:prstGeom prst="rect">
            <a:avLst/>
          </a:prstGeom>
        </p:spPr>
      </p:pic>
      <p:pic>
        <p:nvPicPr>
          <p:cNvPr id="11" name="Image 20">
            <a:extLst>
              <a:ext uri="{FF2B5EF4-FFF2-40B4-BE49-F238E27FC236}">
                <a16:creationId xmlns:a16="http://schemas.microsoft.com/office/drawing/2014/main" id="{75546CAD-E9F1-7F77-BEBE-7A340EB75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66" y="585702"/>
            <a:ext cx="2441941" cy="83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5460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EE37D8F-3C69-D44D-9188-CF72B14A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ISTEX – Serveur d’exploration - génération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599FDE-3FD3-7D48-B402-D8E9C49E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20">
            <a:extLst>
              <a:ext uri="{FF2B5EF4-FFF2-40B4-BE49-F238E27FC236}">
                <a16:creationId xmlns:a16="http://schemas.microsoft.com/office/drawing/2014/main" id="{FF79925A-9BA5-514B-8F14-1AF09905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98" y="2994910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7845578-EC1F-2642-85BA-D25647694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856" y="3039635"/>
            <a:ext cx="1127795" cy="1226859"/>
          </a:xfrm>
          <a:prstGeom prst="rect">
            <a:avLst/>
          </a:prstGeom>
        </p:spPr>
      </p:pic>
      <p:pic>
        <p:nvPicPr>
          <p:cNvPr id="8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1866ECC8-B2FD-4645-A0B8-76F1E3D6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2" y="3152722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uvola apps laptop pcmcia.png">
            <a:extLst>
              <a:ext uri="{FF2B5EF4-FFF2-40B4-BE49-F238E27FC236}">
                <a16:creationId xmlns:a16="http://schemas.microsoft.com/office/drawing/2014/main" id="{02EDC3C9-AD54-774B-8551-C43A62D39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4655" y="3293964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ylindre 9">
            <a:extLst>
              <a:ext uri="{FF2B5EF4-FFF2-40B4-BE49-F238E27FC236}">
                <a16:creationId xmlns:a16="http://schemas.microsoft.com/office/drawing/2014/main" id="{219493CB-D5E0-7645-8B73-88519B108B10}"/>
              </a:ext>
            </a:extLst>
          </p:cNvPr>
          <p:cNvSpPr/>
          <p:nvPr/>
        </p:nvSpPr>
        <p:spPr>
          <a:xfrm>
            <a:off x="902497" y="1236899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Cylindre 10">
            <a:extLst>
              <a:ext uri="{FF2B5EF4-FFF2-40B4-BE49-F238E27FC236}">
                <a16:creationId xmlns:a16="http://schemas.microsoft.com/office/drawing/2014/main" id="{031C23FE-92F1-0348-B329-F6FDAD79EEF5}"/>
              </a:ext>
            </a:extLst>
          </p:cNvPr>
          <p:cNvSpPr/>
          <p:nvPr/>
        </p:nvSpPr>
        <p:spPr>
          <a:xfrm>
            <a:off x="905609" y="2061102"/>
            <a:ext cx="984514" cy="43507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68">
            <a:extLst>
              <a:ext uri="{FF2B5EF4-FFF2-40B4-BE49-F238E27FC236}">
                <a16:creationId xmlns:a16="http://schemas.microsoft.com/office/drawing/2014/main" id="{8C2DEACA-5348-954B-AC30-F3C7C6E3FD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105" y="1236900"/>
            <a:ext cx="1988834" cy="50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3D7061-5A39-9743-BFF1-B19F8D3B6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6038" y="1478041"/>
            <a:ext cx="2463995" cy="584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81D8661-F196-7D44-A97E-6F269E1FED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3701" y="1904226"/>
            <a:ext cx="1917238" cy="475811"/>
          </a:xfrm>
          <a:prstGeom prst="rect">
            <a:avLst/>
          </a:prstGeom>
        </p:spPr>
      </p:pic>
      <p:pic>
        <p:nvPicPr>
          <p:cNvPr id="16" name="Image 6">
            <a:extLst>
              <a:ext uri="{FF2B5EF4-FFF2-40B4-BE49-F238E27FC236}">
                <a16:creationId xmlns:a16="http://schemas.microsoft.com/office/drawing/2014/main" id="{1C8BDB3F-498D-8E47-BD52-46827705E4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471" y="2508339"/>
            <a:ext cx="2359771" cy="14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à coins arrondis 16">
            <a:extLst>
              <a:ext uri="{FF2B5EF4-FFF2-40B4-BE49-F238E27FC236}">
                <a16:creationId xmlns:a16="http://schemas.microsoft.com/office/drawing/2014/main" id="{FA7C9BD6-6A14-8540-A7BC-713B7D317F0B}"/>
              </a:ext>
            </a:extLst>
          </p:cNvPr>
          <p:cNvSpPr/>
          <p:nvPr/>
        </p:nvSpPr>
        <p:spPr>
          <a:xfrm>
            <a:off x="7432131" y="1680693"/>
            <a:ext cx="746449" cy="4097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PHP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07F7FAB-192D-F54B-BAB8-C8155F337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801" y="2971421"/>
            <a:ext cx="802349" cy="87282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55094A-C44E-4B4F-9895-DD897751DE0C}"/>
              </a:ext>
            </a:extLst>
          </p:cNvPr>
          <p:cNvSpPr/>
          <p:nvPr/>
        </p:nvSpPr>
        <p:spPr>
          <a:xfrm>
            <a:off x="3893090" y="4281492"/>
            <a:ext cx="5402423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1400" dirty="0"/>
              <a:t>{{</a:t>
            </a:r>
            <a:r>
              <a:rPr lang="fr-FR" sz="1400" dirty="0" err="1"/>
              <a:t>Explor</a:t>
            </a:r>
            <a:r>
              <a:rPr lang="fr-FR" sz="1400" dirty="0"/>
              <a:t> plateforme MozartV1/Carte </a:t>
            </a:r>
            <a:r>
              <a:rPr lang="fr-FR" sz="1400" dirty="0" err="1"/>
              <a:t>France|taille</a:t>
            </a:r>
            <a:r>
              <a:rPr lang="fr-FR" sz="1400" dirty="0"/>
              <a:t>=400}}</a:t>
            </a:r>
          </a:p>
        </p:txBody>
      </p:sp>
      <p:pic>
        <p:nvPicPr>
          <p:cNvPr id="20" name="Image 7">
            <a:extLst>
              <a:ext uri="{FF2B5EF4-FFF2-40B4-BE49-F238E27FC236}">
                <a16:creationId xmlns:a16="http://schemas.microsoft.com/office/drawing/2014/main" id="{167299DA-15F9-B846-A6FA-483FA9E127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620" y="4882883"/>
            <a:ext cx="1717887" cy="15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2B7F28B-D7D7-574A-BBA2-7598AAF8B5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7801" y="4845561"/>
            <a:ext cx="2536972" cy="184780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E4512046-4F26-B846-ABF2-E43D462D2C39}"/>
              </a:ext>
            </a:extLst>
          </p:cNvPr>
          <p:cNvCxnSpPr>
            <a:cxnSpLocks/>
          </p:cNvCxnSpPr>
          <p:nvPr/>
        </p:nvCxnSpPr>
        <p:spPr>
          <a:xfrm flipV="1">
            <a:off x="2710651" y="3510931"/>
            <a:ext cx="940997" cy="33331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B36FBBBD-48DC-5845-9198-DD8D59A35B40}"/>
              </a:ext>
            </a:extLst>
          </p:cNvPr>
          <p:cNvCxnSpPr>
            <a:cxnSpLocks/>
          </p:cNvCxnSpPr>
          <p:nvPr/>
        </p:nvCxnSpPr>
        <p:spPr>
          <a:xfrm flipV="1">
            <a:off x="4099170" y="2206895"/>
            <a:ext cx="1039389" cy="713896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62C1D27-2BE0-D74C-907B-DB498DA0F2C1}"/>
              </a:ext>
            </a:extLst>
          </p:cNvPr>
          <p:cNvCxnSpPr>
            <a:cxnSpLocks/>
          </p:cNvCxnSpPr>
          <p:nvPr/>
        </p:nvCxnSpPr>
        <p:spPr>
          <a:xfrm flipV="1">
            <a:off x="4426830" y="2061103"/>
            <a:ext cx="2827933" cy="93143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172640E-F56C-0E42-9A67-714A37220783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4354196" y="3234260"/>
            <a:ext cx="813604" cy="17357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544B472F-2159-314F-80D0-AFC478095CE1}"/>
              </a:ext>
            </a:extLst>
          </p:cNvPr>
          <p:cNvCxnSpPr>
            <a:cxnSpLocks/>
          </p:cNvCxnSpPr>
          <p:nvPr/>
        </p:nvCxnSpPr>
        <p:spPr>
          <a:xfrm flipH="1" flipV="1">
            <a:off x="2326285" y="2444039"/>
            <a:ext cx="917967" cy="67868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8E6EF846-CF1D-1547-9521-68383D342FF5}"/>
              </a:ext>
            </a:extLst>
          </p:cNvPr>
          <p:cNvCxnSpPr>
            <a:cxnSpLocks/>
          </p:cNvCxnSpPr>
          <p:nvPr/>
        </p:nvCxnSpPr>
        <p:spPr>
          <a:xfrm>
            <a:off x="1988864" y="1465694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7C05383B-424B-AF4A-868A-DAE8E2208608}"/>
              </a:ext>
            </a:extLst>
          </p:cNvPr>
          <p:cNvCxnSpPr>
            <a:cxnSpLocks/>
          </p:cNvCxnSpPr>
          <p:nvPr/>
        </p:nvCxnSpPr>
        <p:spPr>
          <a:xfrm>
            <a:off x="1988865" y="2230805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598177DE-E922-8D4F-B40F-1BC59B6AB77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280940" y="1488136"/>
            <a:ext cx="270379" cy="14550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D26C16B1-7C06-804C-BA2B-97454409EED2}"/>
              </a:ext>
            </a:extLst>
          </p:cNvPr>
          <p:cNvCxnSpPr>
            <a:cxnSpLocks/>
          </p:cNvCxnSpPr>
          <p:nvPr/>
        </p:nvCxnSpPr>
        <p:spPr>
          <a:xfrm flipV="1">
            <a:off x="4190891" y="1904226"/>
            <a:ext cx="427973" cy="214617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EDE4DC2F-C919-1345-99C9-74DE46F5D69A}"/>
              </a:ext>
            </a:extLst>
          </p:cNvPr>
          <p:cNvCxnSpPr>
            <a:cxnSpLocks/>
          </p:cNvCxnSpPr>
          <p:nvPr/>
        </p:nvCxnSpPr>
        <p:spPr>
          <a:xfrm>
            <a:off x="7027392" y="1801593"/>
            <a:ext cx="323108" cy="0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EE71E414-C446-F840-8AF2-452BF8CCA936}"/>
              </a:ext>
            </a:extLst>
          </p:cNvPr>
          <p:cNvCxnSpPr>
            <a:cxnSpLocks/>
          </p:cNvCxnSpPr>
          <p:nvPr/>
        </p:nvCxnSpPr>
        <p:spPr>
          <a:xfrm flipH="1">
            <a:off x="5748035" y="2011533"/>
            <a:ext cx="846267" cy="909258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1FCFF312-857C-574B-AC25-DE71F4861691}"/>
              </a:ext>
            </a:extLst>
          </p:cNvPr>
          <p:cNvCxnSpPr>
            <a:cxnSpLocks/>
          </p:cNvCxnSpPr>
          <p:nvPr/>
        </p:nvCxnSpPr>
        <p:spPr>
          <a:xfrm>
            <a:off x="5568975" y="3799303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17B44E37-7A7F-5447-8AC2-53CDE83DB333}"/>
              </a:ext>
            </a:extLst>
          </p:cNvPr>
          <p:cNvCxnSpPr>
            <a:cxnSpLocks/>
          </p:cNvCxnSpPr>
          <p:nvPr/>
        </p:nvCxnSpPr>
        <p:spPr>
          <a:xfrm>
            <a:off x="7774109" y="2141570"/>
            <a:ext cx="271821" cy="378572"/>
          </a:xfrm>
          <a:prstGeom prst="straightConnector1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8" descr="Description de l'image MediaWiki.svg.">
            <a:extLst>
              <a:ext uri="{FF2B5EF4-FFF2-40B4-BE49-F238E27FC236}">
                <a16:creationId xmlns:a16="http://schemas.microsoft.com/office/drawing/2014/main" id="{AABE39F9-559D-D144-987A-BAE858194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750" y="4845560"/>
            <a:ext cx="1099900" cy="103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642D57A8-6BE7-6D48-9FA7-4B76186103BD}"/>
              </a:ext>
            </a:extLst>
          </p:cNvPr>
          <p:cNvSpPr txBox="1"/>
          <p:nvPr/>
        </p:nvSpPr>
        <p:spPr>
          <a:xfrm>
            <a:off x="1831498" y="1739371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XML/TEI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C5AA6ED-8E02-500C-3B6D-10E716C06EB5}"/>
              </a:ext>
            </a:extLst>
          </p:cNvPr>
          <p:cNvSpPr txBox="1"/>
          <p:nvPr/>
        </p:nvSpPr>
        <p:spPr>
          <a:xfrm>
            <a:off x="9687393" y="4728248"/>
            <a:ext cx="2331040" cy="181588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dirty="0">
                <a:latin typeface="Courier" pitchFamily="2" charset="0"/>
              </a:rPr>
              <a:t>&lt;</a:t>
            </a:r>
            <a:r>
              <a:rPr lang="fr-FR" sz="1400" dirty="0" err="1">
                <a:latin typeface="Courier" pitchFamily="2" charset="0"/>
              </a:rPr>
              <a:t>idx</a:t>
            </a:r>
            <a:r>
              <a:rPr lang="fr-FR" sz="1400" dirty="0">
                <a:latin typeface="Courier" pitchFamily="2" charset="0"/>
              </a:rPr>
              <a:t>&gt;</a:t>
            </a:r>
          </a:p>
          <a:p>
            <a:r>
              <a:rPr lang="fr-FR" sz="1400" dirty="0">
                <a:latin typeface="Courier" pitchFamily="2" charset="0"/>
              </a:rPr>
              <a:t>  &lt;k&gt;Salieri&lt;/k&gt;</a:t>
            </a:r>
          </a:p>
          <a:p>
            <a:r>
              <a:rPr lang="fr-FR" sz="1400" dirty="0">
                <a:latin typeface="Courier" pitchFamily="2" charset="0"/>
              </a:rPr>
              <a:t>  &lt;f&gt;2&lt;/f&gt;       </a:t>
            </a:r>
          </a:p>
          <a:p>
            <a:r>
              <a:rPr lang="fr-FR" sz="1400" dirty="0">
                <a:latin typeface="Courier" pitchFamily="2" charset="0"/>
              </a:rPr>
              <a:t>  &lt;l&gt;</a:t>
            </a:r>
          </a:p>
          <a:p>
            <a:r>
              <a:rPr lang="fr-FR" sz="1400" dirty="0">
                <a:latin typeface="Courier" pitchFamily="2" charset="0"/>
              </a:rPr>
              <a:t>     &lt;e&gt;001230&lt;/e&gt;</a:t>
            </a:r>
          </a:p>
          <a:p>
            <a:r>
              <a:rPr lang="fr-FR" sz="1400" dirty="0">
                <a:latin typeface="Courier" pitchFamily="2" charset="0"/>
              </a:rPr>
              <a:t>     &lt;e&gt;002345&lt;/e&gt;</a:t>
            </a:r>
          </a:p>
          <a:p>
            <a:r>
              <a:rPr lang="fr-FR" sz="1400" dirty="0">
                <a:latin typeface="Courier" pitchFamily="2" charset="0"/>
              </a:rPr>
              <a:t>  &lt;/l&gt;</a:t>
            </a:r>
          </a:p>
          <a:p>
            <a:r>
              <a:rPr lang="fr-FR" sz="1400" dirty="0">
                <a:latin typeface="Courier" pitchFamily="2" charset="0"/>
              </a:rPr>
              <a:t>&lt;/</a:t>
            </a:r>
            <a:r>
              <a:rPr lang="fr-FR" sz="1400" dirty="0" err="1">
                <a:latin typeface="Courier" pitchFamily="2" charset="0"/>
              </a:rPr>
              <a:t>idx</a:t>
            </a:r>
            <a:r>
              <a:rPr lang="fr-FR" sz="1400" dirty="0">
                <a:latin typeface="Courier" pitchFamily="2" charset="0"/>
              </a:rPr>
              <a:t>&gt;</a:t>
            </a:r>
          </a:p>
        </p:txBody>
      </p:sp>
      <p:pic>
        <p:nvPicPr>
          <p:cNvPr id="36" name="Image 20">
            <a:extLst>
              <a:ext uri="{FF2B5EF4-FFF2-40B4-BE49-F238E27FC236}">
                <a16:creationId xmlns:a16="http://schemas.microsoft.com/office/drawing/2014/main" id="{3636009A-8656-8ACB-7D2B-657739E9B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236" y="4061715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971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74B3355-6718-F544-A2AF-BCD631781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Santé : Serveurs à génération rapide (5’)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F0C2019-30F4-604D-BB93-FF2E89D1BD47}"/>
              </a:ext>
            </a:extLst>
          </p:cNvPr>
          <p:cNvGrpSpPr/>
          <p:nvPr/>
        </p:nvGrpSpPr>
        <p:grpSpPr>
          <a:xfrm>
            <a:off x="8436775" y="1757643"/>
            <a:ext cx="2811160" cy="697660"/>
            <a:chOff x="2655651" y="3227189"/>
            <a:chExt cx="2811160" cy="69766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FBCA70E-B7C2-AB49-A4FD-85DFE3776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5651" y="3227189"/>
              <a:ext cx="2811160" cy="69766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991D7D5-907A-D447-A6D9-67AE6945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833" y="3332770"/>
              <a:ext cx="433286" cy="486497"/>
            </a:xfrm>
            <a:prstGeom prst="rect">
              <a:avLst/>
            </a:prstGeom>
          </p:spPr>
        </p:pic>
      </p:grpSp>
      <p:pic>
        <p:nvPicPr>
          <p:cNvPr id="7" name="Picture 6" descr="ttps://upload.wikimedia.org/wikipedia/commons/2/27/Nuvola_apps_personal.png">
            <a:extLst>
              <a:ext uri="{FF2B5EF4-FFF2-40B4-BE49-F238E27FC236}">
                <a16:creationId xmlns:a16="http://schemas.microsoft.com/office/drawing/2014/main" id="{79BEA8DA-9A2D-674E-910F-96767201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08" y="1314194"/>
            <a:ext cx="322456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uvola apps laptop pcmcia.png">
            <a:extLst>
              <a:ext uri="{FF2B5EF4-FFF2-40B4-BE49-F238E27FC236}">
                <a16:creationId xmlns:a16="http://schemas.microsoft.com/office/drawing/2014/main" id="{1F03C451-1E68-5546-8947-81B4305E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0211" y="1455436"/>
            <a:ext cx="718200" cy="7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CD4811-7797-7D43-B367-4FCD67369A78}"/>
              </a:ext>
            </a:extLst>
          </p:cNvPr>
          <p:cNvSpPr txBox="1"/>
          <p:nvPr/>
        </p:nvSpPr>
        <p:spPr>
          <a:xfrm>
            <a:off x="2169268" y="1546698"/>
            <a:ext cx="597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Courier" pitchFamily="2" charset="0"/>
              </a:rPr>
              <a:t>NlmPubMedExplorCorpus</a:t>
            </a:r>
            <a:r>
              <a:rPr lang="fr-FR" dirty="0">
                <a:latin typeface="Courier" pitchFamily="2" charset="0"/>
              </a:rPr>
              <a:t> –q influenza –s 1000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1079D1-52DF-F741-9A3D-43A09A7EC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211" y="2455397"/>
            <a:ext cx="3224449" cy="1272428"/>
          </a:xfrm>
          <a:prstGeom prst="rect">
            <a:avLst/>
          </a:prstGeom>
        </p:spPr>
      </p:pic>
      <p:pic>
        <p:nvPicPr>
          <p:cNvPr id="12" name="Image 20">
            <a:extLst>
              <a:ext uri="{FF2B5EF4-FFF2-40B4-BE49-F238E27FC236}">
                <a16:creationId xmlns:a16="http://schemas.microsoft.com/office/drawing/2014/main" id="{2269947A-5F52-9049-AE77-3E440CDC80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1" y="4353792"/>
            <a:ext cx="1405099" cy="47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ylindre 12">
            <a:extLst>
              <a:ext uri="{FF2B5EF4-FFF2-40B4-BE49-F238E27FC236}">
                <a16:creationId xmlns:a16="http://schemas.microsoft.com/office/drawing/2014/main" id="{FC43C46C-8278-A646-BC6A-637D46214D65}"/>
              </a:ext>
            </a:extLst>
          </p:cNvPr>
          <p:cNvSpPr/>
          <p:nvPr/>
        </p:nvSpPr>
        <p:spPr>
          <a:xfrm>
            <a:off x="2191115" y="4766992"/>
            <a:ext cx="1384405" cy="697660"/>
          </a:xfrm>
          <a:prstGeom prst="ca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corpus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6B21885-2095-0249-90C4-538A76272E8A}"/>
              </a:ext>
            </a:extLst>
          </p:cNvPr>
          <p:cNvGrpSpPr/>
          <p:nvPr/>
        </p:nvGrpSpPr>
        <p:grpSpPr>
          <a:xfrm>
            <a:off x="8716074" y="2558975"/>
            <a:ext cx="2296637" cy="1029944"/>
            <a:chOff x="4376537" y="4845561"/>
            <a:chExt cx="4660842" cy="1847807"/>
          </a:xfrm>
        </p:grpSpPr>
        <p:pic>
          <p:nvPicPr>
            <p:cNvPr id="14" name="Image 7">
              <a:extLst>
                <a:ext uri="{FF2B5EF4-FFF2-40B4-BE49-F238E27FC236}">
                  <a16:creationId xmlns:a16="http://schemas.microsoft.com/office/drawing/2014/main" id="{3E7F49C8-D07E-D04D-B19D-181962CEA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9492" y="4882883"/>
              <a:ext cx="1717887" cy="150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DD9DD2C-13D6-C449-B215-46E0DC7A5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6537" y="4845561"/>
              <a:ext cx="2536972" cy="1847807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09CFECD-BBD8-AF44-8BCB-56785B034F38}"/>
              </a:ext>
            </a:extLst>
          </p:cNvPr>
          <p:cNvSpPr/>
          <p:nvPr/>
        </p:nvSpPr>
        <p:spPr>
          <a:xfrm>
            <a:off x="9093460" y="38385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D191E9-76AA-9948-99BA-B3E977945F0B}"/>
              </a:ext>
            </a:extLst>
          </p:cNvPr>
          <p:cNvSpPr/>
          <p:nvPr/>
        </p:nvSpPr>
        <p:spPr>
          <a:xfrm>
            <a:off x="9245860" y="39909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1FDD7F-0E01-DE44-A54D-010721F20C7B}"/>
              </a:ext>
            </a:extLst>
          </p:cNvPr>
          <p:cNvSpPr/>
          <p:nvPr/>
        </p:nvSpPr>
        <p:spPr>
          <a:xfrm>
            <a:off x="9398260" y="41433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869D2B-8258-7A4C-A233-A4F89A09FBF8}"/>
              </a:ext>
            </a:extLst>
          </p:cNvPr>
          <p:cNvSpPr/>
          <p:nvPr/>
        </p:nvSpPr>
        <p:spPr>
          <a:xfrm>
            <a:off x="9550660" y="4295741"/>
            <a:ext cx="914400" cy="914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Cylindre 21">
            <a:extLst>
              <a:ext uri="{FF2B5EF4-FFF2-40B4-BE49-F238E27FC236}">
                <a16:creationId xmlns:a16="http://schemas.microsoft.com/office/drawing/2014/main" id="{9938A405-FFF6-F540-BF2A-F8329BDE6806}"/>
              </a:ext>
            </a:extLst>
          </p:cNvPr>
          <p:cNvSpPr/>
          <p:nvPr/>
        </p:nvSpPr>
        <p:spPr>
          <a:xfrm>
            <a:off x="8818163" y="54413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Cylindre 22">
            <a:extLst>
              <a:ext uri="{FF2B5EF4-FFF2-40B4-BE49-F238E27FC236}">
                <a16:creationId xmlns:a16="http://schemas.microsoft.com/office/drawing/2014/main" id="{2755A055-D4A0-2942-959D-91A53A677100}"/>
              </a:ext>
            </a:extLst>
          </p:cNvPr>
          <p:cNvSpPr/>
          <p:nvPr/>
        </p:nvSpPr>
        <p:spPr>
          <a:xfrm>
            <a:off x="8970563" y="55937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ylindre 23">
            <a:extLst>
              <a:ext uri="{FF2B5EF4-FFF2-40B4-BE49-F238E27FC236}">
                <a16:creationId xmlns:a16="http://schemas.microsoft.com/office/drawing/2014/main" id="{44322200-D339-0A4F-8311-649A35CBD07C}"/>
              </a:ext>
            </a:extLst>
          </p:cNvPr>
          <p:cNvSpPr/>
          <p:nvPr/>
        </p:nvSpPr>
        <p:spPr>
          <a:xfrm>
            <a:off x="9122963" y="57461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E39A6D2E-D33A-B844-8F36-2CE79924BD52}"/>
              </a:ext>
            </a:extLst>
          </p:cNvPr>
          <p:cNvSpPr/>
          <p:nvPr/>
        </p:nvSpPr>
        <p:spPr>
          <a:xfrm>
            <a:off x="9275363" y="5898566"/>
            <a:ext cx="1207562" cy="609600"/>
          </a:xfrm>
          <a:prstGeom prst="ca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A0CDDEF-BDB7-1E43-B345-C881B37747FC}"/>
              </a:ext>
            </a:extLst>
          </p:cNvPr>
          <p:cNvCxnSpPr/>
          <p:nvPr/>
        </p:nvCxnSpPr>
        <p:spPr>
          <a:xfrm flipH="1">
            <a:off x="4445876" y="2106472"/>
            <a:ext cx="1376855" cy="741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5A0C276-174D-C344-9E32-C1E3B6945EB5}"/>
              </a:ext>
            </a:extLst>
          </p:cNvPr>
          <p:cNvCxnSpPr>
            <a:cxnSpLocks/>
          </p:cNvCxnSpPr>
          <p:nvPr/>
        </p:nvCxnSpPr>
        <p:spPr>
          <a:xfrm>
            <a:off x="1513490" y="4009586"/>
            <a:ext cx="1088945" cy="5835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15ACF1D-7C46-464A-8C8F-F751A784411B}"/>
              </a:ext>
            </a:extLst>
          </p:cNvPr>
          <p:cNvCxnSpPr>
            <a:cxnSpLocks/>
          </p:cNvCxnSpPr>
          <p:nvPr/>
        </p:nvCxnSpPr>
        <p:spPr>
          <a:xfrm flipV="1">
            <a:off x="3828285" y="4696368"/>
            <a:ext cx="1346442" cy="5657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ylindre 32">
            <a:extLst>
              <a:ext uri="{FF2B5EF4-FFF2-40B4-BE49-F238E27FC236}">
                <a16:creationId xmlns:a16="http://schemas.microsoft.com/office/drawing/2014/main" id="{98897C28-53BB-9340-9FF2-D8999B4DC217}"/>
              </a:ext>
            </a:extLst>
          </p:cNvPr>
          <p:cNvSpPr/>
          <p:nvPr/>
        </p:nvSpPr>
        <p:spPr>
          <a:xfrm>
            <a:off x="3828285" y="5600553"/>
            <a:ext cx="4186441" cy="1013609"/>
          </a:xfrm>
          <a:prstGeom prst="can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MeSH</a:t>
            </a:r>
            <a:r>
              <a:rPr lang="fr-FR" dirty="0"/>
              <a:t> </a:t>
            </a:r>
            <a:r>
              <a:rPr lang="fr-FR" dirty="0" err="1"/>
              <a:t>english</a:t>
            </a:r>
            <a:r>
              <a:rPr lang="fr-FR" dirty="0"/>
              <a:t> -&gt; Français</a:t>
            </a:r>
          </a:p>
        </p:txBody>
      </p:sp>
      <p:sp>
        <p:nvSpPr>
          <p:cNvPr id="34" name="Flèche vers le haut 33">
            <a:extLst>
              <a:ext uri="{FF2B5EF4-FFF2-40B4-BE49-F238E27FC236}">
                <a16:creationId xmlns:a16="http://schemas.microsoft.com/office/drawing/2014/main" id="{BF2C49C7-2639-9E40-9375-BC5615F29253}"/>
              </a:ext>
            </a:extLst>
          </p:cNvPr>
          <p:cNvSpPr/>
          <p:nvPr/>
        </p:nvSpPr>
        <p:spPr>
          <a:xfrm>
            <a:off x="5822731" y="5057741"/>
            <a:ext cx="273269" cy="38362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2BE2C264-0971-A94F-81B8-D2FA3FE52253}"/>
              </a:ext>
            </a:extLst>
          </p:cNvPr>
          <p:cNvCxnSpPr>
            <a:cxnSpLocks/>
          </p:cNvCxnSpPr>
          <p:nvPr/>
        </p:nvCxnSpPr>
        <p:spPr>
          <a:xfrm flipV="1">
            <a:off x="6432331" y="2923128"/>
            <a:ext cx="1348893" cy="8046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19C9DA70-AAEE-2C4F-94C6-CE294BD2440E}"/>
              </a:ext>
            </a:extLst>
          </p:cNvPr>
          <p:cNvCxnSpPr>
            <a:cxnSpLocks/>
          </p:cNvCxnSpPr>
          <p:nvPr/>
        </p:nvCxnSpPr>
        <p:spPr>
          <a:xfrm flipV="1">
            <a:off x="6840352" y="4525282"/>
            <a:ext cx="1965956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2707BEF7-683D-4443-8898-DE6D20720E23}"/>
              </a:ext>
            </a:extLst>
          </p:cNvPr>
          <p:cNvCxnSpPr>
            <a:cxnSpLocks/>
          </p:cNvCxnSpPr>
          <p:nvPr/>
        </p:nvCxnSpPr>
        <p:spPr>
          <a:xfrm>
            <a:off x="6856775" y="4894526"/>
            <a:ext cx="1780710" cy="6992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ZoneTexte 41">
            <a:extLst>
              <a:ext uri="{FF2B5EF4-FFF2-40B4-BE49-F238E27FC236}">
                <a16:creationId xmlns:a16="http://schemas.microsoft.com/office/drawing/2014/main" id="{C01D865B-C37C-6848-A461-0FF362E510B2}"/>
              </a:ext>
            </a:extLst>
          </p:cNvPr>
          <p:cNvSpPr txBox="1"/>
          <p:nvPr/>
        </p:nvSpPr>
        <p:spPr>
          <a:xfrm>
            <a:off x="10616235" y="4182411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Pages</a:t>
            </a:r>
          </a:p>
          <a:p>
            <a:r>
              <a:rPr lang="fr-FR" dirty="0"/>
              <a:t>paramètres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54E587-85DB-E246-B0CC-F4F6095BBE2F}"/>
              </a:ext>
            </a:extLst>
          </p:cNvPr>
          <p:cNvSpPr txBox="1"/>
          <p:nvPr/>
        </p:nvSpPr>
        <p:spPr>
          <a:xfrm>
            <a:off x="10813015" y="5464652"/>
            <a:ext cx="70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Base</a:t>
            </a:r>
          </a:p>
          <a:p>
            <a:r>
              <a:rPr lang="fr-FR" dirty="0" err="1"/>
              <a:t>Xml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78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FE422CC-478B-8140-8269-13AA3270D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Ecrire la musique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109397C-F096-D14B-8571-7756944B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B8B7451-E759-1845-BDCE-5CF03869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13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F73B371-5331-A949-83A3-E24F437CB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061" y="274638"/>
            <a:ext cx="3445053" cy="13770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EE43B6-A01F-B448-9FB3-1CD5A4D1F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48" y="1894247"/>
            <a:ext cx="6979298" cy="301954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A91A05B-E178-CB47-9007-349EAE13ECEE}"/>
              </a:ext>
            </a:extLst>
          </p:cNvPr>
          <p:cNvSpPr txBox="1"/>
          <p:nvPr/>
        </p:nvSpPr>
        <p:spPr>
          <a:xfrm>
            <a:off x="2013048" y="1765003"/>
            <a:ext cx="1229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947DC1-D76F-6F4A-BE99-E9601D979F85}"/>
              </a:ext>
            </a:extLst>
          </p:cNvPr>
          <p:cNvSpPr txBox="1"/>
          <p:nvPr/>
        </p:nvSpPr>
        <p:spPr>
          <a:xfrm>
            <a:off x="1875190" y="3865981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&lt;/</a:t>
            </a:r>
            <a:r>
              <a:rPr lang="fr-FR" sz="2000" dirty="0">
                <a:latin typeface="Courier" pitchFamily="2" charset="0"/>
              </a:rPr>
              <a:t>score</a:t>
            </a:r>
            <a:r>
              <a:rPr lang="fr-FR" dirty="0">
                <a:latin typeface="Courier" pitchFamily="2" charset="0"/>
              </a:rPr>
              <a:t>&gt;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39AE07-6187-A146-9044-444C3882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4798" y="3846814"/>
            <a:ext cx="2702623" cy="21339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086462-921B-BA4F-B4A8-3094F90BF8BF}"/>
              </a:ext>
            </a:extLst>
          </p:cNvPr>
          <p:cNvSpPr txBox="1"/>
          <p:nvPr/>
        </p:nvSpPr>
        <p:spPr>
          <a:xfrm>
            <a:off x="9772680" y="2140150"/>
            <a:ext cx="797013" cy="147732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= la</a:t>
            </a:r>
          </a:p>
          <a:p>
            <a:r>
              <a:rPr lang="fr-FR" dirty="0"/>
              <a:t>b = si</a:t>
            </a:r>
          </a:p>
          <a:p>
            <a:r>
              <a:rPr lang="fr-FR" dirty="0"/>
              <a:t>c = do</a:t>
            </a:r>
          </a:p>
          <a:p>
            <a:r>
              <a:rPr lang="fr-FR" dirty="0"/>
              <a:t>d = ré</a:t>
            </a:r>
          </a:p>
          <a:p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54747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43E4208-9259-F14D-968D-B72B6998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Études pour choristes amateurs curieux..</a:t>
            </a:r>
            <a:br>
              <a:rPr lang="fr-FR" dirty="0"/>
            </a:br>
            <a:r>
              <a:rPr lang="fr-FR" dirty="0"/>
              <a:t>Lassus, </a:t>
            </a:r>
            <a:r>
              <a:rPr lang="fr-FR" dirty="0" err="1"/>
              <a:t>musica</a:t>
            </a:r>
            <a:r>
              <a:rPr lang="fr-FR" dirty="0"/>
              <a:t> </a:t>
            </a:r>
            <a:r>
              <a:rPr lang="fr-FR" dirty="0" err="1"/>
              <a:t>ficta</a:t>
            </a:r>
            <a:r>
              <a:rPr lang="fr-FR" dirty="0"/>
              <a:t>, </a:t>
            </a:r>
            <a:r>
              <a:rPr lang="fr-FR" dirty="0" err="1"/>
              <a:t>contrafacta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277CBD-38B5-A249-853C-9E0AE606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2F4DB7-E28D-CA49-8179-AC4E4A793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14</a:t>
            </a:fld>
            <a:endParaRPr lang="fr-FR"/>
          </a:p>
        </p:txBody>
      </p:sp>
      <p:pic>
        <p:nvPicPr>
          <p:cNvPr id="13314" name="Picture 2" descr="Orlando Lassus, from J.J. Boissard, Yale.jpg">
            <a:extLst>
              <a:ext uri="{FF2B5EF4-FFF2-40B4-BE49-F238E27FC236}">
                <a16:creationId xmlns:a16="http://schemas.microsoft.com/office/drawing/2014/main" id="{CE76BFED-D6E6-2940-B6A5-127BF0D14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71783"/>
            <a:ext cx="1350574" cy="172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DC7228-BAFE-4C4B-86AE-B03FEAF2F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2116" y="1391293"/>
            <a:ext cx="5626359" cy="25728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EA0EDC2-318A-2448-9C7E-1D8473788BC0}"/>
              </a:ext>
            </a:extLst>
          </p:cNvPr>
          <p:cNvSpPr txBox="1"/>
          <p:nvPr/>
        </p:nvSpPr>
        <p:spPr>
          <a:xfrm>
            <a:off x="2749548" y="4180300"/>
            <a:ext cx="390203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dirty="0"/>
              <a:t>Quand mon mary vient de dehors,</a:t>
            </a:r>
            <a:br>
              <a:rPr lang="fr-FR" sz="1600" dirty="0"/>
            </a:br>
            <a:r>
              <a:rPr lang="fr-FR" sz="1600" dirty="0"/>
              <a:t>Ma rente est d’</a:t>
            </a:r>
            <a:r>
              <a:rPr lang="fr-FR" sz="1600" dirty="0" err="1"/>
              <a:t>estre</a:t>
            </a:r>
            <a:r>
              <a:rPr lang="fr-FR" sz="1600" dirty="0"/>
              <a:t> battue :</a:t>
            </a:r>
            <a:br>
              <a:rPr lang="fr-FR" sz="1600" dirty="0"/>
            </a:br>
            <a:r>
              <a:rPr lang="fr-FR" sz="1600" dirty="0"/>
              <a:t>Il prend la </a:t>
            </a:r>
            <a:r>
              <a:rPr lang="fr-FR" sz="1600" dirty="0" err="1"/>
              <a:t>cuillier</a:t>
            </a:r>
            <a:r>
              <a:rPr lang="fr-FR" sz="1600" dirty="0"/>
              <a:t> du pot</a:t>
            </a:r>
            <a:br>
              <a:rPr lang="fr-FR" sz="1600" dirty="0"/>
            </a:br>
            <a:r>
              <a:rPr lang="fr-FR" sz="1600" dirty="0"/>
              <a:t>À la teste il me la rue.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J’ay grand peur qu’il ne me tue.</a:t>
            </a:r>
            <a:br>
              <a:rPr lang="fr-FR" sz="1600" dirty="0"/>
            </a:br>
            <a:r>
              <a:rPr lang="fr-FR" sz="1600" dirty="0"/>
              <a:t>C’est un faux vilain, jaloux</a:t>
            </a:r>
            <a:br>
              <a:rPr lang="fr-FR" sz="1600" dirty="0"/>
            </a:br>
            <a:r>
              <a:rPr lang="fr-FR" sz="1600" dirty="0"/>
              <a:t>C’est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Je suis jeune et il est vieux.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726F53-F96A-5C40-AF90-7299B6D94639}"/>
              </a:ext>
            </a:extLst>
          </p:cNvPr>
          <p:cNvSpPr txBox="1"/>
          <p:nvPr/>
        </p:nvSpPr>
        <p:spPr>
          <a:xfrm>
            <a:off x="7150438" y="4180300"/>
            <a:ext cx="4051109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Quand l'homme </a:t>
            </a:r>
            <a:r>
              <a:rPr lang="fr-FR" sz="1600" dirty="0" err="1"/>
              <a:t>honneste</a:t>
            </a:r>
            <a:r>
              <a:rPr lang="fr-FR" sz="1600" dirty="0"/>
              <a:t> va dehors</a:t>
            </a:r>
            <a:br>
              <a:rPr lang="fr-FR" sz="1600" dirty="0"/>
            </a:br>
            <a:r>
              <a:rPr lang="fr-FR" sz="1600" dirty="0"/>
              <a:t>Sa femme n'est par la rue</a:t>
            </a:r>
            <a:br>
              <a:rPr lang="fr-FR" sz="1600" dirty="0"/>
            </a:br>
            <a:r>
              <a:rPr lang="fr-FR" sz="1600" dirty="0"/>
              <a:t>Ainsi à la besogne alors</a:t>
            </a:r>
            <a:br>
              <a:rPr lang="fr-FR" sz="1600" dirty="0"/>
            </a:br>
            <a:r>
              <a:rPr lang="fr-FR" sz="1600" dirty="0" err="1"/>
              <a:t>Menagère</a:t>
            </a:r>
            <a:r>
              <a:rPr lang="fr-FR" sz="1600" dirty="0"/>
              <a:t> elle se rue</a:t>
            </a:r>
            <a:br>
              <a:rPr lang="fr-FR" sz="1600" dirty="0"/>
            </a:br>
            <a:br>
              <a:rPr lang="fr-FR" sz="1600" dirty="0"/>
            </a:br>
            <a:r>
              <a:rPr lang="fr-FR" sz="1600" dirty="0"/>
              <a:t>S'il revient elle le salue</a:t>
            </a:r>
            <a:br>
              <a:rPr lang="fr-FR" sz="1600" dirty="0"/>
            </a:br>
            <a:r>
              <a:rPr lang="fr-FR" sz="1600" dirty="0"/>
              <a:t>Et lui fait accueil gracieux</a:t>
            </a:r>
            <a:br>
              <a:rPr lang="fr-FR" sz="1600" dirty="0"/>
            </a:br>
            <a:r>
              <a:rPr lang="fr-FR" sz="1600" dirty="0"/>
              <a:t>Il n'est un vilain, </a:t>
            </a:r>
            <a:r>
              <a:rPr lang="fr-FR" sz="1600" dirty="0" err="1"/>
              <a:t>rioteux</a:t>
            </a:r>
            <a:r>
              <a:rPr lang="fr-FR" sz="1600" dirty="0"/>
              <a:t>, </a:t>
            </a:r>
            <a:r>
              <a:rPr lang="fr-FR" sz="1600" dirty="0" err="1"/>
              <a:t>grommeleux</a:t>
            </a:r>
            <a:r>
              <a:rPr lang="fr-FR" sz="1600" dirty="0"/>
              <a:t>.</a:t>
            </a:r>
            <a:br>
              <a:rPr lang="fr-FR" sz="1600" dirty="0"/>
            </a:br>
            <a:r>
              <a:rPr lang="fr-FR" sz="1600" dirty="0"/>
              <a:t>Si elle jeune et s'il est vieux.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9FA6161-9283-CC41-AA63-2FEB8F156D62}"/>
              </a:ext>
            </a:extLst>
          </p:cNvPr>
          <p:cNvSpPr/>
          <p:nvPr/>
        </p:nvSpPr>
        <p:spPr>
          <a:xfrm>
            <a:off x="8756373" y="3071192"/>
            <a:ext cx="298174" cy="417258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EEF1B9-2769-9940-B378-B8B89E2E032D}"/>
              </a:ext>
            </a:extLst>
          </p:cNvPr>
          <p:cNvSpPr txBox="1"/>
          <p:nvPr/>
        </p:nvSpPr>
        <p:spPr>
          <a:xfrm>
            <a:off x="609600" y="1808922"/>
            <a:ext cx="2775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Impression pour</a:t>
            </a:r>
          </a:p>
          <a:p>
            <a:r>
              <a:rPr lang="fr-FR" dirty="0">
                <a:highlight>
                  <a:srgbClr val="FFFF00"/>
                </a:highlight>
              </a:rPr>
              <a:t>musicien professionnel</a:t>
            </a:r>
          </a:p>
          <a:p>
            <a:endParaRPr lang="fr-FR" dirty="0"/>
          </a:p>
          <a:p>
            <a:r>
              <a:rPr lang="fr-FR" dirty="0"/>
              <a:t>Altérations implicites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794AB5-CE65-5140-BA0E-41D75F5EB490}"/>
              </a:ext>
            </a:extLst>
          </p:cNvPr>
          <p:cNvSpPr txBox="1"/>
          <p:nvPr/>
        </p:nvSpPr>
        <p:spPr>
          <a:xfrm>
            <a:off x="9978887" y="1630017"/>
            <a:ext cx="1805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Pour </a:t>
            </a:r>
            <a:r>
              <a:rPr lang="fr-FR" dirty="0">
                <a:highlight>
                  <a:srgbClr val="FFFF00"/>
                </a:highlight>
              </a:rPr>
              <a:t>amateurs</a:t>
            </a:r>
          </a:p>
          <a:p>
            <a:endParaRPr lang="fr-FR" dirty="0"/>
          </a:p>
          <a:p>
            <a:r>
              <a:rPr lang="fr-FR" dirty="0"/>
              <a:t>Altérations </a:t>
            </a:r>
          </a:p>
          <a:p>
            <a:r>
              <a:rPr lang="fr-FR" dirty="0"/>
              <a:t>explicites</a:t>
            </a:r>
          </a:p>
        </p:txBody>
      </p:sp>
    </p:spTree>
    <p:extLst>
      <p:ext uri="{BB962C8B-B14F-4D97-AF65-F5344CB8AC3E}">
        <p14:creationId xmlns:p14="http://schemas.microsoft.com/office/powerpoint/2010/main" val="277983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182EE15-0BDA-604E-84A1-64C566617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70" y="1457706"/>
            <a:ext cx="7156788" cy="4927599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Le 14 aout 778, Charlemagne, de retour d’Espagne, perd l’arrière garde de son armée au col de Roncevaux</a:t>
            </a:r>
          </a:p>
          <a:p>
            <a:pPr lvl="1"/>
            <a:r>
              <a:rPr lang="fr-FR" dirty="0"/>
              <a:t>Ainsi est mort Roland</a:t>
            </a:r>
          </a:p>
          <a:p>
            <a:r>
              <a:rPr lang="fr-FR" dirty="0"/>
              <a:t>La légende </a:t>
            </a:r>
          </a:p>
          <a:p>
            <a:pPr lvl="1"/>
            <a:r>
              <a:rPr lang="fr-FR" dirty="0"/>
              <a:t>la trahison de Ganelon</a:t>
            </a:r>
          </a:p>
          <a:p>
            <a:pPr lvl="1"/>
            <a:r>
              <a:rPr lang="fr-FR" dirty="0"/>
              <a:t>L’attitude héroïque de Roland</a:t>
            </a:r>
          </a:p>
          <a:p>
            <a:pPr lvl="2"/>
            <a:r>
              <a:rPr lang="fr-FR" dirty="0"/>
              <a:t>Qui attend de mourir pour sonner de l’olifant</a:t>
            </a:r>
          </a:p>
          <a:p>
            <a:pPr lvl="2"/>
            <a:r>
              <a:rPr lang="fr-FR" dirty="0"/>
              <a:t>Qui brise le rocher avec </a:t>
            </a:r>
            <a:r>
              <a:rPr lang="fr-FR" dirty="0" err="1"/>
              <a:t>Durandal</a:t>
            </a:r>
            <a:r>
              <a:rPr lang="fr-FR" dirty="0"/>
              <a:t> son épée</a:t>
            </a:r>
          </a:p>
          <a:p>
            <a:r>
              <a:rPr lang="fr-FR" dirty="0"/>
              <a:t>La littérature</a:t>
            </a:r>
          </a:p>
          <a:p>
            <a:pPr lvl="1"/>
            <a:r>
              <a:rPr lang="fr-FR" dirty="0"/>
              <a:t>Manuscrits à partir du XIIe siècle</a:t>
            </a:r>
          </a:p>
          <a:p>
            <a:pPr lvl="1"/>
            <a:r>
              <a:rPr lang="fr-FR" dirty="0"/>
              <a:t>Transcriptions, traductions au XIX siècle</a:t>
            </a:r>
          </a:p>
          <a:p>
            <a:pPr lvl="1"/>
            <a:r>
              <a:rPr lang="fr-FR" dirty="0"/>
              <a:t>Des dizaines de milliers d’articles</a:t>
            </a:r>
          </a:p>
          <a:p>
            <a:pPr lvl="1"/>
            <a:r>
              <a:rPr lang="fr-FR" dirty="0"/>
              <a:t>De multiples valorisations (opéras, films…)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2AED85C-5F4B-3B42-9009-13748D81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une histoire, une épopée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7B9423-123F-D042-ABD1-6BF4EE43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F6987D4-CCD0-CC41-B5AF-7B9DBBB3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15</a:t>
            </a:fld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C70CD-875E-6047-9E96-471F18D62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2" y="1576975"/>
            <a:ext cx="38100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1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6A492DB-88C8-DA4C-8C25-97DE8C6FB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sujet de stage…       imaginé tranquille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0C4EF4-4E0F-6F48-9D60-B316AC309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0658EE-E9E9-5945-8732-E57D118DD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16</a:t>
            </a:fld>
            <a:endParaRPr lang="fr-FR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392FB52-D8A2-6F42-9D42-A84FA2390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" y="1624370"/>
            <a:ext cx="2107053" cy="173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8219D6D-E3E1-7F4E-868E-02BC69241E14}"/>
              </a:ext>
            </a:extLst>
          </p:cNvPr>
          <p:cNvSpPr txBox="1"/>
          <p:nvPr/>
        </p:nvSpPr>
        <p:spPr>
          <a:xfrm>
            <a:off x="329382" y="3516018"/>
            <a:ext cx="21467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Chanson de Roland</a:t>
            </a:r>
          </a:p>
          <a:p>
            <a:r>
              <a:rPr lang="fr-FR" sz="1400" dirty="0" err="1"/>
              <a:t>Franscisque</a:t>
            </a:r>
            <a:r>
              <a:rPr lang="fr-FR" sz="1400" dirty="0"/>
              <a:t> Michel</a:t>
            </a:r>
          </a:p>
          <a:p>
            <a:r>
              <a:rPr lang="fr-FR" sz="1400" dirty="0"/>
              <a:t>Annoté par Paul Meyer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3DD8C87-7C56-3946-9D10-E34D484E2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6" y="4359019"/>
            <a:ext cx="127000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A1FD875-9CBD-4C41-9847-CE5AF2A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42" y="4369159"/>
            <a:ext cx="1336810" cy="172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A2EC46-9925-C642-A06F-4499B02D1412}"/>
              </a:ext>
            </a:extLst>
          </p:cNvPr>
          <p:cNvSpPr txBox="1"/>
          <p:nvPr/>
        </p:nvSpPr>
        <p:spPr>
          <a:xfrm>
            <a:off x="304101" y="6116351"/>
            <a:ext cx="39292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Gilles Mathieu</a:t>
            </a:r>
          </a:p>
          <a:p>
            <a:r>
              <a:rPr lang="fr-FR" sz="1600" dirty="0"/>
              <a:t>Un oratorio sur la Chanson de Roland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834BD45-D6B9-464E-A148-A3112D90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977" y="2171568"/>
            <a:ext cx="1481328" cy="19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85A2FDC-DE73-B342-883A-9E85B29E067D}"/>
              </a:ext>
            </a:extLst>
          </p:cNvPr>
          <p:cNvSpPr txBox="1"/>
          <p:nvPr/>
        </p:nvSpPr>
        <p:spPr>
          <a:xfrm>
            <a:off x="4188660" y="4455338"/>
            <a:ext cx="297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d’Oxford,</a:t>
            </a:r>
          </a:p>
          <a:p>
            <a:r>
              <a:rPr lang="fr-FR" dirty="0"/>
              <a:t> accessible sur Wikipédia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60C3C17F-E6E2-4B46-9598-057C7C19F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28" y="436348"/>
            <a:ext cx="859971" cy="85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EF9A1FF-E8E3-3DD5-4E0F-2B1434FD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450" y="2389188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F8ED5A0-C833-26C1-3FAB-F8845958BA95}"/>
              </a:ext>
            </a:extLst>
          </p:cNvPr>
          <p:cNvSpPr txBox="1"/>
          <p:nvPr/>
        </p:nvSpPr>
        <p:spPr>
          <a:xfrm>
            <a:off x="7801897" y="1624370"/>
            <a:ext cx="2161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invité imprévu</a:t>
            </a:r>
          </a:p>
          <a:p>
            <a:r>
              <a:rPr lang="fr-FR" dirty="0"/>
              <a:t>Léon Gautier…</a:t>
            </a:r>
          </a:p>
        </p:txBody>
      </p:sp>
    </p:spTree>
    <p:extLst>
      <p:ext uri="{BB962C8B-B14F-4D97-AF65-F5344CB8AC3E}">
        <p14:creationId xmlns:p14="http://schemas.microsoft.com/office/powerpoint/2010/main" val="371274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E2FFF6B-36F9-754A-9150-22B2696AD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158" y="1190746"/>
            <a:ext cx="10972800" cy="469582"/>
          </a:xfrm>
        </p:spPr>
        <p:txBody>
          <a:bodyPr/>
          <a:lstStyle/>
          <a:p>
            <a:r>
              <a:rPr lang="fr-FR" dirty="0"/>
              <a:t>Point de départ : inconnu, nombreuses hypothèses,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2E8796F-AF2A-014C-B1D9-B10A280D5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chanson de Roland, des manuscrits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9120D07-552D-154F-8701-35ED3B7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17</a:t>
            </a:fld>
            <a:endParaRPr lang="fr-FR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6C8D22-0AC8-8F43-821F-95B47C52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48" y="3004046"/>
            <a:ext cx="2645664" cy="348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5E0735-E8EC-3B46-A09D-816100E17792}"/>
              </a:ext>
            </a:extLst>
          </p:cNvPr>
          <p:cNvSpPr txBox="1"/>
          <p:nvPr/>
        </p:nvSpPr>
        <p:spPr>
          <a:xfrm>
            <a:off x="609600" y="2560320"/>
            <a:ext cx="3861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d’</a:t>
            </a:r>
            <a:r>
              <a:rPr lang="fr-FR" b="1" dirty="0"/>
              <a:t>Oxford</a:t>
            </a:r>
            <a:r>
              <a:rPr lang="fr-FR" dirty="0"/>
              <a:t> (XIIe siècle ?)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F5097EE-CBB7-4A4D-844F-90CA5A88C204}"/>
              </a:ext>
            </a:extLst>
          </p:cNvPr>
          <p:cNvSpPr/>
          <p:nvPr/>
        </p:nvSpPr>
        <p:spPr>
          <a:xfrm>
            <a:off x="1240675" y="4059592"/>
            <a:ext cx="2429117" cy="137769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1D38EE-1CB6-1644-B629-B8A1C5DB52F2}"/>
              </a:ext>
            </a:extLst>
          </p:cNvPr>
          <p:cNvSpPr txBox="1"/>
          <p:nvPr/>
        </p:nvSpPr>
        <p:spPr>
          <a:xfrm>
            <a:off x="3938016" y="3072384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72 feuillets</a:t>
            </a:r>
          </a:p>
          <a:p>
            <a:r>
              <a:rPr lang="fr-FR" dirty="0"/>
              <a:t>Recto-verso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75F6371-455A-9D4F-B68F-1F313D152851}"/>
              </a:ext>
            </a:extLst>
          </p:cNvPr>
          <p:cNvCxnSpPr/>
          <p:nvPr/>
        </p:nvCxnSpPr>
        <p:spPr>
          <a:xfrm flipH="1">
            <a:off x="3486912" y="3413760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7D212F9A-2E33-844E-B770-FDCDD7DAB679}"/>
              </a:ext>
            </a:extLst>
          </p:cNvPr>
          <p:cNvSpPr/>
          <p:nvPr/>
        </p:nvSpPr>
        <p:spPr>
          <a:xfrm>
            <a:off x="1143139" y="5596317"/>
            <a:ext cx="2645664" cy="88327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C4C9123-3439-F749-977C-CE07392E16EF}"/>
              </a:ext>
            </a:extLst>
          </p:cNvPr>
          <p:cNvSpPr txBox="1"/>
          <p:nvPr/>
        </p:nvSpPr>
        <p:spPr>
          <a:xfrm>
            <a:off x="4139184" y="4175760"/>
            <a:ext cx="1173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28?</a:t>
            </a:r>
          </a:p>
          <a:p>
            <a:r>
              <a:rPr lang="fr-FR" dirty="0"/>
              <a:t>Couplets</a:t>
            </a:r>
          </a:p>
          <a:p>
            <a:r>
              <a:rPr lang="fr-FR" dirty="0"/>
              <a:t>(Laisses)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B91B2DB-51D3-C947-BBA7-0DB9A50E631D}"/>
              </a:ext>
            </a:extLst>
          </p:cNvPr>
          <p:cNvCxnSpPr/>
          <p:nvPr/>
        </p:nvCxnSpPr>
        <p:spPr>
          <a:xfrm flipH="1">
            <a:off x="3688080" y="4517136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C26A6B83-0359-A841-BF20-0F01348DBB79}"/>
              </a:ext>
            </a:extLst>
          </p:cNvPr>
          <p:cNvSpPr txBox="1"/>
          <p:nvPr/>
        </p:nvSpPr>
        <p:spPr>
          <a:xfrm>
            <a:off x="4090416" y="545592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4202 vers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E97264-96D0-DE4F-AF9A-C3420E801D09}"/>
              </a:ext>
            </a:extLst>
          </p:cNvPr>
          <p:cNvCxnSpPr/>
          <p:nvPr/>
        </p:nvCxnSpPr>
        <p:spPr>
          <a:xfrm flipH="1">
            <a:off x="3639312" y="5626608"/>
            <a:ext cx="3994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>
            <a:extLst>
              <a:ext uri="{FF2B5EF4-FFF2-40B4-BE49-F238E27FC236}">
                <a16:creationId xmlns:a16="http://schemas.microsoft.com/office/drawing/2014/main" id="{05F2E1DC-BF79-EA4A-9123-B387FCB08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023" y="3052126"/>
            <a:ext cx="1247496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2DB1EA8-86B2-9A47-BE1A-E936D878973B}"/>
              </a:ext>
            </a:extLst>
          </p:cNvPr>
          <p:cNvSpPr txBox="1"/>
          <p:nvPr/>
        </p:nvSpPr>
        <p:spPr>
          <a:xfrm>
            <a:off x="9241536" y="1824490"/>
            <a:ext cx="2436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Venise</a:t>
            </a:r>
          </a:p>
          <a:p>
            <a:r>
              <a:rPr lang="fr-FR" dirty="0"/>
              <a:t>XIIIe siècle</a:t>
            </a:r>
          </a:p>
          <a:p>
            <a:r>
              <a:rPr lang="fr-FR" dirty="0"/>
              <a:t>6000 vers</a:t>
            </a:r>
          </a:p>
          <a:p>
            <a:r>
              <a:rPr lang="fr-FR" dirty="0"/>
              <a:t>419 couplets</a:t>
            </a:r>
          </a:p>
        </p:txBody>
      </p:sp>
      <p:pic>
        <p:nvPicPr>
          <p:cNvPr id="3084" name="Picture 12">
            <a:extLst>
              <a:ext uri="{FF2B5EF4-FFF2-40B4-BE49-F238E27FC236}">
                <a16:creationId xmlns:a16="http://schemas.microsoft.com/office/drawing/2014/main" id="{76839C4B-323A-3745-8B4A-58BBBDAF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35" y="2786506"/>
            <a:ext cx="1197019" cy="173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200C6AA-51F1-304D-8AAC-BB051C3F1556}"/>
              </a:ext>
            </a:extLst>
          </p:cNvPr>
          <p:cNvSpPr txBox="1"/>
          <p:nvPr/>
        </p:nvSpPr>
        <p:spPr>
          <a:xfrm>
            <a:off x="5473327" y="1882926"/>
            <a:ext cx="2847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Manuscrit de </a:t>
            </a:r>
            <a:r>
              <a:rPr lang="fr-FR" b="1" dirty="0"/>
              <a:t>Paris</a:t>
            </a:r>
          </a:p>
          <a:p>
            <a:r>
              <a:rPr lang="fr-FR" dirty="0"/>
              <a:t>XIIIe siècle, incomplet</a:t>
            </a:r>
          </a:p>
          <a:p>
            <a:r>
              <a:rPr lang="fr-FR" dirty="0"/>
              <a:t>6828 vers / 275 laisses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43D426D-76BC-4B49-9C00-8637F7932E45}"/>
              </a:ext>
            </a:extLst>
          </p:cNvPr>
          <p:cNvSpPr txBox="1"/>
          <p:nvPr/>
        </p:nvSpPr>
        <p:spPr>
          <a:xfrm>
            <a:off x="5472259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Châteauroux</a:t>
            </a:r>
          </a:p>
        </p:txBody>
      </p:sp>
      <p:sp>
        <p:nvSpPr>
          <p:cNvPr id="18" name="AutoShape 6">
            <a:extLst>
              <a:ext uri="{FF2B5EF4-FFF2-40B4-BE49-F238E27FC236}">
                <a16:creationId xmlns:a16="http://schemas.microsoft.com/office/drawing/2014/main" id="{AA4DD440-E9E2-EB4B-831E-C304BD5864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F5ED4F8-4E69-3649-AAA9-61CAC0B0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476" y="5305844"/>
            <a:ext cx="858266" cy="1263705"/>
          </a:xfrm>
          <a:prstGeom prst="rect">
            <a:avLst/>
          </a:prstGeom>
        </p:spPr>
      </p:pic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7B7F46DA-3866-2841-A8B5-092623971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8F3735A-C358-0E2B-486C-63726AA132AA}"/>
              </a:ext>
            </a:extLst>
          </p:cNvPr>
          <p:cNvSpPr txBox="1"/>
          <p:nvPr/>
        </p:nvSpPr>
        <p:spPr>
          <a:xfrm>
            <a:off x="7212835" y="4785053"/>
            <a:ext cx="190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Cambridge</a:t>
            </a:r>
          </a:p>
        </p:txBody>
      </p:sp>
      <p:pic>
        <p:nvPicPr>
          <p:cNvPr id="5122" name="Picture 2" descr="Vignette pour la version du 16 septembre 2021 à 17:10">
            <a:extLst>
              <a:ext uri="{FF2B5EF4-FFF2-40B4-BE49-F238E27FC236}">
                <a16:creationId xmlns:a16="http://schemas.microsoft.com/office/drawing/2014/main" id="{6EB19FC7-AC7F-9F17-BC96-0A3EEEC6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634" y="5284916"/>
            <a:ext cx="805406" cy="112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gnette pour la version du 7 mars 2022 à 01:08">
            <a:extLst>
              <a:ext uri="{FF2B5EF4-FFF2-40B4-BE49-F238E27FC236}">
                <a16:creationId xmlns:a16="http://schemas.microsoft.com/office/drawing/2014/main" id="{0951B540-AF38-01E8-3D40-6E43B6350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7" y="5067089"/>
            <a:ext cx="850233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9A3CDF-194D-DD81-ECAF-D474D4458E40}"/>
              </a:ext>
            </a:extLst>
          </p:cNvPr>
          <p:cNvSpPr txBox="1"/>
          <p:nvPr/>
        </p:nvSpPr>
        <p:spPr>
          <a:xfrm>
            <a:off x="9241536" y="5284916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 allemand</a:t>
            </a:r>
          </a:p>
          <a:p>
            <a:r>
              <a:rPr lang="fr-FR" dirty="0"/>
              <a:t>Curé Konrad</a:t>
            </a:r>
          </a:p>
        </p:txBody>
      </p:sp>
    </p:spTree>
    <p:extLst>
      <p:ext uri="{BB962C8B-B14F-4D97-AF65-F5344CB8AC3E}">
        <p14:creationId xmlns:p14="http://schemas.microsoft.com/office/powerpoint/2010/main" val="1957834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8A9FF-B15E-C841-8AAB-28B3AFE46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5486400" cy="4525962"/>
          </a:xfrm>
        </p:spPr>
        <p:txBody>
          <a:bodyPr/>
          <a:lstStyle/>
          <a:p>
            <a:r>
              <a:rPr lang="fr-FR" dirty="0"/>
              <a:t>Des vers en assonance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Une mise en musique</a:t>
            </a:r>
          </a:p>
          <a:p>
            <a:pPr lvl="1"/>
            <a:r>
              <a:rPr lang="fr-FR" dirty="0"/>
              <a:t>En 10 mouvements</a:t>
            </a:r>
          </a:p>
          <a:p>
            <a:pPr lvl="1"/>
            <a:r>
              <a:rPr lang="fr-FR" dirty="0"/>
              <a:t>Sur une sélection de 200 vers</a:t>
            </a:r>
          </a:p>
          <a:p>
            <a:pPr lvl="1"/>
            <a:r>
              <a:rPr lang="fr-FR" dirty="0"/>
              <a:t>Pour chœurs SATB</a:t>
            </a:r>
          </a:p>
          <a:p>
            <a:pPr lvl="1"/>
            <a:r>
              <a:rPr lang="fr-FR" dirty="0"/>
              <a:t>Cor, orchestre à cordes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E5C5767-9D19-7B4A-9F59-B76ACC64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oratorio de Gilles Mathieu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B567DC5-7C4F-054D-B68D-29164D84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CE49B1-4480-C046-9698-AF50072D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18</a:t>
            </a:fld>
            <a:endParaRPr lang="fr-FR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4F550A6-B0C2-7347-97F4-A7680316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006600"/>
            <a:ext cx="4954524" cy="1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A215B4E-2FD8-274F-A700-28B754A40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884" y="1960310"/>
            <a:ext cx="4824476" cy="1325706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C074BD7-3733-544D-B91F-90CE80996C4D}"/>
              </a:ext>
            </a:extLst>
          </p:cNvPr>
          <p:cNvSpPr/>
          <p:nvPr/>
        </p:nvSpPr>
        <p:spPr>
          <a:xfrm>
            <a:off x="8790432" y="1895862"/>
            <a:ext cx="1584960" cy="153313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35AF36-6067-754A-A1EE-77B0FECCF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7617" y="3367892"/>
            <a:ext cx="5486400" cy="30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913C42C-2A97-CB44-9CBA-8CF30908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Des transcriptions, des traductions (centaines)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4E5387-9D44-C24B-8B4E-F9E7AF5C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19</a:t>
            </a:fld>
            <a:endParaRPr lang="fr-FR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4AF35E-FECB-1844-9EBA-A31B7AA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76" y="2630210"/>
            <a:ext cx="2159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1088E38-8243-4B4B-9763-E058CAA3EAE1}"/>
              </a:ext>
            </a:extLst>
          </p:cNvPr>
          <p:cNvSpPr txBox="1"/>
          <p:nvPr/>
        </p:nvSpPr>
        <p:spPr>
          <a:xfrm>
            <a:off x="4138676" y="1706880"/>
            <a:ext cx="20954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Léon Gautier</a:t>
            </a:r>
          </a:p>
          <a:p>
            <a:r>
              <a:rPr lang="fr-FR" dirty="0"/>
              <a:t>Edition populaire</a:t>
            </a:r>
          </a:p>
          <a:p>
            <a:r>
              <a:rPr lang="fr-FR" dirty="0"/>
              <a:t>1881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9BD6200-479E-8046-882C-7F8555B07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52" y="2630210"/>
            <a:ext cx="381000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AC757A9-4CA3-0940-991E-42CC0F8948E5}"/>
              </a:ext>
            </a:extLst>
          </p:cNvPr>
          <p:cNvSpPr txBox="1"/>
          <p:nvPr/>
        </p:nvSpPr>
        <p:spPr>
          <a:xfrm>
            <a:off x="7936992" y="1877568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(1869)</a:t>
            </a:r>
          </a:p>
          <a:p>
            <a:r>
              <a:rPr lang="fr-FR" dirty="0"/>
              <a:t>Annoté par Paul Meyer</a:t>
            </a:r>
          </a:p>
        </p:txBody>
      </p:sp>
      <p:pic>
        <p:nvPicPr>
          <p:cNvPr id="4102" name="Picture 6" descr="Couverture">
            <a:extLst>
              <a:ext uri="{FF2B5EF4-FFF2-40B4-BE49-F238E27FC236}">
                <a16:creationId xmlns:a16="http://schemas.microsoft.com/office/drawing/2014/main" id="{F15A4AD7-0339-204A-BBA3-D89C331BD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71" y="2341976"/>
            <a:ext cx="1625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F965F96-8519-E146-B455-BD74951549A5}"/>
              </a:ext>
            </a:extLst>
          </p:cNvPr>
          <p:cNvSpPr txBox="1"/>
          <p:nvPr/>
        </p:nvSpPr>
        <p:spPr>
          <a:xfrm>
            <a:off x="814916" y="1667337"/>
            <a:ext cx="2997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Francisque Michel (1837)</a:t>
            </a:r>
          </a:p>
          <a:p>
            <a:r>
              <a:rPr lang="fr-FR" dirty="0"/>
              <a:t>Première transcription</a:t>
            </a:r>
          </a:p>
          <a:p>
            <a:r>
              <a:rPr lang="fr-FR" dirty="0"/>
              <a:t>(Manuscrit d’Oxford)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88BB86-7B50-A4F4-6211-2450B0317339}"/>
              </a:ext>
            </a:extLst>
          </p:cNvPr>
          <p:cNvSpPr txBox="1"/>
          <p:nvPr/>
        </p:nvSpPr>
        <p:spPr>
          <a:xfrm>
            <a:off x="4728117" y="6065792"/>
            <a:ext cx="6455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42.000 articles sur Google </a:t>
            </a:r>
            <a:r>
              <a:rPr lang="fr-FR" sz="2800" dirty="0" err="1"/>
              <a:t>Scolar</a:t>
            </a:r>
            <a:r>
              <a:rPr lang="fr-FR" sz="28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422765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7395E6-ED71-1E40-A6F1-BEC4458B0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41380"/>
            <a:ext cx="10972800" cy="4941981"/>
          </a:xfrm>
        </p:spPr>
        <p:txBody>
          <a:bodyPr>
            <a:normAutofit fontScale="85000" lnSpcReduction="20000"/>
          </a:bodyPr>
          <a:lstStyle/>
          <a:p>
            <a:r>
              <a:rPr lang="fr-FR" dirty="0">
                <a:highlight>
                  <a:srgbClr val="FFFF00"/>
                </a:highlight>
              </a:rPr>
              <a:t>1959 </a:t>
            </a:r>
            <a:r>
              <a:rPr lang="fr-FR" dirty="0"/>
              <a:t>Je regarde par la fenêtre pendant la leçon sur la </a:t>
            </a:r>
            <a:r>
              <a:rPr lang="fr-FR" i="1" dirty="0"/>
              <a:t>Chanson de Roland</a:t>
            </a:r>
          </a:p>
          <a:p>
            <a:r>
              <a:rPr lang="fr-FR" dirty="0">
                <a:highlight>
                  <a:srgbClr val="FFFF00"/>
                </a:highlight>
              </a:rPr>
              <a:t>1967</a:t>
            </a:r>
            <a:r>
              <a:rPr lang="fr-FR" dirty="0"/>
              <a:t> Calcul numérique (ENSEM) puis informatique en Lorraine</a:t>
            </a:r>
          </a:p>
          <a:p>
            <a:pPr lvl="1"/>
            <a:r>
              <a:rPr lang="fr-FR" dirty="0"/>
              <a:t>Crin=&gt;</a:t>
            </a:r>
            <a:r>
              <a:rPr lang="fr-FR" dirty="0" err="1"/>
              <a:t>Loria</a:t>
            </a:r>
            <a:r>
              <a:rPr lang="fr-FR" dirty="0"/>
              <a:t>, IUCAL (=&gt; CIRIL) / usagers : CRPG… et surtout le TLF</a:t>
            </a:r>
          </a:p>
          <a:p>
            <a:r>
              <a:rPr lang="fr-FR" dirty="0">
                <a:highlight>
                  <a:srgbClr val="FFFF00"/>
                </a:highlight>
              </a:rPr>
              <a:t>1980 </a:t>
            </a:r>
            <a:r>
              <a:rPr lang="fr-FR" dirty="0"/>
              <a:t>Création GS Association Nationale du Logiciel (ADI, CNRS, CNET…)</a:t>
            </a:r>
          </a:p>
          <a:p>
            <a:pPr lvl="1"/>
            <a:r>
              <a:rPr lang="fr-FR" dirty="0"/>
              <a:t>Enquêtes / numérique Serveur Minitel Catalogues / Expositions (y compris USA) </a:t>
            </a:r>
          </a:p>
          <a:p>
            <a:r>
              <a:rPr lang="fr-FR" dirty="0">
                <a:highlight>
                  <a:srgbClr val="FFFF00"/>
                </a:highlight>
              </a:rPr>
              <a:t>1988 … 2000</a:t>
            </a:r>
            <a:r>
              <a:rPr lang="fr-FR" dirty="0"/>
              <a:t>,  INIST (directeur informatique, production, R&amp;D)</a:t>
            </a:r>
          </a:p>
          <a:p>
            <a:pPr lvl="1"/>
            <a:r>
              <a:rPr lang="fr-FR" dirty="0"/>
              <a:t>SGML pour la bibliothéconomie et veille stratégique =&gt; ennemi public numéro 1</a:t>
            </a:r>
          </a:p>
          <a:p>
            <a:r>
              <a:rPr lang="fr-FR" dirty="0">
                <a:highlight>
                  <a:srgbClr val="FFFF00"/>
                </a:highlight>
              </a:rPr>
              <a:t>1992 </a:t>
            </a:r>
            <a:r>
              <a:rPr lang="fr-FR" dirty="0"/>
              <a:t>: </a:t>
            </a:r>
            <a:r>
              <a:rPr lang="fr-FR" dirty="0" err="1"/>
              <a:t>Loria</a:t>
            </a:r>
            <a:r>
              <a:rPr lang="fr-FR" dirty="0"/>
              <a:t> (Autoroutes de l’Information / Site Art Nouveau)</a:t>
            </a:r>
          </a:p>
          <a:p>
            <a:pPr lvl="1"/>
            <a:r>
              <a:rPr lang="fr-FR" dirty="0"/>
              <a:t>Ouverture internationale : ERCIM/Digital </a:t>
            </a:r>
            <a:r>
              <a:rPr lang="fr-FR" dirty="0" err="1"/>
              <a:t>libraries</a:t>
            </a:r>
            <a:r>
              <a:rPr lang="fr-FR" dirty="0"/>
              <a:t> ; DCMI (Dublin </a:t>
            </a:r>
            <a:r>
              <a:rPr lang="fr-FR" dirty="0" err="1"/>
              <a:t>Core</a:t>
            </a:r>
            <a:r>
              <a:rPr lang="fr-FR" dirty="0"/>
              <a:t>)</a:t>
            </a:r>
          </a:p>
          <a:p>
            <a:r>
              <a:rPr lang="fr-FR" dirty="0">
                <a:highlight>
                  <a:srgbClr val="FFFF00"/>
                </a:highlight>
              </a:rPr>
              <a:t>2007</a:t>
            </a:r>
            <a:r>
              <a:rPr lang="fr-FR" dirty="0"/>
              <a:t> : Contributions </a:t>
            </a:r>
            <a:r>
              <a:rPr lang="fr-FR" dirty="0">
                <a:highlight>
                  <a:srgbClr val="FFFF00"/>
                </a:highlight>
              </a:rPr>
              <a:t>Wikipédi</a:t>
            </a:r>
            <a:r>
              <a:rPr lang="fr-FR" dirty="0"/>
              <a:t>a (Saul de Haendel… Philatélie)</a:t>
            </a:r>
          </a:p>
          <a:p>
            <a:r>
              <a:rPr lang="fr-FR" dirty="0">
                <a:highlight>
                  <a:srgbClr val="FFFF00"/>
                </a:highlight>
              </a:rPr>
              <a:t>2008</a:t>
            </a:r>
            <a:r>
              <a:rPr lang="fr-FR" dirty="0"/>
              <a:t> : </a:t>
            </a:r>
            <a:r>
              <a:rPr lang="fr-FR" dirty="0" err="1"/>
              <a:t>Wicri</a:t>
            </a:r>
            <a:r>
              <a:rPr lang="fr-FR" dirty="0"/>
              <a:t>  (DRRT Lorraine … ISTEX… Paragraphe/Paris 8)</a:t>
            </a:r>
          </a:p>
          <a:p>
            <a:pPr lvl="1"/>
            <a:r>
              <a:rPr lang="fr-FR" dirty="0"/>
              <a:t>Avec Thierry </a:t>
            </a:r>
            <a:r>
              <a:rPr lang="fr-FR" dirty="0" err="1"/>
              <a:t>Daunois</a:t>
            </a:r>
            <a:r>
              <a:rPr lang="fr-FR" dirty="0"/>
              <a:t>, Frédérique </a:t>
            </a:r>
            <a:r>
              <a:rPr lang="fr-FR" dirty="0" err="1"/>
              <a:t>Péguiron</a:t>
            </a:r>
            <a:r>
              <a:rPr lang="fr-FR" dirty="0"/>
              <a:t> et  Jean-Pierre </a:t>
            </a:r>
            <a:r>
              <a:rPr lang="fr-FR" dirty="0" err="1"/>
              <a:t>Thomesse</a:t>
            </a:r>
            <a:endParaRPr lang="fr-FR" dirty="0"/>
          </a:p>
          <a:p>
            <a:r>
              <a:rPr lang="fr-FR" dirty="0">
                <a:highlight>
                  <a:srgbClr val="FFFF00"/>
                </a:highlight>
              </a:rPr>
              <a:t>2021</a:t>
            </a:r>
            <a:r>
              <a:rPr lang="fr-FR" dirty="0"/>
              <a:t> : Projet Chanson de Roland </a:t>
            </a:r>
          </a:p>
          <a:p>
            <a:pPr lvl="1"/>
            <a:r>
              <a:rPr lang="fr-FR" dirty="0"/>
              <a:t>          avec une composition de Gilles Mathieu </a:t>
            </a:r>
          </a:p>
          <a:p>
            <a:pPr lvl="1"/>
            <a:r>
              <a:rPr lang="fr-FR" dirty="0"/>
              <a:t>                                 et une problématique d’Isabelle </a:t>
            </a:r>
            <a:r>
              <a:rPr lang="fr-FR" dirty="0" err="1"/>
              <a:t>Turcan</a:t>
            </a: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AEEEAE6-E372-CA40-8158-005CC6C08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Bonjour, mon nom est Jacques </a:t>
            </a:r>
            <a:r>
              <a:rPr lang="fr-FR" dirty="0" err="1"/>
              <a:t>Ducloy</a:t>
            </a:r>
            <a:br>
              <a:rPr lang="fr-FR" dirty="0"/>
            </a:br>
            <a:r>
              <a:rPr lang="fr-FR" dirty="0"/>
              <a:t>Devenu humaniste numérique à 76 ans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7D33969-EECF-1E4B-B7D9-F554B1EA1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2EB-2862-F74C-8533-2858F41B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4EB231F-7139-C348-A45E-168C3A805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Roland, </a:t>
            </a:r>
            <a:br>
              <a:rPr lang="fr-FR" dirty="0"/>
            </a:br>
            <a:r>
              <a:rPr lang="fr-FR" dirty="0"/>
              <a:t>problèmes et divergences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E361DC-BAA5-F547-931C-B651F58C7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22" y="4467587"/>
            <a:ext cx="5669678" cy="1647191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1F39E6EB-CEA5-BF44-8CFF-ED3FFB20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48BD6EB-AB47-D649-B466-6D687FB32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0D27A-2813-FF49-A851-318F6F0438C1}" type="slidenum">
              <a:rPr lang="fr-FR" smtClean="0"/>
              <a:t>20</a:t>
            </a:fld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104A67-E731-CC46-AA30-B1850ACFE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39" y="4658341"/>
            <a:ext cx="5850794" cy="126568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F9CDC30-CE5E-F248-9C35-0C8F1F996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45" y="1688014"/>
            <a:ext cx="4565151" cy="1873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DB436D9-E774-F044-9DD3-CF6FC8AF4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92" y="1774462"/>
            <a:ext cx="4976263" cy="16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4D67FF3-2BE0-7D45-A299-7A2766A6B671}"/>
              </a:ext>
            </a:extLst>
          </p:cNvPr>
          <p:cNvSpPr/>
          <p:nvPr/>
        </p:nvSpPr>
        <p:spPr>
          <a:xfrm>
            <a:off x="4213419" y="2999906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C21E24F-4F3E-134B-ABF2-109B52595AB6}"/>
              </a:ext>
            </a:extLst>
          </p:cNvPr>
          <p:cNvSpPr/>
          <p:nvPr/>
        </p:nvSpPr>
        <p:spPr>
          <a:xfrm>
            <a:off x="4401677" y="1628309"/>
            <a:ext cx="609594" cy="373927"/>
          </a:xfrm>
          <a:prstGeom prst="roundRect">
            <a:avLst/>
          </a:prstGeom>
          <a:noFill/>
          <a:ln w="412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5798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0514546-997A-6342-A22B-67307002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8"/>
            <a:ext cx="10972800" cy="963888"/>
          </a:xfrm>
        </p:spPr>
        <p:txBody>
          <a:bodyPr/>
          <a:lstStyle/>
          <a:p>
            <a:r>
              <a:rPr lang="fr-FR" dirty="0"/>
              <a:t>Le scribe s’est trompé de page !!!</a:t>
            </a:r>
          </a:p>
          <a:p>
            <a:r>
              <a:rPr lang="fr-FR" dirty="0"/>
              <a:t>Sur un vers facile à analyser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C9F7AC4-B851-AA4C-AEAC-AEA419E6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L’accident du vers 2242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4F2966-44B1-9541-A582-492188D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EDC0CF-5BBA-E246-B706-3C82E463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8D1154-C18D-6E40-BC79-AF41BF675DBF}"/>
              </a:ext>
            </a:extLst>
          </p:cNvPr>
          <p:cNvSpPr txBox="1"/>
          <p:nvPr/>
        </p:nvSpPr>
        <p:spPr>
          <a:xfrm>
            <a:off x="3319670" y="2604051"/>
            <a:ext cx="7295321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Mors est </a:t>
            </a:r>
            <a:r>
              <a:rPr lang="fr-FR" sz="2800" dirty="0" err="1"/>
              <a:t>Turpins</a:t>
            </a:r>
            <a:r>
              <a:rPr lang="fr-FR" sz="2800" dirty="0"/>
              <a:t>, li </a:t>
            </a:r>
            <a:r>
              <a:rPr lang="fr-FR" sz="2800" dirty="0" err="1"/>
              <a:t>guerreiers</a:t>
            </a:r>
            <a:r>
              <a:rPr lang="fr-FR" sz="2800" dirty="0"/>
              <a:t> </a:t>
            </a:r>
            <a:r>
              <a:rPr lang="fr-FR" sz="2800" dirty="0" err="1"/>
              <a:t>Carlun</a:t>
            </a:r>
            <a:r>
              <a:rPr lang="fr-FR" sz="2800" dirty="0"/>
              <a:t>.</a:t>
            </a:r>
          </a:p>
        </p:txBody>
      </p:sp>
      <p:sp>
        <p:nvSpPr>
          <p:cNvPr id="8" name="Parallélogramme 7">
            <a:extLst>
              <a:ext uri="{FF2B5EF4-FFF2-40B4-BE49-F238E27FC236}">
                <a16:creationId xmlns:a16="http://schemas.microsoft.com/office/drawing/2014/main" id="{4C015807-4724-DA44-94FC-8B53D84A240C}"/>
              </a:ext>
            </a:extLst>
          </p:cNvPr>
          <p:cNvSpPr/>
          <p:nvPr/>
        </p:nvSpPr>
        <p:spPr>
          <a:xfrm rot="20945070">
            <a:off x="4015409" y="3975652"/>
            <a:ext cx="1093304" cy="1490870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arallélogramme 8">
            <a:extLst>
              <a:ext uri="{FF2B5EF4-FFF2-40B4-BE49-F238E27FC236}">
                <a16:creationId xmlns:a16="http://schemas.microsoft.com/office/drawing/2014/main" id="{F9E3912B-CA13-F549-A043-30ED317E4EB3}"/>
              </a:ext>
            </a:extLst>
          </p:cNvPr>
          <p:cNvSpPr/>
          <p:nvPr/>
        </p:nvSpPr>
        <p:spPr>
          <a:xfrm rot="654930" flipH="1">
            <a:off x="4943063" y="3969024"/>
            <a:ext cx="1093304" cy="1490870"/>
          </a:xfrm>
          <a:prstGeom prst="parallelogram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99CD0E-8EC3-C045-8D3A-92F127B19962}"/>
              </a:ext>
            </a:extLst>
          </p:cNvPr>
          <p:cNvSpPr txBox="1"/>
          <p:nvPr/>
        </p:nvSpPr>
        <p:spPr>
          <a:xfrm>
            <a:off x="2882348" y="3885624"/>
            <a:ext cx="78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</a:t>
            </a:r>
          </a:p>
          <a:p>
            <a:r>
              <a:rPr lang="fr-FR" dirty="0"/>
              <a:t>verso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A0FCA2-44F2-C64D-B38E-F5E62358A4E5}"/>
              </a:ext>
            </a:extLst>
          </p:cNvPr>
          <p:cNvSpPr txBox="1"/>
          <p:nvPr/>
        </p:nvSpPr>
        <p:spPr>
          <a:xfrm>
            <a:off x="6334541" y="3879000"/>
            <a:ext cx="753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</a:t>
            </a:r>
          </a:p>
          <a:p>
            <a:r>
              <a:rPr lang="fr-FR" dirty="0"/>
              <a:t>recto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40DE5467-EFC1-814A-83C7-A39304F42D2B}"/>
              </a:ext>
            </a:extLst>
          </p:cNvPr>
          <p:cNvCxnSpPr>
            <a:cxnSpLocks/>
          </p:cNvCxnSpPr>
          <p:nvPr/>
        </p:nvCxnSpPr>
        <p:spPr>
          <a:xfrm>
            <a:off x="2445026" y="5376862"/>
            <a:ext cx="16101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A330D0A-2313-D447-AE85-794E9FE8F601}"/>
              </a:ext>
            </a:extLst>
          </p:cNvPr>
          <p:cNvCxnSpPr>
            <a:cxnSpLocks/>
          </p:cNvCxnSpPr>
          <p:nvPr/>
        </p:nvCxnSpPr>
        <p:spPr>
          <a:xfrm flipH="1">
            <a:off x="6091049" y="5399846"/>
            <a:ext cx="13434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C0F98A2-6633-AC45-B1AF-195C5EF918F9}"/>
              </a:ext>
            </a:extLst>
          </p:cNvPr>
          <p:cNvGrpSpPr/>
          <p:nvPr/>
        </p:nvGrpSpPr>
        <p:grpSpPr>
          <a:xfrm>
            <a:off x="2842582" y="4946908"/>
            <a:ext cx="914399" cy="721708"/>
            <a:chOff x="10316818" y="4310805"/>
            <a:chExt cx="914399" cy="721708"/>
          </a:xfrm>
        </p:grpSpPr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8F7B8623-FC65-114A-BF24-15FAFC2A2332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818" y="4407151"/>
              <a:ext cx="914399" cy="62536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88E48872-936E-6E40-9904-67FF8ADE0D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16818" y="4310805"/>
              <a:ext cx="914399" cy="721708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711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667310B-DAD7-2B47-AE72-091B9002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Blog dialogue avec le compositeur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2BF36DD-3EF2-4447-86FB-E6B1A8C34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817D14B-7522-194D-B053-8F12B9BB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22</a:t>
            </a:fld>
            <a:endParaRPr lang="fr-FR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ED32584-CDB1-1649-9B8B-2ED5B722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40" y="1514158"/>
            <a:ext cx="2275840" cy="170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06D6FD-9781-5146-B5A3-E683C03A1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296410"/>
            <a:ext cx="4826000" cy="6223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1C9D5E-9409-8C4E-9151-825E24237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64" y="3113899"/>
            <a:ext cx="4826000" cy="104612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6621AE-B8DD-294B-B15E-486480022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22" y="5251173"/>
            <a:ext cx="5230284" cy="12102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6124F7-61D2-F24A-BCF2-8B7553472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767" y="1636507"/>
            <a:ext cx="5003800" cy="107639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C640AD6-CBC8-F84B-B7A3-26873B8AF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633" y="3062098"/>
            <a:ext cx="5765800" cy="4953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8B78A6C-3FAD-1244-9475-C24DCF749835}"/>
              </a:ext>
            </a:extLst>
          </p:cNvPr>
          <p:cNvSpPr txBox="1"/>
          <p:nvPr/>
        </p:nvSpPr>
        <p:spPr>
          <a:xfrm>
            <a:off x="6829638" y="4294516"/>
            <a:ext cx="51892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 err="1"/>
              <a:t>Cruist</a:t>
            </a:r>
            <a:r>
              <a:rPr lang="fr-FR" dirty="0"/>
              <a:t> li acers, ne </a:t>
            </a:r>
            <a:r>
              <a:rPr lang="fr-FR" dirty="0" err="1"/>
              <a:t>freint</a:t>
            </a:r>
            <a:r>
              <a:rPr lang="fr-FR" dirty="0"/>
              <a:t> ne ne s’</a:t>
            </a:r>
            <a:r>
              <a:rPr lang="fr-FR" dirty="0" err="1"/>
              <a:t>esgruignet</a:t>
            </a:r>
            <a:r>
              <a:rPr lang="fr-FR" dirty="0"/>
              <a:t> ;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1890FC-73B2-2246-A2FE-B79B7390D0B4}"/>
              </a:ext>
            </a:extLst>
          </p:cNvPr>
          <p:cNvSpPr txBox="1"/>
          <p:nvPr/>
        </p:nvSpPr>
        <p:spPr>
          <a:xfrm>
            <a:off x="6124364" y="4918710"/>
            <a:ext cx="5737468" cy="14773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dirty="0"/>
              <a:t>Devant lui est une roche brune ; </a:t>
            </a:r>
          </a:p>
          <a:p>
            <a:r>
              <a:rPr lang="fr-FR" dirty="0"/>
              <a:t>Par grande douleur et colère,</a:t>
            </a:r>
          </a:p>
          <a:p>
            <a:r>
              <a:rPr lang="fr-FR" dirty="0"/>
              <a:t>                    il y assène dix forts coups ;</a:t>
            </a:r>
          </a:p>
          <a:p>
            <a:r>
              <a:rPr lang="fr-FR" dirty="0"/>
              <a:t>L’acier de </a:t>
            </a:r>
            <a:r>
              <a:rPr lang="fr-FR" dirty="0" err="1"/>
              <a:t>Durendal</a:t>
            </a:r>
            <a:r>
              <a:rPr lang="fr-FR" dirty="0"/>
              <a:t> grince : </a:t>
            </a:r>
          </a:p>
          <a:p>
            <a:r>
              <a:rPr lang="fr-FR" dirty="0"/>
              <a:t>                    point ne se rompt, ni ne s’ébrèche 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2EBDD7-772B-2046-82F2-DED6D8032B65}"/>
              </a:ext>
            </a:extLst>
          </p:cNvPr>
          <p:cNvSpPr txBox="1"/>
          <p:nvPr/>
        </p:nvSpPr>
        <p:spPr>
          <a:xfrm>
            <a:off x="6124702" y="3899647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/>
              <a:t>Leon</a:t>
            </a:r>
            <a:r>
              <a:rPr lang="fr-FR" b="1" i="1" dirty="0"/>
              <a:t> Gautier :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CFE3606-09E8-4911-A40E-AE52D5675F97}"/>
              </a:ext>
            </a:extLst>
          </p:cNvPr>
          <p:cNvSpPr/>
          <p:nvPr/>
        </p:nvSpPr>
        <p:spPr>
          <a:xfrm>
            <a:off x="9715500" y="1672500"/>
            <a:ext cx="911860" cy="100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C5BC1D0-96AB-F702-25DE-70D9F9011C4B}"/>
              </a:ext>
            </a:extLst>
          </p:cNvPr>
          <p:cNvSpPr/>
          <p:nvPr/>
        </p:nvSpPr>
        <p:spPr>
          <a:xfrm>
            <a:off x="1501140" y="4160026"/>
            <a:ext cx="911860" cy="6223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97346DC-6FFD-2E8E-0995-AFE35D91539F}"/>
              </a:ext>
            </a:extLst>
          </p:cNvPr>
          <p:cNvSpPr/>
          <p:nvPr/>
        </p:nvSpPr>
        <p:spPr>
          <a:xfrm>
            <a:off x="2758440" y="5169394"/>
            <a:ext cx="911860" cy="8011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62655A4-1E8E-C496-9C47-72D320E0F270}"/>
              </a:ext>
            </a:extLst>
          </p:cNvPr>
          <p:cNvSpPr/>
          <p:nvPr/>
        </p:nvSpPr>
        <p:spPr>
          <a:xfrm>
            <a:off x="9044940" y="2762160"/>
            <a:ext cx="911860" cy="10092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1070D32-DDE5-D926-E82E-796F632DB917}"/>
              </a:ext>
            </a:extLst>
          </p:cNvPr>
          <p:cNvSpPr/>
          <p:nvPr/>
        </p:nvSpPr>
        <p:spPr>
          <a:xfrm>
            <a:off x="9456420" y="4133760"/>
            <a:ext cx="911860" cy="772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70F5AFA-7DB7-9D33-4088-E0BDCF86CBA2}"/>
              </a:ext>
            </a:extLst>
          </p:cNvPr>
          <p:cNvSpPr/>
          <p:nvPr/>
        </p:nvSpPr>
        <p:spPr>
          <a:xfrm>
            <a:off x="9662160" y="5806440"/>
            <a:ext cx="911860" cy="7081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49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88DFC6-8E96-CB45-B247-C4761B1D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Dictionnaires </a:t>
            </a:r>
            <a:r>
              <a:rPr lang="fr-FR" dirty="0" err="1"/>
              <a:t>hypertextualisés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17C9F-CADB-AB4F-91C4-0A55C4118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HIS.7 2022, </a:t>
            </a:r>
            <a:r>
              <a:rPr lang="fr-FR" dirty="0" err="1"/>
              <a:t>Ducloy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08E570-C35A-4545-8A9E-E174BA37E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23</a:t>
            </a:fld>
            <a:endParaRPr lang="fr-FR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A376C1E-9184-1D4F-9501-1D89C3DE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58" y="3635750"/>
            <a:ext cx="2277202" cy="156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3C75C4-08B8-1444-9473-1095BA6A8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065" y="1911721"/>
            <a:ext cx="894231" cy="1480197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03CCB320-019E-384B-9226-176D1C3E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4" y="1928133"/>
            <a:ext cx="954158" cy="156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94198D03-2714-F24A-ABD3-6BDC834E6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5" y="4648727"/>
            <a:ext cx="1067102" cy="17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454115-8228-C544-BEF9-EA2174991AF5}"/>
              </a:ext>
            </a:extLst>
          </p:cNvPr>
          <p:cNvSpPr txBox="1"/>
          <p:nvPr/>
        </p:nvSpPr>
        <p:spPr>
          <a:xfrm>
            <a:off x="445051" y="1171576"/>
            <a:ext cx="1158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Brossard</a:t>
            </a:r>
          </a:p>
          <a:p>
            <a:r>
              <a:rPr lang="fr-FR" dirty="0"/>
              <a:t>1703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7D54BB-DEF5-724E-AAC3-2B75BBECEBF9}"/>
              </a:ext>
            </a:extLst>
          </p:cNvPr>
          <p:cNvSpPr/>
          <p:nvPr/>
        </p:nvSpPr>
        <p:spPr>
          <a:xfrm>
            <a:off x="2686156" y="2469845"/>
            <a:ext cx="1683026" cy="250884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D637691-E6C5-9B47-8535-5E83B912308A}"/>
              </a:ext>
            </a:extLst>
          </p:cNvPr>
          <p:cNvCxnSpPr/>
          <p:nvPr/>
        </p:nvCxnSpPr>
        <p:spPr>
          <a:xfrm>
            <a:off x="2686156" y="3114054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3B94F8A-FEA6-1646-9778-23FAAA94FB9A}"/>
              </a:ext>
            </a:extLst>
          </p:cNvPr>
          <p:cNvSpPr txBox="1"/>
          <p:nvPr/>
        </p:nvSpPr>
        <p:spPr>
          <a:xfrm>
            <a:off x="128358" y="3880600"/>
            <a:ext cx="2088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1851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423FA66-93C3-334E-B240-751E402C6005}"/>
              </a:ext>
            </a:extLst>
          </p:cNvPr>
          <p:cNvSpPr txBox="1"/>
          <p:nvPr/>
        </p:nvSpPr>
        <p:spPr>
          <a:xfrm>
            <a:off x="4618589" y="1308654"/>
            <a:ext cx="2778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Jean-Jacques Rousseau</a:t>
            </a:r>
          </a:p>
          <a:p>
            <a:r>
              <a:rPr lang="fr-FR" dirty="0"/>
              <a:t>1871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07830A3-ADC0-2445-9841-1523BA9CEB25}"/>
              </a:ext>
            </a:extLst>
          </p:cNvPr>
          <p:cNvSpPr txBox="1"/>
          <p:nvPr/>
        </p:nvSpPr>
        <p:spPr>
          <a:xfrm>
            <a:off x="5839884" y="5519830"/>
            <a:ext cx="141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TLF 1970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780562-1310-104A-A73C-2B9C04B6610D}"/>
              </a:ext>
            </a:extLst>
          </p:cNvPr>
          <p:cNvSpPr txBox="1"/>
          <p:nvPr/>
        </p:nvSpPr>
        <p:spPr>
          <a:xfrm>
            <a:off x="2681194" y="152459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Andante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9984EA61-BA49-D347-8879-AE3BA3E0022F}"/>
              </a:ext>
            </a:extLst>
          </p:cNvPr>
          <p:cNvCxnSpPr/>
          <p:nvPr/>
        </p:nvCxnSpPr>
        <p:spPr>
          <a:xfrm>
            <a:off x="2723324" y="3724265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B271F5C7-FC5A-7C40-8977-E0E148EF43A6}"/>
              </a:ext>
            </a:extLst>
          </p:cNvPr>
          <p:cNvCxnSpPr/>
          <p:nvPr/>
        </p:nvCxnSpPr>
        <p:spPr>
          <a:xfrm>
            <a:off x="2686156" y="4325562"/>
            <a:ext cx="168302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15D4234-0A05-F044-96E7-A28F92A70EA6}"/>
              </a:ext>
            </a:extLst>
          </p:cNvPr>
          <p:cNvCxnSpPr>
            <a:cxnSpLocks/>
          </p:cNvCxnSpPr>
          <p:nvPr/>
        </p:nvCxnSpPr>
        <p:spPr>
          <a:xfrm>
            <a:off x="1416108" y="2314576"/>
            <a:ext cx="1307216" cy="5734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330ECE0-F253-C54A-9E0D-2AE817850C71}"/>
              </a:ext>
            </a:extLst>
          </p:cNvPr>
          <p:cNvCxnSpPr>
            <a:cxnSpLocks/>
          </p:cNvCxnSpPr>
          <p:nvPr/>
        </p:nvCxnSpPr>
        <p:spPr>
          <a:xfrm flipV="1">
            <a:off x="1544983" y="3951518"/>
            <a:ext cx="1178341" cy="1468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B13855E-5589-F241-80F7-1F2BF25236E0}"/>
              </a:ext>
            </a:extLst>
          </p:cNvPr>
          <p:cNvCxnSpPr>
            <a:cxnSpLocks/>
          </p:cNvCxnSpPr>
          <p:nvPr/>
        </p:nvCxnSpPr>
        <p:spPr>
          <a:xfrm flipH="1">
            <a:off x="4372525" y="2713677"/>
            <a:ext cx="932837" cy="715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5A13E8A-8A84-CB4F-AB7D-3ECE3FB5441D}"/>
              </a:ext>
            </a:extLst>
          </p:cNvPr>
          <p:cNvCxnSpPr>
            <a:cxnSpLocks/>
          </p:cNvCxnSpPr>
          <p:nvPr/>
        </p:nvCxnSpPr>
        <p:spPr>
          <a:xfrm flipH="1">
            <a:off x="4419566" y="4434459"/>
            <a:ext cx="1553436" cy="154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">
            <a:extLst>
              <a:ext uri="{FF2B5EF4-FFF2-40B4-BE49-F238E27FC236}">
                <a16:creationId xmlns:a16="http://schemas.microsoft.com/office/drawing/2014/main" id="{05F60E0C-0790-C715-43CA-231504D8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84" y="707565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E02CD942-F80E-5D94-53F7-D6C71E70F4A4}"/>
              </a:ext>
            </a:extLst>
          </p:cNvPr>
          <p:cNvCxnSpPr>
            <a:cxnSpLocks/>
          </p:cNvCxnSpPr>
          <p:nvPr/>
        </p:nvCxnSpPr>
        <p:spPr>
          <a:xfrm flipH="1">
            <a:off x="7369885" y="1893930"/>
            <a:ext cx="2800931" cy="1686387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546D8488-0B81-FA91-8AEB-69BA2047ABEB}"/>
              </a:ext>
            </a:extLst>
          </p:cNvPr>
          <p:cNvSpPr txBox="1"/>
          <p:nvPr/>
        </p:nvSpPr>
        <p:spPr>
          <a:xfrm>
            <a:off x="8306690" y="1956891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Simple lien</a:t>
            </a:r>
          </a:p>
        </p:txBody>
      </p:sp>
      <p:pic>
        <p:nvPicPr>
          <p:cNvPr id="1026" name="Picture 2" descr="Couverture">
            <a:extLst>
              <a:ext uri="{FF2B5EF4-FFF2-40B4-BE49-F238E27FC236}">
                <a16:creationId xmlns:a16="http://schemas.microsoft.com/office/drawing/2014/main" id="{ADEE3C80-F520-07E7-D36A-89F53E73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369" y="2935978"/>
            <a:ext cx="1089468" cy="165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29FD9D4-5C4B-90D6-EC3C-5A31F60B105A}"/>
              </a:ext>
            </a:extLst>
          </p:cNvPr>
          <p:cNvCxnSpPr>
            <a:cxnSpLocks/>
          </p:cNvCxnSpPr>
          <p:nvPr/>
        </p:nvCxnSpPr>
        <p:spPr>
          <a:xfrm flipV="1">
            <a:off x="7973083" y="3981313"/>
            <a:ext cx="2630286" cy="39378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21A43B78-17E2-EE27-3538-2A20ACB56669}"/>
              </a:ext>
            </a:extLst>
          </p:cNvPr>
          <p:cNvSpPr txBox="1"/>
          <p:nvPr/>
        </p:nvSpPr>
        <p:spPr>
          <a:xfrm>
            <a:off x="8507766" y="4339638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Lien sémantique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5512A0-5B3C-ACC0-A663-231B97652051}"/>
              </a:ext>
            </a:extLst>
          </p:cNvPr>
          <p:cNvSpPr txBox="1"/>
          <p:nvPr/>
        </p:nvSpPr>
        <p:spPr>
          <a:xfrm>
            <a:off x="8762902" y="3704147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Exemple TLF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33FB710E-10EC-44AA-01F0-6D57304D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181" y="4863688"/>
            <a:ext cx="1234064" cy="174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255ED00F-857C-B778-DA18-09647CB6D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176" y="5519830"/>
            <a:ext cx="747981" cy="9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BBCDCE94-8223-E459-0D91-4523D083D545}"/>
              </a:ext>
            </a:extLst>
          </p:cNvPr>
          <p:cNvCxnSpPr>
            <a:cxnSpLocks/>
          </p:cNvCxnSpPr>
          <p:nvPr/>
        </p:nvCxnSpPr>
        <p:spPr>
          <a:xfrm flipH="1" flipV="1">
            <a:off x="8016760" y="5012954"/>
            <a:ext cx="2154056" cy="3119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D54D4921-5E80-A336-6C6B-06E9FA67CED5}"/>
              </a:ext>
            </a:extLst>
          </p:cNvPr>
          <p:cNvSpPr txBox="1"/>
          <p:nvPr/>
        </p:nvSpPr>
        <p:spPr>
          <a:xfrm>
            <a:off x="8000904" y="5685347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Nouvelle</a:t>
            </a:r>
          </a:p>
          <a:p>
            <a:r>
              <a:rPr lang="fr-FR" i="1" dirty="0"/>
              <a:t>Attestation</a:t>
            </a:r>
          </a:p>
        </p:txBody>
      </p:sp>
    </p:spTree>
    <p:extLst>
      <p:ext uri="{BB962C8B-B14F-4D97-AF65-F5344CB8AC3E}">
        <p14:creationId xmlns:p14="http://schemas.microsoft.com/office/powerpoint/2010/main" val="15677348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0BD4E97-FA45-8A4F-AEB1-E1BBD4BF1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 Chanson de Roland</a:t>
            </a:r>
            <a:br>
              <a:rPr lang="fr-FR" dirty="0"/>
            </a:br>
            <a:r>
              <a:rPr lang="fr-FR" dirty="0"/>
              <a:t>un gigantesque hypertexte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3D94F-4576-7542-A641-6642950A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88008" y="6503990"/>
            <a:ext cx="3134783" cy="365125"/>
          </a:xfrm>
        </p:spPr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D68340-FBD4-3944-A6B6-4A531498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24</a:t>
            </a:fld>
            <a:endParaRPr lang="fr-FR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4B2239F-7232-694F-800E-7A8EF866B21C}"/>
              </a:ext>
            </a:extLst>
          </p:cNvPr>
          <p:cNvGrpSpPr/>
          <p:nvPr/>
        </p:nvGrpSpPr>
        <p:grpSpPr>
          <a:xfrm>
            <a:off x="1490868" y="2345636"/>
            <a:ext cx="1431234" cy="1143000"/>
            <a:chOff x="4929809" y="1948069"/>
            <a:chExt cx="1811223" cy="14776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6DF427-31F8-5D41-9FC0-7EAAD347A8E3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8CBF5E-C090-0748-81F4-CE7FFCC486B7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6A35FE-E05E-7F48-A02D-AF37F1F286C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Feuillet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99BE2C-A52C-E84F-BEBE-97F7933543F7}"/>
              </a:ext>
            </a:extLst>
          </p:cNvPr>
          <p:cNvGrpSpPr/>
          <p:nvPr/>
        </p:nvGrpSpPr>
        <p:grpSpPr>
          <a:xfrm>
            <a:off x="1524000" y="3670854"/>
            <a:ext cx="1431234" cy="1143000"/>
            <a:chOff x="4929809" y="1948069"/>
            <a:chExt cx="1811223" cy="147761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E3379A-EDAB-7C48-8A09-2CB0BBF00AE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47856A-F308-FD48-BF24-26D73F3623E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FDDBA8-BE33-484D-A7B5-954412C1775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Laisse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1EF6131-0726-3647-A567-AE30186E0883}"/>
              </a:ext>
            </a:extLst>
          </p:cNvPr>
          <p:cNvGrpSpPr/>
          <p:nvPr/>
        </p:nvGrpSpPr>
        <p:grpSpPr>
          <a:xfrm>
            <a:off x="1524000" y="5102090"/>
            <a:ext cx="1431234" cy="1143000"/>
            <a:chOff x="4929809" y="1948069"/>
            <a:chExt cx="1811223" cy="14776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492B1D8-85AC-BD46-B111-5DC74A374C8D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9A6973-0CA5-3745-ABE1-5AE8EE9F9C7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401DEF-6105-C74F-9403-8BB8B8CA72A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Vers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165D49-DB51-DE43-9818-B4E60D146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6" y="1657193"/>
            <a:ext cx="866774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5F7975D8-8968-E944-A017-E91E9011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359" y="1583746"/>
            <a:ext cx="909876" cy="126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A1D8E104-B073-FD41-ACA8-7B312650770F}"/>
              </a:ext>
            </a:extLst>
          </p:cNvPr>
          <p:cNvGrpSpPr/>
          <p:nvPr/>
        </p:nvGrpSpPr>
        <p:grpSpPr>
          <a:xfrm>
            <a:off x="3432311" y="3074507"/>
            <a:ext cx="817538" cy="672547"/>
            <a:chOff x="4929809" y="1948069"/>
            <a:chExt cx="1811223" cy="147761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89B4EF-6A33-3945-8007-78500FFEBAF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E742A5-843B-D640-BDF9-2D92BD40583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A179A25-518A-8248-B877-38C193C975B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F.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A704DA8-14D3-174D-B6E6-85A5B0E0739E}"/>
              </a:ext>
            </a:extLst>
          </p:cNvPr>
          <p:cNvGrpSpPr/>
          <p:nvPr/>
        </p:nvGrpSpPr>
        <p:grpSpPr>
          <a:xfrm>
            <a:off x="3425687" y="3863012"/>
            <a:ext cx="817538" cy="672547"/>
            <a:chOff x="4929809" y="1948069"/>
            <a:chExt cx="1811223" cy="147761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F97DC21-4A56-C64D-9B69-207FB4FC4C3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93BEBB-AB63-1F42-B779-F6C1E406E8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DF3BBF-99BF-6446-BD62-8288229EFC7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CD3A81C-AD8D-F744-803A-0AAD7A4BF364}"/>
              </a:ext>
            </a:extLst>
          </p:cNvPr>
          <p:cNvGrpSpPr/>
          <p:nvPr/>
        </p:nvGrpSpPr>
        <p:grpSpPr>
          <a:xfrm>
            <a:off x="3438941" y="4770788"/>
            <a:ext cx="817538" cy="672547"/>
            <a:chOff x="4929809" y="1948069"/>
            <a:chExt cx="1811223" cy="147761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1B7C8F-6BE8-C842-95CB-AE70AD4C3197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AD82E7C-CC4B-B543-A322-8ED31B737B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CA80F7-4E3C-C846-A36F-2797A6DAB642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BA755374-36F0-074A-83C6-F222B827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111" y="1599101"/>
            <a:ext cx="909877" cy="12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0B6FEA10-CFA9-4046-9502-4A6511E9F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735" y="2989528"/>
            <a:ext cx="1190380" cy="98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F6870ED6-7846-4548-92FD-C2AD5C307A8E}"/>
              </a:ext>
            </a:extLst>
          </p:cNvPr>
          <p:cNvGrpSpPr/>
          <p:nvPr/>
        </p:nvGrpSpPr>
        <p:grpSpPr>
          <a:xfrm>
            <a:off x="5976732" y="1569062"/>
            <a:ext cx="1769266" cy="1143000"/>
            <a:chOff x="4929809" y="1948069"/>
            <a:chExt cx="1811223" cy="147761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1A51D18-8172-304C-B892-4328B0B4677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9DD3A3B-D463-4E45-94D8-374691CE0A85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5ACF68A-74E9-A743-9949-0C1D1B455FB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Chapitres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0F0F6D7-B6E0-2141-8BB1-39C5058AFC98}"/>
              </a:ext>
            </a:extLst>
          </p:cNvPr>
          <p:cNvGrpSpPr/>
          <p:nvPr/>
        </p:nvGrpSpPr>
        <p:grpSpPr>
          <a:xfrm>
            <a:off x="6069498" y="2854522"/>
            <a:ext cx="1769266" cy="1143000"/>
            <a:chOff x="4929809" y="1948069"/>
            <a:chExt cx="1811223" cy="147761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E9604B-EC96-DD49-915E-F72CE3FCAAC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3F00589-3105-C94E-855E-AD6B70C26A2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CF4AA55-3845-A04B-9C7C-410618987714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Pages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67116842-D234-0B4E-BE27-6D2A4F60AE05}"/>
              </a:ext>
            </a:extLst>
          </p:cNvPr>
          <p:cNvGrpSpPr/>
          <p:nvPr/>
        </p:nvGrpSpPr>
        <p:grpSpPr>
          <a:xfrm>
            <a:off x="5227987" y="4062457"/>
            <a:ext cx="817538" cy="672547"/>
            <a:chOff x="4929809" y="1948069"/>
            <a:chExt cx="1811223" cy="1477617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11CF6F6-FE1B-494B-A0D9-17EC98B816A8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1FF4291-0904-164C-814E-E146D7F00A00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B13C2-FC9D-ED4E-BEF4-B44C3CF7E939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L.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E15402D4-63CD-9942-B4B3-F26DA6BB5EBB}"/>
              </a:ext>
            </a:extLst>
          </p:cNvPr>
          <p:cNvGrpSpPr/>
          <p:nvPr/>
        </p:nvGrpSpPr>
        <p:grpSpPr>
          <a:xfrm>
            <a:off x="5241238" y="4909273"/>
            <a:ext cx="817538" cy="672547"/>
            <a:chOff x="4929809" y="1948069"/>
            <a:chExt cx="1811223" cy="1477617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6A20E-D98D-C64C-8BF7-3532E939385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B46E8DD-089D-664B-B5B1-68B746BBE1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C5020C8-BC0C-B44D-94C9-182386D2AE3B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24AF367D-AA84-8A41-ABAA-67DFA8979E96}"/>
              </a:ext>
            </a:extLst>
          </p:cNvPr>
          <p:cNvGrpSpPr/>
          <p:nvPr/>
        </p:nvGrpSpPr>
        <p:grpSpPr>
          <a:xfrm>
            <a:off x="6221898" y="4103540"/>
            <a:ext cx="1769266" cy="1143000"/>
            <a:chOff x="4929809" y="1948069"/>
            <a:chExt cx="1811223" cy="147761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BF7D8EC-5A43-C747-8831-87A9A2406B22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A1B22B2-2356-584F-9996-39FBB7FD9DBE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44E6A50-0538-3E45-9A63-B16CB089D558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Notes</a:t>
              </a:r>
            </a:p>
          </p:txBody>
        </p:sp>
      </p:grpSp>
      <p:pic>
        <p:nvPicPr>
          <p:cNvPr id="54" name="Picture 2">
            <a:extLst>
              <a:ext uri="{FF2B5EF4-FFF2-40B4-BE49-F238E27FC236}">
                <a16:creationId xmlns:a16="http://schemas.microsoft.com/office/drawing/2014/main" id="{243DC813-43D2-9B4C-8D2E-6B426D4DB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71" y="254902"/>
            <a:ext cx="1114471" cy="14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EC6EF423-5BDB-8A4A-8D7F-A545A9CD2709}"/>
              </a:ext>
            </a:extLst>
          </p:cNvPr>
          <p:cNvGrpSpPr/>
          <p:nvPr/>
        </p:nvGrpSpPr>
        <p:grpSpPr>
          <a:xfrm>
            <a:off x="9985518" y="404196"/>
            <a:ext cx="2030680" cy="1143000"/>
            <a:chOff x="4929809" y="1948069"/>
            <a:chExt cx="2078836" cy="1477617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17F7EBC-4F42-0C4A-9359-F0820B73518E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602A3C-BD42-574A-BF0B-D5185564125A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3E3910-6A33-6444-8808-E8A3F5647F9C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Mouvements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3E08762-96CD-1448-B7D7-EB12401509D6}"/>
              </a:ext>
            </a:extLst>
          </p:cNvPr>
          <p:cNvGrpSpPr/>
          <p:nvPr/>
        </p:nvGrpSpPr>
        <p:grpSpPr>
          <a:xfrm>
            <a:off x="8766317" y="1786397"/>
            <a:ext cx="2030680" cy="1143000"/>
            <a:chOff x="4929809" y="1948069"/>
            <a:chExt cx="2078836" cy="147761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028AEC3-5EE0-5049-BB68-956DD7CBD64B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4F94690-C8E7-0741-B50D-780849358D3D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950627C-09D6-AB47-9A16-B57FCA9AAEA5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Partitions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2979F9D-3378-4648-89EC-45DCA74AAF69}"/>
              </a:ext>
            </a:extLst>
          </p:cNvPr>
          <p:cNvGrpSpPr/>
          <p:nvPr/>
        </p:nvGrpSpPr>
        <p:grpSpPr>
          <a:xfrm>
            <a:off x="11025819" y="1921567"/>
            <a:ext cx="817538" cy="672547"/>
            <a:chOff x="4929809" y="1948069"/>
            <a:chExt cx="1811223" cy="1477617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DFCE3F-322A-F74D-9662-FB71503A80C5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840B8FC-B2BC-F642-A6CE-D35570798639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E6FA022-D5D1-6D41-81B8-BDF8CEC76ED7}"/>
                </a:ext>
              </a:extLst>
            </p:cNvPr>
            <p:cNvSpPr/>
            <p:nvPr/>
          </p:nvSpPr>
          <p:spPr>
            <a:xfrm>
              <a:off x="5234609" y="2252869"/>
              <a:ext cx="1506423" cy="1172817"/>
            </a:xfrm>
            <a:prstGeom prst="rect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V.</a:t>
              </a:r>
            </a:p>
          </p:txBody>
        </p:sp>
      </p:grpSp>
      <p:pic>
        <p:nvPicPr>
          <p:cNvPr id="67" name="Picture 2">
            <a:extLst>
              <a:ext uri="{FF2B5EF4-FFF2-40B4-BE49-F238E27FC236}">
                <a16:creationId xmlns:a16="http://schemas.microsoft.com/office/drawing/2014/main" id="{48F0CA80-F25F-6844-8D4F-D083D18ED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046" y="3161333"/>
            <a:ext cx="1381220" cy="95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6A4721C8-400C-B944-9B7D-28364158C919}"/>
              </a:ext>
            </a:extLst>
          </p:cNvPr>
          <p:cNvGrpSpPr/>
          <p:nvPr/>
        </p:nvGrpSpPr>
        <p:grpSpPr>
          <a:xfrm>
            <a:off x="10349953" y="3031442"/>
            <a:ext cx="1471527" cy="1110283"/>
            <a:chOff x="4929809" y="1948069"/>
            <a:chExt cx="1811225" cy="1477617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6F091CC-2D07-4345-ABDB-B2FC422F3CEF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FBCE1A2-3FC4-2344-96E6-9DBE5908B962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CF8B63B-0EC8-5949-B49F-BDAE4F719337}"/>
                </a:ext>
              </a:extLst>
            </p:cNvPr>
            <p:cNvSpPr/>
            <p:nvPr/>
          </p:nvSpPr>
          <p:spPr>
            <a:xfrm>
              <a:off x="5234610" y="2252869"/>
              <a:ext cx="1506424" cy="1172817"/>
            </a:xfrm>
            <a:prstGeom prst="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Mots</a:t>
              </a:r>
            </a:p>
          </p:txBody>
        </p:sp>
      </p:grpSp>
      <p:sp>
        <p:nvSpPr>
          <p:cNvPr id="72" name="Cylindre 71">
            <a:extLst>
              <a:ext uri="{FF2B5EF4-FFF2-40B4-BE49-F238E27FC236}">
                <a16:creationId xmlns:a16="http://schemas.microsoft.com/office/drawing/2014/main" id="{527B5ED3-991B-0F4F-B2CF-CF8696315B6A}"/>
              </a:ext>
            </a:extLst>
          </p:cNvPr>
          <p:cNvSpPr/>
          <p:nvPr/>
        </p:nvSpPr>
        <p:spPr>
          <a:xfrm>
            <a:off x="6216751" y="5358272"/>
            <a:ext cx="2634254" cy="1431102"/>
          </a:xfrm>
          <a:prstGeom prst="can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Encyclopédie</a:t>
            </a:r>
          </a:p>
          <a:p>
            <a:pPr algn="ctr"/>
            <a:r>
              <a:rPr lang="fr-FR" dirty="0"/>
              <a:t>De la Chanson de Roland</a:t>
            </a:r>
          </a:p>
        </p:txBody>
      </p: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4578D79-8BF5-1DC0-9380-F9601BB08AB1}"/>
              </a:ext>
            </a:extLst>
          </p:cNvPr>
          <p:cNvGrpSpPr/>
          <p:nvPr/>
        </p:nvGrpSpPr>
        <p:grpSpPr>
          <a:xfrm>
            <a:off x="9384174" y="4413643"/>
            <a:ext cx="2030680" cy="1143000"/>
            <a:chOff x="4929809" y="1948069"/>
            <a:chExt cx="2078836" cy="1477617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9F16AAB-1108-376D-AE84-B2DE4ECDD309}"/>
                </a:ext>
              </a:extLst>
            </p:cNvPr>
            <p:cNvSpPr/>
            <p:nvPr/>
          </p:nvSpPr>
          <p:spPr>
            <a:xfrm>
              <a:off x="4929809" y="1948069"/>
              <a:ext cx="1506423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A18F533-F6E9-4F9F-EF04-0007649C44E4}"/>
                </a:ext>
              </a:extLst>
            </p:cNvPr>
            <p:cNvSpPr/>
            <p:nvPr/>
          </p:nvSpPr>
          <p:spPr>
            <a:xfrm>
              <a:off x="5082209" y="2100469"/>
              <a:ext cx="1506423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6E56D0E0-B03E-B1DB-5104-A1A34658F387}"/>
                </a:ext>
              </a:extLst>
            </p:cNvPr>
            <p:cNvSpPr/>
            <p:nvPr/>
          </p:nvSpPr>
          <p:spPr>
            <a:xfrm>
              <a:off x="5234609" y="2252869"/>
              <a:ext cx="1774036" cy="1172817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Articles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76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DB194C-B9B8-A741-81EB-A5BA40A6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Liens sémantiques</a:t>
            </a:r>
            <a:br>
              <a:rPr lang="fr-FR" dirty="0"/>
            </a:br>
            <a:r>
              <a:rPr lang="fr-FR" dirty="0"/>
              <a:t>Autour de Paul Meyer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A518FE-63C0-544C-8F08-34E57D78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6F2913-72BD-A84A-849D-9557938AA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8866A27-754A-F942-908C-FFD448614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06" y="1670259"/>
            <a:ext cx="4000500" cy="11898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FCB85-6F97-2349-B723-9FEEDBC31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8889" y="307729"/>
            <a:ext cx="1765473" cy="237325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5FCE04-72F6-FE47-8143-B28120F61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481" y="4113346"/>
            <a:ext cx="2266937" cy="2470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EC0652-EED7-B64F-A344-E59216DF4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050" y="2976137"/>
            <a:ext cx="1508757" cy="20280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25FE37-6569-714E-B0B8-0AF5421B5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2349" y="4817051"/>
            <a:ext cx="1516540" cy="1709627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D8B667A-E453-5F4F-8754-5BCBBC9C327E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028950" y="2680987"/>
            <a:ext cx="0" cy="14323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699FC22-BF6A-C04E-A67C-52E96279F505}"/>
              </a:ext>
            </a:extLst>
          </p:cNvPr>
          <p:cNvSpPr txBox="1"/>
          <p:nvPr/>
        </p:nvSpPr>
        <p:spPr>
          <a:xfrm>
            <a:off x="2038350" y="3047273"/>
            <a:ext cx="20778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Est dans la revue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F61985D3-5EFB-FC4B-9BFB-E3C4348100C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5077506" y="1494358"/>
            <a:ext cx="3231383" cy="7708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CC083E20-0D31-FA4E-9E9E-B99DA4FA75FF}"/>
              </a:ext>
            </a:extLst>
          </p:cNvPr>
          <p:cNvSpPr txBox="1"/>
          <p:nvPr/>
        </p:nvSpPr>
        <p:spPr>
          <a:xfrm>
            <a:off x="6191250" y="1466123"/>
            <a:ext cx="9412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auteur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0DEDB6-5696-9F41-A4FC-9107CC5BBAA2}"/>
              </a:ext>
            </a:extLst>
          </p:cNvPr>
          <p:cNvCxnSpPr>
            <a:cxnSpLocks/>
          </p:cNvCxnSpPr>
          <p:nvPr/>
        </p:nvCxnSpPr>
        <p:spPr>
          <a:xfrm flipV="1">
            <a:off x="4209564" y="3704142"/>
            <a:ext cx="4999741" cy="10361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7AFBC985-CBF3-CA49-BFD5-7BB30B2F356A}"/>
              </a:ext>
            </a:extLst>
          </p:cNvPr>
          <p:cNvSpPr txBox="1"/>
          <p:nvPr/>
        </p:nvSpPr>
        <p:spPr>
          <a:xfrm>
            <a:off x="6343650" y="386642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5DC5F-B5B2-8F4A-8F3E-341BD473BB74}"/>
              </a:ext>
            </a:extLst>
          </p:cNvPr>
          <p:cNvCxnSpPr>
            <a:cxnSpLocks/>
          </p:cNvCxnSpPr>
          <p:nvPr/>
        </p:nvCxnSpPr>
        <p:spPr>
          <a:xfrm>
            <a:off x="4171464" y="5597582"/>
            <a:ext cx="2490427" cy="165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DC7D80C4-E5F6-6745-B8B4-5A0547FF3C24}"/>
              </a:ext>
            </a:extLst>
          </p:cNvPr>
          <p:cNvSpPr txBox="1"/>
          <p:nvPr/>
        </p:nvSpPr>
        <p:spPr>
          <a:xfrm>
            <a:off x="4972050" y="5485673"/>
            <a:ext cx="11063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 pour</a:t>
            </a:r>
          </a:p>
          <a:p>
            <a:r>
              <a:rPr lang="fr-FR" dirty="0"/>
              <a:t>créateur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32733D4-BA08-4A79-0DF0-D9F0FA6E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997" y="398240"/>
            <a:ext cx="1429993" cy="142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759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FF4305F-DB9C-D6FE-8A41-06A48608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1137"/>
            <a:ext cx="10972800" cy="1529691"/>
          </a:xfrm>
        </p:spPr>
        <p:txBody>
          <a:bodyPr/>
          <a:lstStyle/>
          <a:p>
            <a:r>
              <a:rPr lang="fr-FR" dirty="0"/>
              <a:t>Exemple : accès par mosaïque d’images</a:t>
            </a:r>
          </a:p>
          <a:p>
            <a:endParaRPr lang="fr-FR" dirty="0"/>
          </a:p>
          <a:p>
            <a:r>
              <a:rPr lang="fr-FR" dirty="0"/>
              <a:t>Gestion des actualités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C48DB5F-246D-B241-07A5-12FDD4C2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Catégories et liens sémantiques structurels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B2A458-D26E-8C9C-1A02-4CF510BF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286126-3923-9DF6-9F13-71AB8531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26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00CD8D8-F47F-03F3-310B-EBB459AD6B47}"/>
              </a:ext>
            </a:extLst>
          </p:cNvPr>
          <p:cNvSpPr txBox="1"/>
          <p:nvPr/>
        </p:nvSpPr>
        <p:spPr>
          <a:xfrm>
            <a:off x="1436443" y="2011466"/>
            <a:ext cx="7538224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latin typeface="Courier" pitchFamily="2" charset="0"/>
              </a:rPr>
              <a:t>[[</a:t>
            </a:r>
            <a:r>
              <a:rPr lang="fr-FR" dirty="0" err="1">
                <a:latin typeface="Courier" pitchFamily="2" charset="0"/>
              </a:rPr>
              <a:t>Catégorie:Chanson</a:t>
            </a:r>
            <a:r>
              <a:rPr lang="fr-FR" dirty="0">
                <a:latin typeface="Courier" pitchFamily="2" charset="0"/>
              </a:rPr>
              <a:t> de Roland (Stengel) texte|154]]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81A6D1-344A-3EEA-CB1B-876B4B6CBAF2}"/>
              </a:ext>
            </a:extLst>
          </p:cNvPr>
          <p:cNvSpPr txBox="1"/>
          <p:nvPr/>
        </p:nvSpPr>
        <p:spPr>
          <a:xfrm>
            <a:off x="379141" y="3116768"/>
            <a:ext cx="498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Escarboucle (Trésor de la langue française)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3B93696-6197-1CFF-CFC5-E8805E4AF936}"/>
              </a:ext>
            </a:extLst>
          </p:cNvPr>
          <p:cNvSpPr txBox="1"/>
          <p:nvPr/>
        </p:nvSpPr>
        <p:spPr>
          <a:xfrm>
            <a:off x="379141" y="3514544"/>
            <a:ext cx="6950942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pitchFamily="2" charset="0"/>
              </a:rPr>
              <a:t>;Notes de gestion:</a:t>
            </a:r>
          </a:p>
          <a:p>
            <a:r>
              <a:rPr lang="fr-FR" sz="1400" dirty="0">
                <a:latin typeface="Courier" pitchFamily="2" charset="0"/>
              </a:rPr>
              <a:t>* signalement : [[A pour date de mise en lecture::8 juin 2022]]</a:t>
            </a:r>
          </a:p>
          <a:p>
            <a:r>
              <a:rPr lang="fr-FR" sz="1400" dirty="0">
                <a:latin typeface="Courier" pitchFamily="2" charset="0"/>
              </a:rPr>
              <a:t>[[</a:t>
            </a:r>
            <a:r>
              <a:rPr lang="fr-FR" sz="1400" dirty="0" err="1">
                <a:latin typeface="Courier" pitchFamily="2" charset="0"/>
              </a:rPr>
              <a:t>Catégorie:Articles</a:t>
            </a:r>
            <a:r>
              <a:rPr lang="fr-FR" sz="1400" dirty="0">
                <a:latin typeface="Courier" pitchFamily="2" charset="0"/>
              </a:rPr>
              <a:t> du TLF]]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1211414-02B9-0199-D3BB-49516F01B2BC}"/>
              </a:ext>
            </a:extLst>
          </p:cNvPr>
          <p:cNvSpPr txBox="1"/>
          <p:nvPr/>
        </p:nvSpPr>
        <p:spPr>
          <a:xfrm>
            <a:off x="379141" y="4852019"/>
            <a:ext cx="4158511" cy="181588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dirty="0">
                <a:latin typeface="Courier" pitchFamily="2" charset="0"/>
              </a:rPr>
              <a:t>===Articles du TLF===</a:t>
            </a:r>
          </a:p>
          <a:p>
            <a:r>
              <a:rPr lang="fr-FR" sz="1400" dirty="0">
                <a:latin typeface="Courier" pitchFamily="2" charset="0"/>
              </a:rPr>
              <a:t>{{#</a:t>
            </a:r>
            <a:r>
              <a:rPr lang="fr-FR" sz="1400" dirty="0" err="1">
                <a:latin typeface="Courier" pitchFamily="2" charset="0"/>
              </a:rPr>
              <a:t>ask</a:t>
            </a:r>
            <a:r>
              <a:rPr lang="fr-FR" sz="1400" dirty="0">
                <a:latin typeface="Courier" pitchFamily="2" charset="0"/>
              </a:rPr>
              <a:t>:</a:t>
            </a:r>
          </a:p>
          <a:p>
            <a:r>
              <a:rPr lang="fr-FR" sz="1400" dirty="0">
                <a:latin typeface="Courier" pitchFamily="2" charset="0"/>
              </a:rPr>
              <a:t> [[</a:t>
            </a:r>
            <a:r>
              <a:rPr lang="fr-FR" sz="1400" dirty="0" err="1">
                <a:latin typeface="Courier" pitchFamily="2" charset="0"/>
              </a:rPr>
              <a:t>Category:Articles</a:t>
            </a:r>
            <a:r>
              <a:rPr lang="fr-FR" sz="1400" dirty="0">
                <a:latin typeface="Courier" pitchFamily="2" charset="0"/>
              </a:rPr>
              <a:t> du TLF]]</a:t>
            </a:r>
          </a:p>
          <a:p>
            <a:r>
              <a:rPr lang="fr-FR" sz="1400" dirty="0">
                <a:latin typeface="Courier" pitchFamily="2" charset="0"/>
              </a:rPr>
              <a:t> |?A pour date de mise en lecture</a:t>
            </a:r>
          </a:p>
          <a:p>
            <a:r>
              <a:rPr lang="fr-FR" sz="1400" dirty="0">
                <a:latin typeface="Courier" pitchFamily="2" charset="0"/>
              </a:rPr>
              <a:t> |sort=A pour date de mise en lecture</a:t>
            </a:r>
          </a:p>
          <a:p>
            <a:r>
              <a:rPr lang="fr-FR" sz="1400" dirty="0">
                <a:latin typeface="Courier" pitchFamily="2" charset="0"/>
              </a:rPr>
              <a:t> |</a:t>
            </a:r>
            <a:r>
              <a:rPr lang="fr-FR" sz="1400" dirty="0" err="1">
                <a:latin typeface="Courier" pitchFamily="2" charset="0"/>
              </a:rPr>
              <a:t>order</a:t>
            </a:r>
            <a:r>
              <a:rPr lang="fr-FR" sz="1400" dirty="0">
                <a:latin typeface="Courier" pitchFamily="2" charset="0"/>
              </a:rPr>
              <a:t>=</a:t>
            </a:r>
            <a:r>
              <a:rPr lang="fr-FR" sz="1400" dirty="0" err="1">
                <a:latin typeface="Courier" pitchFamily="2" charset="0"/>
              </a:rPr>
              <a:t>descending</a:t>
            </a:r>
            <a:endParaRPr lang="fr-FR" sz="1400" dirty="0">
              <a:latin typeface="Courier" pitchFamily="2" charset="0"/>
            </a:endParaRPr>
          </a:p>
          <a:p>
            <a:r>
              <a:rPr lang="fr-FR" sz="1400" dirty="0">
                <a:latin typeface="Courier" pitchFamily="2" charset="0"/>
              </a:rPr>
              <a:t> |</a:t>
            </a:r>
            <a:r>
              <a:rPr lang="fr-FR" sz="1400" dirty="0" err="1">
                <a:latin typeface="Courier" pitchFamily="2" charset="0"/>
              </a:rPr>
              <a:t>limit</a:t>
            </a:r>
            <a:r>
              <a:rPr lang="fr-FR" sz="1400" dirty="0">
                <a:latin typeface="Courier" pitchFamily="2" charset="0"/>
              </a:rPr>
              <a:t>=3}}</a:t>
            </a:r>
          </a:p>
          <a:p>
            <a:endParaRPr lang="fr-FR" sz="1400" dirty="0">
              <a:latin typeface="Courier" pitchFamily="2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7D58675-D67F-A64B-BB2B-7C643257F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530" y="4510388"/>
            <a:ext cx="5630282" cy="20387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F35F9616-D0D0-2EF8-5F4C-088A14975869}"/>
              </a:ext>
            </a:extLst>
          </p:cNvPr>
          <p:cNvSpPr txBox="1"/>
          <p:nvPr/>
        </p:nvSpPr>
        <p:spPr>
          <a:xfrm>
            <a:off x="531541" y="4455035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Actualités</a:t>
            </a:r>
          </a:p>
        </p:txBody>
      </p:sp>
    </p:spTree>
    <p:extLst>
      <p:ext uri="{BB962C8B-B14F-4D97-AF65-F5344CB8AC3E}">
        <p14:creationId xmlns:p14="http://schemas.microsoft.com/office/powerpoint/2010/main" val="1017250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549F9E5-ED4A-7DD8-BE96-9EF4F582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Un wiki dans un réseau</a:t>
            </a:r>
            <a:br>
              <a:rPr lang="fr-FR" dirty="0"/>
            </a:br>
            <a:r>
              <a:rPr lang="fr-FR" dirty="0"/>
              <a:t>Un réseau de réseaux de communautés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5FBE6A-A7C7-17D2-B092-192D6603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3A5561-82F0-887C-31FE-A8DA057B7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27</a:t>
            </a:fld>
            <a:endParaRPr lang="fr-FR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AB74168-F5D2-8D6C-E101-47F15CB5C6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" y="1436688"/>
            <a:ext cx="3175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C53B02C-DC40-B9E2-37C3-4AD795ECDFAE}"/>
              </a:ext>
            </a:extLst>
          </p:cNvPr>
          <p:cNvSpPr txBox="1"/>
          <p:nvPr/>
        </p:nvSpPr>
        <p:spPr>
          <a:xfrm>
            <a:off x="4615466" y="1800523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r>
              <a:rPr lang="fr-FR" dirty="0"/>
              <a:t> 50 familles multilingues</a:t>
            </a:r>
          </a:p>
          <a:p>
            <a:r>
              <a:rPr lang="fr-FR" dirty="0"/>
              <a:t>Contributeurs identifiés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C891B6FC-C0E0-369D-841C-CB34D7BA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525" y="3176344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9214578-DFE1-E336-B2B0-155A2B6579AC}"/>
              </a:ext>
            </a:extLst>
          </p:cNvPr>
          <p:cNvSpPr txBox="1"/>
          <p:nvPr/>
        </p:nvSpPr>
        <p:spPr>
          <a:xfrm>
            <a:off x="1397738" y="3417491"/>
            <a:ext cx="284084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Plusieurs communautés</a:t>
            </a:r>
          </a:p>
          <a:p>
            <a:r>
              <a:rPr lang="fr-FR" dirty="0"/>
              <a:t>Musicologues</a:t>
            </a:r>
          </a:p>
          <a:p>
            <a:r>
              <a:rPr lang="fr-FR" dirty="0"/>
              <a:t>Amateurs</a:t>
            </a:r>
          </a:p>
          <a:p>
            <a:r>
              <a:rPr lang="fr-FR" dirty="0"/>
              <a:t>Philologues</a:t>
            </a:r>
          </a:p>
          <a:p>
            <a:r>
              <a:rPr lang="fr-FR" dirty="0"/>
              <a:t>Historiens…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578B40B-FE0B-3AC5-F336-83AF446C5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661" y="1609934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90E66AC-A1B1-DAE5-D903-2B289F2B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190" y="1711957"/>
            <a:ext cx="1180390" cy="140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F688467-1913-D794-1D8A-0D86BBEED94F}"/>
              </a:ext>
            </a:extLst>
          </p:cNvPr>
          <p:cNvSpPr/>
          <p:nvPr/>
        </p:nvSpPr>
        <p:spPr>
          <a:xfrm>
            <a:off x="6913593" y="3129509"/>
            <a:ext cx="1594231" cy="150589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Opéra</a:t>
            </a:r>
          </a:p>
          <a:p>
            <a:pPr algn="ctr"/>
            <a:r>
              <a:rPr lang="fr-FR" dirty="0"/>
              <a:t>Italien</a:t>
            </a:r>
          </a:p>
          <a:p>
            <a:pPr algn="ctr"/>
            <a:r>
              <a:rPr lang="fr-FR" dirty="0"/>
              <a:t>Monteverdi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5643EE6-54E6-3630-EC10-46A76DAF92B7}"/>
              </a:ext>
            </a:extLst>
          </p:cNvPr>
          <p:cNvSpPr/>
          <p:nvPr/>
        </p:nvSpPr>
        <p:spPr>
          <a:xfrm>
            <a:off x="9438471" y="3469542"/>
            <a:ext cx="2229349" cy="1143001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Charlemagne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56DD9E9-8D30-C556-27A8-87358A9A6AB5}"/>
              </a:ext>
            </a:extLst>
          </p:cNvPr>
          <p:cNvSpPr txBox="1"/>
          <p:nvPr/>
        </p:nvSpPr>
        <p:spPr>
          <a:xfrm>
            <a:off x="628297" y="5383033"/>
            <a:ext cx="5559535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Pour des acteurs de la science ouverte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Ouvrages libres de droits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Indépendance technologique (appropriation)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Sites de travail en évolution permanente</a:t>
            </a:r>
          </a:p>
        </p:txBody>
      </p:sp>
    </p:spTree>
    <p:extLst>
      <p:ext uri="{BB962C8B-B14F-4D97-AF65-F5344CB8AC3E}">
        <p14:creationId xmlns:p14="http://schemas.microsoft.com/office/powerpoint/2010/main" val="3976698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89633CC-F606-3FEF-EB40-FE1014617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WICRI (10 ans) environ 150 wikis (dont les Mots de l’Agronomie)</a:t>
            </a:r>
          </a:p>
          <a:p>
            <a:pPr lvl="1"/>
            <a:r>
              <a:rPr lang="fr-FR" dirty="0"/>
              <a:t>100.000 pages dont 30.000 significatives</a:t>
            </a:r>
          </a:p>
          <a:p>
            <a:pPr lvl="1"/>
            <a:r>
              <a:rPr lang="fr-FR" dirty="0"/>
              <a:t>100 serveurs d’explorations (400.000 documents ISTEX + PubMed + …)</a:t>
            </a:r>
          </a:p>
          <a:p>
            <a:r>
              <a:rPr lang="fr-FR" dirty="0" err="1"/>
              <a:t>Wicri</a:t>
            </a:r>
            <a:r>
              <a:rPr lang="fr-FR" dirty="0"/>
              <a:t>/Chanson de Roland (1 an)</a:t>
            </a:r>
          </a:p>
          <a:p>
            <a:pPr lvl="1"/>
            <a:r>
              <a:rPr lang="fr-FR" dirty="0"/>
              <a:t>6.358 pages, dont 2.229 significatives, 25.000 items sémantiques</a:t>
            </a:r>
          </a:p>
          <a:p>
            <a:pPr lvl="1"/>
            <a:r>
              <a:rPr lang="fr-FR" dirty="0"/>
              <a:t>2 serveurs d’exploration : Roland (3.182), Paul Meyer (1.500)</a:t>
            </a:r>
          </a:p>
          <a:p>
            <a:pPr lvl="1"/>
            <a:r>
              <a:rPr lang="fr-FR" dirty="0"/>
              <a:t>Premiers ouvrages (squelette / contenu / présentation) :</a:t>
            </a:r>
          </a:p>
          <a:p>
            <a:pPr lvl="2"/>
            <a:r>
              <a:rPr lang="fr-FR" dirty="0"/>
              <a:t>Chanson de Roland par F. Michel, annotée Paul Meyer (100% / 100% / 50%)</a:t>
            </a:r>
          </a:p>
          <a:p>
            <a:pPr lvl="2"/>
            <a:r>
              <a:rPr lang="fr-FR" dirty="0"/>
              <a:t>Roman de Roncevaux par F. Michel, annotée Paul Meyer (100% / 5% / 5%)</a:t>
            </a:r>
          </a:p>
          <a:p>
            <a:pPr lvl="2"/>
            <a:r>
              <a:rPr lang="fr-FR" dirty="0"/>
              <a:t>Chanson de Roland, édition populaire de Léon Gautier 1895 (100% / 100% /50%)</a:t>
            </a:r>
          </a:p>
          <a:p>
            <a:pPr lvl="2"/>
            <a:r>
              <a:rPr lang="fr-FR" dirty="0"/>
              <a:t>Manuscrit d’Oxford (100% / 30% / 20%)</a:t>
            </a:r>
          </a:p>
          <a:p>
            <a:pPr lvl="2"/>
            <a:r>
              <a:rPr lang="fr-FR" dirty="0"/>
              <a:t>Manuscrit de Paris (100% / 20% / 10%)</a:t>
            </a:r>
          </a:p>
          <a:p>
            <a:pPr lvl="2"/>
            <a:r>
              <a:rPr lang="fr-FR" dirty="0"/>
              <a:t>Oratorio de Gilles Mathieu (99% / 40% / 30%)</a:t>
            </a:r>
          </a:p>
          <a:p>
            <a:pPr lvl="2"/>
            <a:r>
              <a:rPr lang="fr-FR" dirty="0"/>
              <a:t>Manuscrit de Châteauroux (20% / 5% /2%)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56A7E36-DE4A-3381-D5E8-452D9BFEA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Bilan, quelques chiffres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395B2CD-3F22-011F-10AC-7DF6D36E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010FAB8-DE85-3E76-612B-3509A89B7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712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554AADE-411E-E105-1851-2FBAF1D62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/>
              <a:t>Exigence d’érudition pour la nomenclature</a:t>
            </a:r>
          </a:p>
          <a:p>
            <a:pPr lvl="1"/>
            <a:r>
              <a:rPr lang="fr-FR" i="1" dirty="0" err="1"/>
              <a:t>Rolandslied</a:t>
            </a:r>
            <a:r>
              <a:rPr lang="fr-FR" dirty="0"/>
              <a:t> : traduction du terme ou manuscrit de Konrad ou ???</a:t>
            </a:r>
          </a:p>
          <a:p>
            <a:pPr lvl="1"/>
            <a:r>
              <a:rPr lang="fr-FR" dirty="0" err="1"/>
              <a:t>Ogier</a:t>
            </a:r>
            <a:r>
              <a:rPr lang="fr-FR" dirty="0"/>
              <a:t> le Danois ou </a:t>
            </a:r>
            <a:r>
              <a:rPr lang="fr-FR" i="1" dirty="0" err="1"/>
              <a:t>Ogier</a:t>
            </a:r>
            <a:r>
              <a:rPr lang="fr-FR" i="1" dirty="0"/>
              <a:t> von </a:t>
            </a:r>
            <a:r>
              <a:rPr lang="fr-FR" i="1" dirty="0" err="1"/>
              <a:t>Dänemark</a:t>
            </a:r>
            <a:r>
              <a:rPr lang="fr-FR" i="1" dirty="0"/>
              <a:t> </a:t>
            </a:r>
            <a:r>
              <a:rPr lang="fr-FR" dirty="0"/>
              <a:t>ou </a:t>
            </a:r>
            <a:r>
              <a:rPr lang="fr-FR" i="1" dirty="0" err="1"/>
              <a:t>Ogier</a:t>
            </a:r>
            <a:r>
              <a:rPr lang="fr-FR" i="1" dirty="0"/>
              <a:t> de </a:t>
            </a:r>
            <a:r>
              <a:rPr lang="fr-FR" i="1" dirty="0" err="1"/>
              <a:t>Danemarche</a:t>
            </a:r>
            <a:endParaRPr lang="fr-FR" i="1" dirty="0"/>
          </a:p>
          <a:p>
            <a:pPr lvl="2"/>
            <a:r>
              <a:rPr lang="fr-FR" dirty="0"/>
              <a:t>un personnage imaginaire présent dans des dizaines de chansons de gestes</a:t>
            </a:r>
          </a:p>
          <a:p>
            <a:pPr lvl="2"/>
            <a:r>
              <a:rPr lang="fr-FR" dirty="0"/>
              <a:t>Un titre de poème, chanson de geste, pièce musicale</a:t>
            </a:r>
          </a:p>
          <a:p>
            <a:r>
              <a:rPr lang="fr-FR" dirty="0"/>
              <a:t>Relations sémantiques à étudier</a:t>
            </a:r>
          </a:p>
          <a:p>
            <a:pPr lvl="1"/>
            <a:r>
              <a:rPr lang="fr-FR" dirty="0"/>
              <a:t>Charlemagne,  Roland : personnalités historiques et personnage imaginaire</a:t>
            </a:r>
          </a:p>
          <a:p>
            <a:pPr lvl="2"/>
            <a:r>
              <a:rPr lang="fr-FR" dirty="0"/>
              <a:t>« a pour personnalité citée » / « a </a:t>
            </a:r>
            <a:r>
              <a:rPr lang="fr-FR"/>
              <a:t>pour personnage cité » </a:t>
            </a:r>
            <a:endParaRPr lang="fr-FR" dirty="0"/>
          </a:p>
          <a:p>
            <a:pPr lvl="1"/>
            <a:r>
              <a:rPr lang="fr-FR" dirty="0"/>
              <a:t>Simple lien, … « A pour personnage chantant »</a:t>
            </a:r>
          </a:p>
          <a:p>
            <a:r>
              <a:rPr lang="fr-FR" dirty="0"/>
              <a:t>Implique :</a:t>
            </a:r>
          </a:p>
          <a:p>
            <a:pPr lvl="1"/>
            <a:r>
              <a:rPr lang="fr-FR" dirty="0"/>
              <a:t>Un site en évolution permanente (dans sa structure)</a:t>
            </a:r>
          </a:p>
          <a:p>
            <a:pPr lvl="1"/>
            <a:r>
              <a:rPr lang="fr-FR" dirty="0"/>
              <a:t>Cohabitation de zones grand public et… de brouillons</a:t>
            </a:r>
          </a:p>
          <a:p>
            <a:pPr marL="392113" lvl="1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78BE841-BF03-CD33-FEF4-27E20557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Liens et catégories « imaginaires »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191A186-7D84-F909-FE09-51A28001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F9DB3A-59A2-FDB5-B5F9-730CAF86C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4785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EF8F32-D94D-3245-9C82-0E10AFEA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70" y="354759"/>
            <a:ext cx="10364451" cy="1596177"/>
          </a:xfrm>
        </p:spPr>
        <p:txBody>
          <a:bodyPr/>
          <a:lstStyle/>
          <a:p>
            <a:r>
              <a:rPr lang="fr-FR" cap="none" dirty="0"/>
              <a:t>Changements de paradigmes </a:t>
            </a:r>
            <a:br>
              <a:rPr lang="fr-FR" cap="none" dirty="0"/>
            </a:br>
            <a:r>
              <a:rPr lang="fr-FR" cap="none" dirty="0"/>
              <a:t>pour les documents et bibliothèques</a:t>
            </a:r>
          </a:p>
        </p:txBody>
      </p:sp>
      <p:pic>
        <p:nvPicPr>
          <p:cNvPr id="1030" name="Picture 6" descr="https://upload.wikimedia.org/wikipedia/commons/4/41/Sistema_hipertextual.jpg">
            <a:extLst>
              <a:ext uri="{FF2B5EF4-FFF2-40B4-BE49-F238E27FC236}">
                <a16:creationId xmlns:a16="http://schemas.microsoft.com/office/drawing/2014/main" id="{6C3CF81F-2E4D-0945-9082-D389D673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463" y="2776981"/>
            <a:ext cx="1981978" cy="130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1637059C-B7AA-824B-AB97-5E1F9476869B}"/>
              </a:ext>
            </a:extLst>
          </p:cNvPr>
          <p:cNvCxnSpPr>
            <a:cxnSpLocks/>
          </p:cNvCxnSpPr>
          <p:nvPr/>
        </p:nvCxnSpPr>
        <p:spPr>
          <a:xfrm>
            <a:off x="577440" y="4122370"/>
            <a:ext cx="685551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File:Conjugation of the verb 'to stand' in both Sumerian and Akkadian - Oriental Institute Museum, University of Chicago - DSC07133.JPG">
            <a:extLst>
              <a:ext uri="{FF2B5EF4-FFF2-40B4-BE49-F238E27FC236}">
                <a16:creationId xmlns:a16="http://schemas.microsoft.com/office/drawing/2014/main" id="{D52F2FF2-BE5F-7249-89A6-118A07F7E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12" y="2022839"/>
            <a:ext cx="1652555" cy="171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orexplor.istex.fr/Wicri/Musique/fr/images/thumb/8/8a/CodMusicalHuelgasBig.jpg/300px-CodMusicalHuelgasBig.jpg">
            <a:extLst>
              <a:ext uri="{FF2B5EF4-FFF2-40B4-BE49-F238E27FC236}">
                <a16:creationId xmlns:a16="http://schemas.microsoft.com/office/drawing/2014/main" id="{2AA46A1C-634C-4A43-9BBD-7B920B6F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83" y="2279712"/>
            <a:ext cx="1538966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5B22496-3E1A-024C-9EAC-406C94EABDC4}"/>
              </a:ext>
            </a:extLst>
          </p:cNvPr>
          <p:cNvSpPr txBox="1"/>
          <p:nvPr/>
        </p:nvSpPr>
        <p:spPr>
          <a:xfrm>
            <a:off x="569948" y="2667968"/>
            <a:ext cx="69313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15ACF42-C11B-0049-AD6A-4F8A0C824B86}"/>
              </a:ext>
            </a:extLst>
          </p:cNvPr>
          <p:cNvSpPr txBox="1"/>
          <p:nvPr/>
        </p:nvSpPr>
        <p:spPr>
          <a:xfrm>
            <a:off x="3487980" y="2116886"/>
            <a:ext cx="8691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CODEX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7584B52-1925-6141-8CED-6A18FF31830C}"/>
              </a:ext>
            </a:extLst>
          </p:cNvPr>
          <p:cNvSpPr txBox="1"/>
          <p:nvPr/>
        </p:nvSpPr>
        <p:spPr>
          <a:xfrm>
            <a:off x="8822035" y="1959720"/>
            <a:ext cx="223648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HYPERTEXTE</a:t>
            </a:r>
          </a:p>
          <a:p>
            <a:r>
              <a:rPr lang="fr-FR" dirty="0"/>
              <a:t>informationnel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D1ABA5F-BF8B-0244-AEDF-11A7BD078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5F4D0-0E91-DA4E-930C-7F674B7C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</a:t>
            </a:fld>
            <a:endParaRPr lang="fr-FR"/>
          </a:p>
        </p:txBody>
      </p:sp>
      <p:pic>
        <p:nvPicPr>
          <p:cNvPr id="18" name="Picture 2" descr="Celsus Library.jpg">
            <a:extLst>
              <a:ext uri="{FF2B5EF4-FFF2-40B4-BE49-F238E27FC236}">
                <a16:creationId xmlns:a16="http://schemas.microsoft.com/office/drawing/2014/main" id="{75D542C1-80BC-2FEE-730B-298A5688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0" y="4575211"/>
            <a:ext cx="2136361" cy="160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ile:Books on a library shelf.jpg">
            <a:extLst>
              <a:ext uri="{FF2B5EF4-FFF2-40B4-BE49-F238E27FC236}">
                <a16:creationId xmlns:a16="http://schemas.microsoft.com/office/drawing/2014/main" id="{DF674D00-3BB9-0926-07C3-47D35DBC0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976" y="4578037"/>
            <a:ext cx="2060540" cy="1538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upload.wikimedia.org/wikipedia/commons/thumb/5/55/Bibliotheque_Sainte-Barbe_2010-06-16_n15.jpg/320px-Bibliotheque_Sainte-Barbe_2010-06-16_n15.jpg">
            <a:extLst>
              <a:ext uri="{FF2B5EF4-FFF2-40B4-BE49-F238E27FC236}">
                <a16:creationId xmlns:a16="http://schemas.microsoft.com/office/drawing/2014/main" id="{ACB79970-C8BB-6B82-2057-285AA2A3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22" y="4578040"/>
            <a:ext cx="2312058" cy="15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ésultat de recherche d'images pour &quot;PDF&quot;">
            <a:extLst>
              <a:ext uri="{FF2B5EF4-FFF2-40B4-BE49-F238E27FC236}">
                <a16:creationId xmlns:a16="http://schemas.microsoft.com/office/drawing/2014/main" id="{3AE34406-9084-47EC-38BB-BF65059AF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765" y="2429594"/>
            <a:ext cx="1311839" cy="131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9C946ED0-8EF8-7560-2D22-4B828B671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490" y="2873273"/>
            <a:ext cx="1041697" cy="104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0569E27-48A4-168D-69E5-A52136CCFC31}"/>
              </a:ext>
            </a:extLst>
          </p:cNvPr>
          <p:cNvSpPr txBox="1"/>
          <p:nvPr/>
        </p:nvSpPr>
        <p:spPr>
          <a:xfrm>
            <a:off x="8974436" y="4212394"/>
            <a:ext cx="198197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HYPERTEXTE</a:t>
            </a:r>
          </a:p>
          <a:p>
            <a:r>
              <a:rPr lang="fr-FR" dirty="0" err="1"/>
              <a:t>Computationel</a:t>
            </a:r>
            <a:endParaRPr lang="fr-FR" dirty="0"/>
          </a:p>
        </p:txBody>
      </p:sp>
      <p:pic>
        <p:nvPicPr>
          <p:cNvPr id="21" name="Picture 8" descr="Description de l'image MediaWiki.svg.">
            <a:extLst>
              <a:ext uri="{FF2B5EF4-FFF2-40B4-BE49-F238E27FC236}">
                <a16:creationId xmlns:a16="http://schemas.microsoft.com/office/drawing/2014/main" id="{D07B32E8-5D4C-44FA-4D53-E957CC9D2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697" y="5006186"/>
            <a:ext cx="1394609" cy="131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06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23B4D54-137B-64D6-6FE3-ED7D083B1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Protocole de type accompagnement</a:t>
            </a:r>
          </a:p>
          <a:p>
            <a:pPr lvl="1"/>
            <a:r>
              <a:rPr lang="fr-FR" dirty="0"/>
              <a:t>Implique une permanence distanciel + présentiel</a:t>
            </a:r>
          </a:p>
          <a:p>
            <a:r>
              <a:rPr lang="fr-FR" dirty="0"/>
              <a:t>Au niveau d’un laboratoire</a:t>
            </a:r>
          </a:p>
          <a:p>
            <a:pPr lvl="1"/>
            <a:r>
              <a:rPr lang="fr-FR" dirty="0"/>
              <a:t>À la portée du LORIA</a:t>
            </a:r>
          </a:p>
          <a:p>
            <a:pPr lvl="1"/>
            <a:r>
              <a:rPr lang="fr-FR" dirty="0"/>
              <a:t>Mais difficile pour un laboratoire d’application</a:t>
            </a:r>
          </a:p>
          <a:p>
            <a:r>
              <a:rPr lang="fr-FR" dirty="0"/>
              <a:t>Au niveau d’une université</a:t>
            </a:r>
          </a:p>
          <a:p>
            <a:pPr lvl="1"/>
            <a:r>
              <a:rPr lang="fr-FR" dirty="0"/>
              <a:t>5 personnes (1 jour de permanence par semaine)</a:t>
            </a:r>
          </a:p>
          <a:p>
            <a:pPr lvl="1"/>
            <a:r>
              <a:rPr lang="fr-FR" dirty="0"/>
              <a:t>Dont 2 IR experts</a:t>
            </a:r>
          </a:p>
          <a:p>
            <a:pPr lvl="1"/>
            <a:r>
              <a:rPr lang="fr-FR" dirty="0"/>
              <a:t>Avec le modèle </a:t>
            </a:r>
            <a:r>
              <a:rPr lang="fr-FR" dirty="0" err="1"/>
              <a:t>Wicri</a:t>
            </a:r>
            <a:r>
              <a:rPr lang="fr-FR" dirty="0"/>
              <a:t> actuel</a:t>
            </a:r>
          </a:p>
          <a:p>
            <a:r>
              <a:rPr lang="fr-FR" dirty="0"/>
              <a:t>Au niveau national, dans une dynamique internationale</a:t>
            </a:r>
          </a:p>
          <a:p>
            <a:pPr lvl="1"/>
            <a:r>
              <a:rPr lang="fr-FR" dirty="0"/>
              <a:t>Un réseau d’experts</a:t>
            </a:r>
          </a:p>
          <a:p>
            <a:pPr lvl="1"/>
            <a:r>
              <a:rPr lang="fr-FR" dirty="0"/>
              <a:t>Un modèle réseau à approfondir (100 sites 10.000 wikis)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2580A39-B490-5D94-CD8C-55FBF439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2234"/>
            <a:ext cx="10972800" cy="1168904"/>
          </a:xfrm>
        </p:spPr>
        <p:txBody>
          <a:bodyPr>
            <a:normAutofit/>
          </a:bodyPr>
          <a:lstStyle/>
          <a:p>
            <a:r>
              <a:rPr lang="fr-FR" sz="2800" dirty="0"/>
              <a:t>Généralisation de la démarche </a:t>
            </a:r>
            <a:r>
              <a:rPr lang="fr-FR" sz="2800" dirty="0" err="1"/>
              <a:t>wiki+xml</a:t>
            </a:r>
            <a:br>
              <a:rPr lang="fr-FR" sz="2800" dirty="0"/>
            </a:br>
            <a:r>
              <a:rPr lang="fr-FR" sz="2800" dirty="0"/>
              <a:t>Pour les humanistes et les sciences avec observation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B061C4-90DD-2EC4-78BC-623B6714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84B1BE6-DA0A-3D19-BD13-E988CB9EC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260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471BF6-B094-F745-8433-F01DB446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Galaxie Wikipédia, </a:t>
            </a:r>
          </a:p>
          <a:p>
            <a:pPr lvl="1"/>
            <a:r>
              <a:rPr lang="fr-FR" dirty="0"/>
              <a:t>Des services classiques </a:t>
            </a:r>
          </a:p>
          <a:p>
            <a:pPr lvl="2"/>
            <a:r>
              <a:rPr lang="fr-FR" dirty="0"/>
              <a:t>encyclopédie, dictionnaire, bibliothèque</a:t>
            </a:r>
          </a:p>
          <a:p>
            <a:pPr lvl="1"/>
            <a:r>
              <a:rPr lang="fr-FR" dirty="0"/>
              <a:t>Gigantisme pluri disciplinaire</a:t>
            </a:r>
          </a:p>
          <a:p>
            <a:pPr lvl="1"/>
            <a:r>
              <a:rPr lang="fr-FR" dirty="0"/>
              <a:t>Mécanismes de régulation souvent obscurs</a:t>
            </a:r>
          </a:p>
          <a:p>
            <a:r>
              <a:rPr lang="fr-FR" dirty="0"/>
              <a:t>Illusions  du Web sémantique</a:t>
            </a:r>
          </a:p>
          <a:p>
            <a:pPr lvl="1"/>
            <a:r>
              <a:rPr lang="fr-FR" dirty="0"/>
              <a:t>La combinaison des triplestores a-t-elle un sens ?</a:t>
            </a:r>
          </a:p>
          <a:p>
            <a:pPr lvl="1"/>
            <a:r>
              <a:rPr lang="fr-FR" dirty="0"/>
              <a:t>A quoi sert un triplestore généré par voie automatique à 60 de fiabilité ?</a:t>
            </a:r>
          </a:p>
          <a:p>
            <a:pPr lvl="1"/>
            <a:r>
              <a:rPr lang="fr-FR" dirty="0" err="1"/>
              <a:t>WikiData</a:t>
            </a:r>
            <a:r>
              <a:rPr lang="fr-FR" dirty="0"/>
              <a:t> référentiel universel et éternel </a:t>
            </a:r>
          </a:p>
          <a:p>
            <a:pPr lvl="2"/>
            <a:r>
              <a:rPr lang="fr-FR" dirty="0"/>
              <a:t>Pour les musulmans, les chrétiens, les athées ?</a:t>
            </a:r>
          </a:p>
          <a:p>
            <a:pPr lvl="2"/>
            <a:r>
              <a:rPr lang="fr-FR" dirty="0"/>
              <a:t>Alimenté par les services de Poutine, Trump, le Pape François..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9789B1-3B51-EE40-AEF7-0B085E2A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r>
              <a:rPr lang="fr-FR" dirty="0"/>
              <a:t> réflexion alternative et orthogonale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75354-2E7B-6640-AED4-9909FC3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0F8A9-0BDE-B244-983D-93030C50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31</a:t>
            </a:fld>
            <a:endParaRPr lang="fr-FR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80F90F5-B129-714F-8913-DAFCD989C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95" y="1613747"/>
            <a:ext cx="2670489" cy="20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F751D2-8C2B-4D41-9FF3-94703DB774C2}"/>
              </a:ext>
            </a:extLst>
          </p:cNvPr>
          <p:cNvSpPr txBox="1"/>
          <p:nvPr/>
        </p:nvSpPr>
        <p:spPr>
          <a:xfrm>
            <a:off x="9403080" y="3324860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La tour de Babel</a:t>
            </a:r>
          </a:p>
        </p:txBody>
      </p:sp>
    </p:spTree>
    <p:extLst>
      <p:ext uri="{BB962C8B-B14F-4D97-AF65-F5344CB8AC3E}">
        <p14:creationId xmlns:p14="http://schemas.microsoft.com/office/powerpoint/2010/main" val="1520469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3471BF6-B094-F745-8433-F01DB44624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endParaRPr lang="fr-FR" dirty="0"/>
          </a:p>
          <a:p>
            <a:pPr lvl="1"/>
            <a:r>
              <a:rPr lang="fr-FR" dirty="0"/>
              <a:t>Un réseau de sites</a:t>
            </a:r>
          </a:p>
          <a:p>
            <a:pPr lvl="2"/>
            <a:r>
              <a:rPr lang="fr-FR" dirty="0"/>
              <a:t> thématiques, géographiques ou institutionnels</a:t>
            </a:r>
          </a:p>
          <a:p>
            <a:pPr lvl="1"/>
            <a:r>
              <a:rPr lang="fr-FR" dirty="0"/>
              <a:t>Où divers services sont implantés</a:t>
            </a:r>
          </a:p>
          <a:p>
            <a:pPr lvl="1"/>
            <a:r>
              <a:rPr lang="fr-FR" dirty="0"/>
              <a:t>Comités scientifiques visibles</a:t>
            </a:r>
          </a:p>
          <a:p>
            <a:pPr lvl="2"/>
            <a:r>
              <a:rPr lang="fr-FR" dirty="0"/>
              <a:t>modération, orientation…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19789B1-3B51-EE40-AEF7-0B085E2A6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Wicri</a:t>
            </a:r>
            <a:r>
              <a:rPr lang="fr-FR" dirty="0"/>
              <a:t> réflexion alternative et orthogonale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75354-2E7B-6640-AED4-9909FC31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D20F8A9-0BDE-B244-983D-93030C50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32</a:t>
            </a:fld>
            <a:endParaRPr lang="fr-FR" dirty="0"/>
          </a:p>
        </p:txBody>
      </p:sp>
      <p:pic>
        <p:nvPicPr>
          <p:cNvPr id="8198" name="Picture 6" descr="L'école d'Athène (Socrate, Platon...)">
            <a:extLst>
              <a:ext uri="{FF2B5EF4-FFF2-40B4-BE49-F238E27FC236}">
                <a16:creationId xmlns:a16="http://schemas.microsoft.com/office/drawing/2014/main" id="{43187F99-FBF0-F647-880A-F46EC8974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739" y="1649028"/>
            <a:ext cx="2616146" cy="201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AD3E0DE-0A4A-0E47-AD7A-80C3F9808FD5}"/>
              </a:ext>
            </a:extLst>
          </p:cNvPr>
          <p:cNvSpPr txBox="1"/>
          <p:nvPr/>
        </p:nvSpPr>
        <p:spPr>
          <a:xfrm>
            <a:off x="8730290" y="4314289"/>
            <a:ext cx="171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L’école d’Athènes</a:t>
            </a:r>
          </a:p>
          <a:p>
            <a:r>
              <a:rPr lang="fr-FR" sz="1400" dirty="0" err="1"/>
              <a:t>Socraite</a:t>
            </a:r>
            <a:r>
              <a:rPr lang="fr-FR" sz="1400" dirty="0"/>
              <a:t>, Platon…</a:t>
            </a:r>
          </a:p>
        </p:txBody>
      </p:sp>
    </p:spTree>
    <p:extLst>
      <p:ext uri="{BB962C8B-B14F-4D97-AF65-F5344CB8AC3E}">
        <p14:creationId xmlns:p14="http://schemas.microsoft.com/office/powerpoint/2010/main" val="3579058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9699CB7-8298-6C4F-A358-658E22F8B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dirty="0"/>
          </a:p>
          <a:p>
            <a:r>
              <a:rPr lang="fr-FR" dirty="0"/>
              <a:t>Merci pour votre attention et vos questions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BC1B207-34D4-934C-B1E4-9B25556FB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8285"/>
            <a:ext cx="10972800" cy="1143000"/>
          </a:xfrm>
        </p:spPr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09D5995-79EC-CD4B-9E62-712E56DA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76C2113-D0B7-734A-9705-A2B1EB79C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758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6F32A1F-DF9C-A317-DE70-1B3A50774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Avec les wikis programmables et les boîtes à outils XML</a:t>
            </a:r>
          </a:p>
          <a:p>
            <a:pPr lvl="1"/>
            <a:r>
              <a:rPr lang="fr-FR" dirty="0"/>
              <a:t>Un chercheur ou un praticien </a:t>
            </a:r>
          </a:p>
          <a:p>
            <a:pPr lvl="2"/>
            <a:r>
              <a:rPr lang="fr-FR" dirty="0"/>
              <a:t>peut devenir totalement indépendant pour développer un espace de travail numérique correspondant à ses besoins.</a:t>
            </a:r>
          </a:p>
          <a:p>
            <a:pPr lvl="2"/>
            <a:r>
              <a:rPr lang="fr-FR" dirty="0"/>
              <a:t>peut le partager avec ses collègues dans une stratégie collective.</a:t>
            </a:r>
          </a:p>
          <a:p>
            <a:pPr lvl="1"/>
            <a:r>
              <a:rPr lang="fr-FR" dirty="0"/>
              <a:t>L’informaticien développeur programmeur perd un peu sa place.</a:t>
            </a:r>
          </a:p>
          <a:p>
            <a:pPr lvl="1"/>
            <a:r>
              <a:rPr lang="fr-FR" dirty="0"/>
              <a:t>Mais un réseau de spécialistes demeure indispensable dans un protocole de type accompagnement.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0B28FA7-B703-D909-DB12-738ED21E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Changement de paradigme</a:t>
            </a:r>
            <a:br>
              <a:rPr lang="fr-FR" dirty="0"/>
            </a:br>
            <a:r>
              <a:rPr lang="fr-FR" dirty="0"/>
              <a:t>Pour les chercheurs et praticiens humanistes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DD9C14-F475-5EE0-DE32-E0D6D6F3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F8E865F-5B2E-9DCE-EAC6-CB0A6BA9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17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F7F96A4-3C57-0D44-AE21-0E8D3E8FB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Pour tous les humanistes : Apprendre à </a:t>
            </a:r>
            <a:br>
              <a:rPr lang="fr-FR" dirty="0"/>
            </a:br>
            <a:r>
              <a:rPr lang="fr-FR" dirty="0"/>
              <a:t>lire et à écrire dans d’immenses hypertextes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3E8732-5236-F240-9936-301F8778B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01151" y="9556608"/>
            <a:ext cx="1116148" cy="197678"/>
          </a:xfrm>
        </p:spPr>
        <p:txBody>
          <a:bodyPr/>
          <a:lstStyle/>
          <a:p>
            <a:r>
              <a:rPr lang="fr-FR"/>
              <a:t>CIDE 2019 Djerba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E8B92C-9484-7642-8207-E4EEB120F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A33BF-E224-864D-9791-6647BB594136}" type="slidenum">
              <a:rPr lang="fr-FR" smtClean="0"/>
              <a:t>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07E84B-807C-BB49-8D78-9FA193D22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128" y="3665858"/>
            <a:ext cx="1804328" cy="2087096"/>
          </a:xfrm>
          <a:prstGeom prst="rect">
            <a:avLst/>
          </a:prstGeom>
        </p:spPr>
      </p:pic>
      <p:pic>
        <p:nvPicPr>
          <p:cNvPr id="7" name="Picture 2" descr="ttp://ticri.univ-lorraine.fr/wicri.pool/images//d/d4/LogoIstexSiteon0.png">
            <a:extLst>
              <a:ext uri="{FF2B5EF4-FFF2-40B4-BE49-F238E27FC236}">
                <a16:creationId xmlns:a16="http://schemas.microsoft.com/office/drawing/2014/main" id="{A1CF94E7-2455-3047-AA59-4755301E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38" y="3811262"/>
            <a:ext cx="1998737" cy="70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FA67CA6-B410-2447-92EF-E26AFB671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06" y="1649588"/>
            <a:ext cx="3671557" cy="1905493"/>
          </a:xfrm>
          <a:prstGeom prst="rect">
            <a:avLst/>
          </a:prstGeom>
        </p:spPr>
      </p:pic>
      <p:pic>
        <p:nvPicPr>
          <p:cNvPr id="9" name="Picture 12" descr="Vignette pour la version du 8 juin 2018 à 10:03">
            <a:extLst>
              <a:ext uri="{FF2B5EF4-FFF2-40B4-BE49-F238E27FC236}">
                <a16:creationId xmlns:a16="http://schemas.microsoft.com/office/drawing/2014/main" id="{94E97D3C-830E-F44E-8AB0-663B6974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7638"/>
            <a:ext cx="1858274" cy="185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6BD3ADC-5C23-FB4E-9211-1A14B80AF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837" y="1649587"/>
            <a:ext cx="2110632" cy="1858274"/>
          </a:xfrm>
          <a:prstGeom prst="rect">
            <a:avLst/>
          </a:prstGeom>
        </p:spPr>
      </p:pic>
      <p:pic>
        <p:nvPicPr>
          <p:cNvPr id="4098" name="Picture 2" descr="Logo de Gallica">
            <a:extLst>
              <a:ext uri="{FF2B5EF4-FFF2-40B4-BE49-F238E27FC236}">
                <a16:creationId xmlns:a16="http://schemas.microsoft.com/office/drawing/2014/main" id="{938D0372-94F1-B448-9071-3F2585298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813" y="3855586"/>
            <a:ext cx="2843013" cy="65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a/a0/EU_basic_logo_portrait.jpg/220px-EU_basic_logo_portrait.jpg">
            <a:extLst>
              <a:ext uri="{FF2B5EF4-FFF2-40B4-BE49-F238E27FC236}">
                <a16:creationId xmlns:a16="http://schemas.microsoft.com/office/drawing/2014/main" id="{3908AA00-6651-6846-9A58-8CFF74ED3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328" y="4709406"/>
            <a:ext cx="1005564" cy="143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ogo de Hyper articles en ligne">
            <a:extLst>
              <a:ext uri="{FF2B5EF4-FFF2-40B4-BE49-F238E27FC236}">
                <a16:creationId xmlns:a16="http://schemas.microsoft.com/office/drawing/2014/main" id="{386E94CB-8C5C-694D-8840-2F62E943D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85" y="4892697"/>
            <a:ext cx="931595" cy="52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pload.wikimedia.org/wikipedia/commons/thumb/f/fb/US-NLM-PubMed-Logo.svg/300px-US-NLM-PubMed-Logo.svg.png">
            <a:extLst>
              <a:ext uri="{FF2B5EF4-FFF2-40B4-BE49-F238E27FC236}">
                <a16:creationId xmlns:a16="http://schemas.microsoft.com/office/drawing/2014/main" id="{61F5470B-4BC7-024B-A484-97043D5E0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69" y="5816462"/>
            <a:ext cx="1532940" cy="54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ogo de Persée (portail)">
            <a:extLst>
              <a:ext uri="{FF2B5EF4-FFF2-40B4-BE49-F238E27FC236}">
                <a16:creationId xmlns:a16="http://schemas.microsoft.com/office/drawing/2014/main" id="{0F1723FD-BBC8-F346-85BE-EC8F965B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738" y="5624370"/>
            <a:ext cx="1031361" cy="1031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74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C5FE6AB-634F-4E87-060D-17F2E997C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contexte : </a:t>
            </a:r>
            <a:r>
              <a:rPr lang="fr-FR" dirty="0" err="1"/>
              <a:t>Wicri</a:t>
            </a:r>
            <a:r>
              <a:rPr lang="fr-FR" dirty="0"/>
              <a:t>, </a:t>
            </a:r>
            <a:r>
              <a:rPr lang="fr-FR" dirty="0" err="1"/>
              <a:t>Dilib</a:t>
            </a:r>
            <a:r>
              <a:rPr lang="fr-FR" dirty="0"/>
              <a:t>, ISTEX</a:t>
            </a:r>
          </a:p>
          <a:p>
            <a:r>
              <a:rPr lang="fr-FR" dirty="0"/>
              <a:t>La musique dans </a:t>
            </a:r>
            <a:r>
              <a:rPr lang="fr-FR" dirty="0" err="1"/>
              <a:t>Wicri</a:t>
            </a:r>
            <a:r>
              <a:rPr lang="fr-FR" dirty="0"/>
              <a:t> (et Wikipédia)</a:t>
            </a:r>
          </a:p>
          <a:p>
            <a:r>
              <a:rPr lang="fr-FR" dirty="0"/>
              <a:t>La Chanson de Roland</a:t>
            </a:r>
          </a:p>
          <a:p>
            <a:pPr lvl="1"/>
            <a:r>
              <a:rPr lang="fr-FR" dirty="0"/>
              <a:t>Une thématique riche et complexe</a:t>
            </a:r>
          </a:p>
          <a:p>
            <a:pPr lvl="1"/>
            <a:r>
              <a:rPr lang="fr-FR" dirty="0"/>
              <a:t>Un gigantesque hypertexte</a:t>
            </a:r>
          </a:p>
          <a:p>
            <a:pPr lvl="1"/>
            <a:r>
              <a:rPr lang="fr-FR" dirty="0"/>
              <a:t>Actions sémantiques structurantes</a:t>
            </a:r>
          </a:p>
          <a:p>
            <a:r>
              <a:rPr lang="fr-FR" dirty="0"/>
              <a:t>Bilan et perspectives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7974266-7AAC-C976-E5DC-B7BE3836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5A96A9D-5A53-CB8D-44EB-5754F0FD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8D62FB-7C4B-32BC-761E-318FE7596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23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542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Galaxie </a:t>
            </a:r>
            <a:r>
              <a:rPr lang="fr-FR" dirty="0" err="1"/>
              <a:t>WikiMedia</a:t>
            </a:r>
            <a:r>
              <a:rPr lang="fr-FR" dirty="0"/>
              <a:t> </a:t>
            </a:r>
            <a:r>
              <a:rPr lang="fr-FR" dirty="0" err="1"/>
              <a:t>Foundation</a:t>
            </a:r>
            <a:br>
              <a:rPr lang="fr-FR" dirty="0"/>
            </a:br>
            <a:r>
              <a:rPr lang="fr-FR" dirty="0"/>
              <a:t>Un nouveau GAFA ???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Emérites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7</a:t>
            </a:fld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854" y="506132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hlinkClick r:id="rId3"/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8" y="2486576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188062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hlinkClick r:id="rId5"/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0" y="4325530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3825844" y="189332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hlinkClick r:id="rId7"/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14" y="2260600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694960" y="424498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hlinkClick r:id="rId9"/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07" y="4638518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103BDEBC-FFAC-3644-ADB6-2FD198A4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42" y="1886587"/>
            <a:ext cx="4318266" cy="37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C0B3B45-5868-F143-BCC0-313ED8C081F7}"/>
              </a:ext>
            </a:extLst>
          </p:cNvPr>
          <p:cNvSpPr txBox="1"/>
          <p:nvPr/>
        </p:nvSpPr>
        <p:spPr>
          <a:xfrm>
            <a:off x="1787236" y="2486576"/>
            <a:ext cx="16850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FR: 2.388.429</a:t>
            </a:r>
          </a:p>
          <a:p>
            <a:r>
              <a:rPr lang="fr-FR" sz="1600" dirty="0"/>
              <a:t>    11.728.290</a:t>
            </a:r>
          </a:p>
          <a:p>
            <a:r>
              <a:rPr lang="fr-FR" sz="1600" dirty="0"/>
              <a:t>EN : 6.436.960</a:t>
            </a:r>
          </a:p>
          <a:p>
            <a:r>
              <a:rPr lang="fr-FR" sz="1600" dirty="0"/>
              <a:t>    54.946.563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8C9A1F1-0696-1D4A-A270-2BB8A7D5EDA0}"/>
              </a:ext>
            </a:extLst>
          </p:cNvPr>
          <p:cNvSpPr txBox="1"/>
          <p:nvPr/>
        </p:nvSpPr>
        <p:spPr>
          <a:xfrm>
            <a:off x="1787236" y="4344017"/>
            <a:ext cx="1685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FR : 4 298 952</a:t>
            </a:r>
          </a:p>
          <a:p>
            <a:endParaRPr lang="fr-FR" sz="1600" dirty="0"/>
          </a:p>
          <a:p>
            <a:r>
              <a:rPr lang="fr-FR" sz="1600" dirty="0"/>
              <a:t>EN : 6,912,797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FC27AD-8BBB-354D-8557-269FA46D92B3}"/>
              </a:ext>
            </a:extLst>
          </p:cNvPr>
          <p:cNvSpPr txBox="1"/>
          <p:nvPr/>
        </p:nvSpPr>
        <p:spPr>
          <a:xfrm>
            <a:off x="5224546" y="2486576"/>
            <a:ext cx="159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80.001.464</a:t>
            </a:r>
          </a:p>
          <a:p>
            <a:r>
              <a:rPr lang="fr-FR" dirty="0"/>
              <a:t>  images</a:t>
            </a:r>
          </a:p>
          <a:p>
            <a:r>
              <a:rPr lang="fr-FR" dirty="0"/>
              <a:t>  multimédia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7A7C1-75F0-C84E-BC16-6BB183280211}"/>
              </a:ext>
            </a:extLst>
          </p:cNvPr>
          <p:cNvSpPr txBox="1"/>
          <p:nvPr/>
        </p:nvSpPr>
        <p:spPr>
          <a:xfrm>
            <a:off x="5527964" y="4638518"/>
            <a:ext cx="213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333.000</a:t>
            </a:r>
          </a:p>
          <a:p>
            <a:r>
              <a:rPr lang="fr-FR" dirty="0"/>
              <a:t>Livres en français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C0CAD0-4895-2849-92C4-0AE732B852D8}"/>
              </a:ext>
            </a:extLst>
          </p:cNvPr>
          <p:cNvSpPr txBox="1"/>
          <p:nvPr/>
        </p:nvSpPr>
        <p:spPr>
          <a:xfrm>
            <a:off x="559100" y="3563794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linkClick r:id="rId3"/>
              </a:rPr>
              <a:t>Wikipédia</a:t>
            </a:r>
            <a:endParaRPr lang="fr-FR" sz="14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A6B3B56-A020-9C49-B2E0-3BA8E661CDA5}"/>
              </a:ext>
            </a:extLst>
          </p:cNvPr>
          <p:cNvSpPr txBox="1"/>
          <p:nvPr/>
        </p:nvSpPr>
        <p:spPr>
          <a:xfrm>
            <a:off x="658339" y="5366768"/>
            <a:ext cx="1609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hlinkClick r:id="rId5" tooltip="wikt:Wiktionnaire:Page d’accueil"/>
              </a:rPr>
              <a:t>Wiktionnaire</a:t>
            </a:r>
            <a:endParaRPr lang="fr-FR" sz="120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CD48D43-8CAE-6944-9B53-46AEE254CA3E}"/>
              </a:ext>
            </a:extLst>
          </p:cNvPr>
          <p:cNvSpPr txBox="1"/>
          <p:nvPr/>
        </p:nvSpPr>
        <p:spPr>
          <a:xfrm>
            <a:off x="4138049" y="3550425"/>
            <a:ext cx="1685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hlinkClick r:id="rId7"/>
              </a:rPr>
              <a:t>Commons</a:t>
            </a:r>
            <a:endParaRPr lang="fr-FR" sz="14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CF647D0-7D46-E541-9E1E-1251170228AA}"/>
              </a:ext>
            </a:extLst>
          </p:cNvPr>
          <p:cNvSpPr txBox="1"/>
          <p:nvPr/>
        </p:nvSpPr>
        <p:spPr>
          <a:xfrm>
            <a:off x="3846911" y="5732808"/>
            <a:ext cx="1224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hlinkClick r:id="rId9" tooltip="s:Wikisource:Accueil"/>
              </a:rPr>
              <a:t>Wikisource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07563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9194454-C09D-C54A-BD02-51087DDA1B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09537" indent="0">
              <a:buNone/>
            </a:pPr>
            <a:r>
              <a:rPr lang="fr-FR" dirty="0"/>
              <a:t>Un moteur, un peu complexe à maintenir, mais très puissant</a:t>
            </a:r>
          </a:p>
          <a:p>
            <a:r>
              <a:rPr lang="fr-FR" dirty="0"/>
              <a:t>Un moteur programmable par le contributeur</a:t>
            </a:r>
          </a:p>
          <a:p>
            <a:r>
              <a:rPr lang="fr-FR" dirty="0"/>
              <a:t>Le moteur de Wikipédia =&gt;Compatibilité (modèles, extensions)</a:t>
            </a:r>
          </a:p>
          <a:p>
            <a:r>
              <a:rPr lang="fr-FR" dirty="0"/>
              <a:t>Volumétrie conséquente : </a:t>
            </a:r>
          </a:p>
          <a:p>
            <a:pPr lvl="1"/>
            <a:r>
              <a:rPr lang="fr-FR" altLang="fr-FR" sz="2100" dirty="0">
                <a:ea typeface="ＭＳ Ｐゴシック" panose="020B0600070205080204" pitchFamily="34" charset="-128"/>
              </a:rPr>
              <a:t>48.000.000 de pages (anglais) : 6.000.000 articles, 42.000.000 de métadonnées</a:t>
            </a:r>
          </a:p>
          <a:p>
            <a:r>
              <a:rPr lang="fr-FR" dirty="0">
                <a:ea typeface="ＭＳ Ｐゴシック" panose="020B0600070205080204" pitchFamily="34" charset="-128"/>
              </a:rPr>
              <a:t>Wikipédia</a:t>
            </a:r>
            <a:endParaRPr lang="fr-FR" dirty="0"/>
          </a:p>
          <a:p>
            <a:pPr lvl="1"/>
            <a:r>
              <a:rPr lang="fr-FR" dirty="0"/>
              <a:t>Obligation de « </a:t>
            </a:r>
            <a:r>
              <a:rPr lang="fr-FR" i="1" dirty="0"/>
              <a:t>sourcer</a:t>
            </a:r>
            <a:r>
              <a:rPr lang="fr-FR" dirty="0"/>
              <a:t> » (pas de contributions innovantes)</a:t>
            </a:r>
          </a:p>
          <a:p>
            <a:pPr lvl="1"/>
            <a:r>
              <a:rPr lang="fr-FR" dirty="0"/>
              <a:t>Organisation par type de données (encyclopédie, ouvrages)</a:t>
            </a:r>
          </a:p>
          <a:p>
            <a:pPr marL="109537" indent="0">
              <a:buNone/>
            </a:pPr>
            <a:r>
              <a:rPr lang="fr-FR" dirty="0"/>
              <a:t>Aspects spécifiques de Wicri</a:t>
            </a:r>
          </a:p>
          <a:p>
            <a:r>
              <a:rPr lang="fr-FR" dirty="0"/>
              <a:t>Contributions signées (pas d’anonymat)</a:t>
            </a:r>
          </a:p>
          <a:p>
            <a:r>
              <a:rPr lang="fr-FR" dirty="0"/>
              <a:t>Espace de publication (textes originaux)</a:t>
            </a:r>
          </a:p>
          <a:p>
            <a:r>
              <a:rPr lang="fr-FR" dirty="0"/>
              <a:t>Réseau de wikis en organisation thématique </a:t>
            </a:r>
          </a:p>
          <a:p>
            <a:pPr lvl="1"/>
            <a:r>
              <a:rPr lang="fr-FR" dirty="0"/>
              <a:t>Différents types d’informations dans un wiki</a:t>
            </a:r>
          </a:p>
          <a:p>
            <a:pPr lvl="1"/>
            <a:r>
              <a:rPr lang="fr-FR" dirty="0"/>
              <a:t>Pour des besoins </a:t>
            </a:r>
            <a:r>
              <a:rPr lang="fr-FR" dirty="0" err="1"/>
              <a:t>complémantaires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DF2C3C7-5B1C-154C-8EF7-0E3943758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MediaWiki : </a:t>
            </a:r>
          </a:p>
        </p:txBody>
      </p:sp>
      <p:pic>
        <p:nvPicPr>
          <p:cNvPr id="4" name="Picture 8" descr="Description de l'image MediaWiki.svg.">
            <a:extLst>
              <a:ext uri="{FF2B5EF4-FFF2-40B4-BE49-F238E27FC236}">
                <a16:creationId xmlns:a16="http://schemas.microsoft.com/office/drawing/2014/main" id="{B84F4D4E-5383-8E47-ADFD-11E6238A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476" y="162151"/>
            <a:ext cx="1394609" cy="131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6C09553-3C0C-D847-BF33-3C4A3D85C310}"/>
              </a:ext>
            </a:extLst>
          </p:cNvPr>
          <p:cNvGrpSpPr/>
          <p:nvPr/>
        </p:nvGrpSpPr>
        <p:grpSpPr>
          <a:xfrm>
            <a:off x="9629093" y="4413451"/>
            <a:ext cx="1828800" cy="1371600"/>
            <a:chOff x="2823592" y="2057400"/>
            <a:chExt cx="1828800" cy="1371600"/>
          </a:xfrm>
        </p:grpSpPr>
        <p:sp>
          <p:nvSpPr>
            <p:cNvPr id="7" name="Rectangle à coins arrondis 2">
              <a:extLst>
                <a:ext uri="{FF2B5EF4-FFF2-40B4-BE49-F238E27FC236}">
                  <a16:creationId xmlns:a16="http://schemas.microsoft.com/office/drawing/2014/main" id="{934E752B-15CB-FF49-A387-5CD9AF224652}"/>
                </a:ext>
              </a:extLst>
            </p:cNvPr>
            <p:cNvSpPr/>
            <p:nvPr/>
          </p:nvSpPr>
          <p:spPr>
            <a:xfrm>
              <a:off x="2823592" y="2057400"/>
              <a:ext cx="1828800" cy="137160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95460B-FF02-B846-A7FE-AA4B136C10DB}"/>
                </a:ext>
              </a:extLst>
            </p:cNvPr>
            <p:cNvSpPr/>
            <p:nvPr/>
          </p:nvSpPr>
          <p:spPr>
            <a:xfrm>
              <a:off x="2915816" y="2271579"/>
              <a:ext cx="48923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noProof="1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wi</a:t>
              </a:r>
              <a:endParaRPr lang="fr-FR" sz="2400" b="1" cap="none" spc="0" noProof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6CCFD9-D3D7-5C4E-909F-0B44C0E63FD8}"/>
                </a:ext>
              </a:extLst>
            </p:cNvPr>
            <p:cNvSpPr/>
            <p:nvPr/>
          </p:nvSpPr>
          <p:spPr>
            <a:xfrm>
              <a:off x="4139952" y="2271579"/>
              <a:ext cx="369012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24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rgbClr val="0000FF"/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</a:rPr>
                <a:t>ri</a:t>
              </a:r>
              <a:endParaRPr lang="fr-FR" sz="2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96EDC4E-ED29-5F4F-902E-9205305BF46E}"/>
                </a:ext>
              </a:extLst>
            </p:cNvPr>
            <p:cNvSpPr txBox="1"/>
            <p:nvPr/>
          </p:nvSpPr>
          <p:spPr>
            <a:xfrm>
              <a:off x="3563888" y="2802414"/>
              <a:ext cx="4267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err="1">
                  <a:cs typeface="Courier"/>
                </a:rPr>
                <a:t>fr</a:t>
              </a:r>
              <a:endParaRPr lang="fr-FR" sz="2800" b="1">
                <a:cs typeface="Courier"/>
              </a:endParaRPr>
            </a:p>
          </p:txBody>
        </p:sp>
        <p:grpSp>
          <p:nvGrpSpPr>
            <p:cNvPr id="11" name="Grouper 22">
              <a:extLst>
                <a:ext uri="{FF2B5EF4-FFF2-40B4-BE49-F238E27FC236}">
                  <a16:creationId xmlns:a16="http://schemas.microsoft.com/office/drawing/2014/main" id="{9D065906-BE93-5F40-B7D9-5C8E1AEF4FB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12168" y="2060848"/>
              <a:ext cx="720668" cy="874548"/>
              <a:chOff x="2750691" y="3200400"/>
              <a:chExt cx="689647" cy="836901"/>
            </a:xfrm>
          </p:grpSpPr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E55079E6-3B39-D14C-BC2D-8ECC71E96A15}"/>
                  </a:ext>
                </a:extLst>
              </p:cNvPr>
              <p:cNvSpPr/>
              <p:nvPr/>
            </p:nvSpPr>
            <p:spPr>
              <a:xfrm>
                <a:off x="2750691" y="3312031"/>
                <a:ext cx="689647" cy="613638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2400"/>
              </a:p>
            </p:txBody>
          </p:sp>
          <p:pic>
            <p:nvPicPr>
              <p:cNvPr id="13" name="Image 12">
                <a:extLst>
                  <a:ext uri="{FF2B5EF4-FFF2-40B4-BE49-F238E27FC236}">
                    <a16:creationId xmlns:a16="http://schemas.microsoft.com/office/drawing/2014/main" id="{B150619D-D44F-104D-9733-6CF6BAF1E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4230" y="3200400"/>
                <a:ext cx="602569" cy="83690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81281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59E02F1-ED19-9049-9D69-6D9FD318B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Sites </a:t>
            </a:r>
            <a:r>
              <a:rPr lang="fr-FR" dirty="0" err="1"/>
              <a:t>MediaWiki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B33251-3EAB-6144-AFA4-03A97BDA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HIS.7 2022, Ducloy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CDE8C7-B63A-2B4A-9F5D-1FD1F8293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C75FB-B7E9-4E40-8F09-EE1090C847DD}" type="slidenum">
              <a:rPr lang="fr-FR" smtClean="0"/>
              <a:t>9</a:t>
            </a:fld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4956A-F128-4947-B615-62BCE1FD0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96" y="151315"/>
            <a:ext cx="3242171" cy="168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A9F9BBF-5427-F040-83A8-B698EF011F74}"/>
              </a:ext>
            </a:extLst>
          </p:cNvPr>
          <p:cNvSpPr txBox="1"/>
          <p:nvPr/>
        </p:nvSpPr>
        <p:spPr>
          <a:xfrm>
            <a:off x="8993825" y="666656"/>
            <a:ext cx="29610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Réseau </a:t>
            </a:r>
            <a:r>
              <a:rPr lang="fr-FR" dirty="0" err="1"/>
              <a:t>Wicri</a:t>
            </a:r>
            <a:endParaRPr lang="fr-FR" dirty="0"/>
          </a:p>
          <a:p>
            <a:r>
              <a:rPr lang="fr-FR" dirty="0"/>
              <a:t> 50 familles multilingues</a:t>
            </a:r>
          </a:p>
          <a:p>
            <a:r>
              <a:rPr lang="fr-FR" dirty="0"/>
              <a:t>Contributeurs identifiés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FDA3562-A95E-8D43-AE0B-2AD1DA225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0" y="422910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F8DCC63-F28F-0343-9BB5-1426EB79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84" y="4203700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193A34DE-07C3-794B-97F0-C1B63077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45" y="1888360"/>
            <a:ext cx="12954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hlinkClick r:id="rId6"/>
            <a:extLst>
              <a:ext uri="{FF2B5EF4-FFF2-40B4-BE49-F238E27FC236}">
                <a16:creationId xmlns:a16="http://schemas.microsoft.com/office/drawing/2014/main" id="{66ABE610-B747-CE45-8F8B-973E90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467" y="1910511"/>
            <a:ext cx="13081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48184F-312B-0641-AF12-DAA326FB210A}"/>
              </a:ext>
            </a:extLst>
          </p:cNvPr>
          <p:cNvSpPr txBox="1"/>
          <p:nvPr/>
        </p:nvSpPr>
        <p:spPr>
          <a:xfrm>
            <a:off x="5442591" y="3636448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Observatoire</a:t>
            </a:r>
          </a:p>
          <a:p>
            <a:r>
              <a:rPr lang="fr-FR" dirty="0"/>
              <a:t>encyclopédique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AD16DE-B49F-9F47-B3E7-D43E04C18637}"/>
              </a:ext>
            </a:extLst>
          </p:cNvPr>
          <p:cNvSpPr txBox="1"/>
          <p:nvPr/>
        </p:nvSpPr>
        <p:spPr>
          <a:xfrm>
            <a:off x="7566051" y="3478354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</a:t>
            </a:r>
          </a:p>
          <a:p>
            <a:r>
              <a:rPr lang="fr-FR" dirty="0"/>
              <a:t>+ serveurs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081D58-AE5A-F147-93F9-B08E051E753E}"/>
              </a:ext>
            </a:extLst>
          </p:cNvPr>
          <p:cNvSpPr txBox="1"/>
          <p:nvPr/>
        </p:nvSpPr>
        <p:spPr>
          <a:xfrm>
            <a:off x="6456966" y="5763466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 …</a:t>
            </a:r>
          </a:p>
          <a:p>
            <a:r>
              <a:rPr lang="fr-FR" dirty="0"/>
              <a:t>+ bibliothèque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7F05D3D-ED6C-E74A-BAE8-CA311967DA37}"/>
              </a:ext>
            </a:extLst>
          </p:cNvPr>
          <p:cNvSpPr txBox="1"/>
          <p:nvPr/>
        </p:nvSpPr>
        <p:spPr>
          <a:xfrm>
            <a:off x="9846428" y="5985153"/>
            <a:ext cx="203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Hypertexte +++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55EFAB-865A-BA4E-8BCC-5112302F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280" y="1961311"/>
            <a:ext cx="1250250" cy="1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38F5909-A053-7147-B7D5-7ED6049EF430}"/>
              </a:ext>
            </a:extLst>
          </p:cNvPr>
          <p:cNvSpPr txBox="1"/>
          <p:nvPr/>
        </p:nvSpPr>
        <p:spPr>
          <a:xfrm>
            <a:off x="9826651" y="3503754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Encyclopédie +</a:t>
            </a:r>
          </a:p>
          <a:p>
            <a:r>
              <a:rPr lang="fr-FR" dirty="0"/>
              <a:t>+ publications 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7294CA12-FC3F-EA40-81A8-32891F0A6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54138"/>
            <a:ext cx="3954477" cy="562815"/>
          </a:xfrm>
        </p:spPr>
        <p:txBody>
          <a:bodyPr/>
          <a:lstStyle/>
          <a:p>
            <a:r>
              <a:rPr lang="fr-FR" dirty="0"/>
              <a:t>Dizaines de milliers </a:t>
            </a:r>
          </a:p>
          <a:p>
            <a:pPr marL="109537" indent="0">
              <a:buNone/>
            </a:pPr>
            <a:endParaRPr lang="fr-FR" dirty="0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2147D1A9-335D-5842-B45D-D89F650FE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8" y="2423987"/>
            <a:ext cx="815955" cy="81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352BC08-D3AA-5941-9A7C-5972AF9E0DAE}"/>
              </a:ext>
            </a:extLst>
          </p:cNvPr>
          <p:cNvCxnSpPr/>
          <p:nvPr/>
        </p:nvCxnSpPr>
        <p:spPr>
          <a:xfrm>
            <a:off x="5442591" y="576683"/>
            <a:ext cx="0" cy="5821085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4">
            <a:extLst>
              <a:ext uri="{FF2B5EF4-FFF2-40B4-BE49-F238E27FC236}">
                <a16:creationId xmlns:a16="http://schemas.microsoft.com/office/drawing/2014/main" id="{A7F1D5E5-6AAF-AC43-85A7-0A1332662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66" y="2709222"/>
            <a:ext cx="942424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C3BB74B1-EB5D-DA4E-93E8-04314D5E7AE8}"/>
              </a:ext>
            </a:extLst>
          </p:cNvPr>
          <p:cNvSpPr txBox="1"/>
          <p:nvPr/>
        </p:nvSpPr>
        <p:spPr>
          <a:xfrm>
            <a:off x="1394369" y="2323542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Ouvrages</a:t>
            </a:r>
          </a:p>
        </p:txBody>
      </p:sp>
      <p:pic>
        <p:nvPicPr>
          <p:cNvPr id="24" name="Picture 4" descr="Logo de Wiktionnaire">
            <a:extLst>
              <a:ext uri="{FF2B5EF4-FFF2-40B4-BE49-F238E27FC236}">
                <a16:creationId xmlns:a16="http://schemas.microsoft.com/office/drawing/2014/main" id="{32D76766-DC8D-2247-88B3-C376249D7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65" y="2768730"/>
            <a:ext cx="778403" cy="9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E041B184-D822-5849-899E-F82A67EF74FE}"/>
              </a:ext>
            </a:extLst>
          </p:cNvPr>
          <p:cNvSpPr txBox="1"/>
          <p:nvPr/>
        </p:nvSpPr>
        <p:spPr>
          <a:xfrm>
            <a:off x="2654052" y="2322094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Entrepôts</a:t>
            </a:r>
          </a:p>
        </p:txBody>
      </p:sp>
      <p:pic>
        <p:nvPicPr>
          <p:cNvPr id="26" name="Picture 6" descr="Logo de Wikimedia Commons">
            <a:extLst>
              <a:ext uri="{FF2B5EF4-FFF2-40B4-BE49-F238E27FC236}">
                <a16:creationId xmlns:a16="http://schemas.microsoft.com/office/drawing/2014/main" id="{E3CBC2B3-2265-6746-8556-9BEDF5F36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98" y="2593834"/>
            <a:ext cx="942414" cy="12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23495F3-8FF2-A441-AC51-191DC4CC837A}"/>
              </a:ext>
            </a:extLst>
          </p:cNvPr>
          <p:cNvSpPr txBox="1"/>
          <p:nvPr/>
        </p:nvSpPr>
        <p:spPr>
          <a:xfrm>
            <a:off x="3855721" y="2329909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/>
              <a:t>Bibliothèques</a:t>
            </a:r>
          </a:p>
        </p:txBody>
      </p:sp>
      <p:pic>
        <p:nvPicPr>
          <p:cNvPr id="28" name="Picture 2" descr="Logo de Wikisource">
            <a:extLst>
              <a:ext uri="{FF2B5EF4-FFF2-40B4-BE49-F238E27FC236}">
                <a16:creationId xmlns:a16="http://schemas.microsoft.com/office/drawing/2014/main" id="{18CBEC33-0373-2542-8380-28B4CB6A3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64" y="2709222"/>
            <a:ext cx="893332" cy="93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56934F58-34EC-7F47-9696-8BD1A1D78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70" y="4883254"/>
            <a:ext cx="1308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Accueil principal - ChoralWiki">
            <a:extLst>
              <a:ext uri="{FF2B5EF4-FFF2-40B4-BE49-F238E27FC236}">
                <a16:creationId xmlns:a16="http://schemas.microsoft.com/office/drawing/2014/main" id="{3D252C7A-B93F-A74C-A330-DA8645C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4" y="4938673"/>
            <a:ext cx="1331042" cy="133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39C52FC5-4A77-0788-D9E9-75F470596535}"/>
              </a:ext>
            </a:extLst>
          </p:cNvPr>
          <p:cNvCxnSpPr>
            <a:cxnSpLocks/>
          </p:cNvCxnSpPr>
          <p:nvPr/>
        </p:nvCxnSpPr>
        <p:spPr>
          <a:xfrm>
            <a:off x="152835" y="4282779"/>
            <a:ext cx="5002433" cy="0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C7C64A3-91FC-7977-6213-1AF50FC01279}"/>
              </a:ext>
            </a:extLst>
          </p:cNvPr>
          <p:cNvCxnSpPr>
            <a:cxnSpLocks/>
          </p:cNvCxnSpPr>
          <p:nvPr/>
        </p:nvCxnSpPr>
        <p:spPr>
          <a:xfrm>
            <a:off x="305236" y="2028817"/>
            <a:ext cx="5002433" cy="0"/>
          </a:xfrm>
          <a:prstGeom prst="line">
            <a:avLst/>
          </a:prstGeom>
          <a:ln w="550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714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stex Réseau">
  <a:themeElements>
    <a:clrScheme name="Rassemblement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assemblement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assemble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Rassemblement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Istex Réseau</Template>
  <TotalTime>55853</TotalTime>
  <Words>2250</Words>
  <Application>Microsoft Macintosh PowerPoint</Application>
  <PresentationFormat>Grand écran</PresentationFormat>
  <Paragraphs>443</Paragraphs>
  <Slides>33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Courier</vt:lpstr>
      <vt:lpstr>Lucida Sans Unicode</vt:lpstr>
      <vt:lpstr>Menlo-Bold</vt:lpstr>
      <vt:lpstr>Verdana</vt:lpstr>
      <vt:lpstr>Wingdings 2</vt:lpstr>
      <vt:lpstr>Wingdings 3</vt:lpstr>
      <vt:lpstr>Istex Réseau</vt:lpstr>
      <vt:lpstr>Expérimentations sémantiques  </vt:lpstr>
      <vt:lpstr>Bonjour, mon nom est Jacques Ducloy Devenu humaniste numérique à 76 ans </vt:lpstr>
      <vt:lpstr>Changements de paradigmes  pour les documents et bibliothèques</vt:lpstr>
      <vt:lpstr>Changement de paradigme Pour les chercheurs et praticiens humanistes</vt:lpstr>
      <vt:lpstr>Pour tous les humanistes : Apprendre à  lire et à écrire dans d’immenses hypertextes</vt:lpstr>
      <vt:lpstr>Plan</vt:lpstr>
      <vt:lpstr>Galaxie WikiMedia Foundation Un nouveau GAFA ???</vt:lpstr>
      <vt:lpstr>MediaWiki : </vt:lpstr>
      <vt:lpstr>Sites MediaWiki</vt:lpstr>
      <vt:lpstr>Boîte à outil XML</vt:lpstr>
      <vt:lpstr>ISTEX – Serveur d’exploration - génération</vt:lpstr>
      <vt:lpstr>Santé : Serveurs à génération rapide (5’)</vt:lpstr>
      <vt:lpstr>Ecrire la musique</vt:lpstr>
      <vt:lpstr>Études pour choristes amateurs curieux.. Lassus, musica ficta, contrafacta</vt:lpstr>
      <vt:lpstr>La Chanson de Roland,  une histoire, une épopée</vt:lpstr>
      <vt:lpstr>Un sujet de stage…       imaginé tranquille !</vt:lpstr>
      <vt:lpstr>La chanson de Roland, des manuscrits</vt:lpstr>
      <vt:lpstr>La Chanson de Roland Un oratorio de Gilles Mathieu </vt:lpstr>
      <vt:lpstr>La Chanson de Roland Des transcriptions, des traductions (centaines)</vt:lpstr>
      <vt:lpstr>La Chanson de Roland,  problèmes et divergences</vt:lpstr>
      <vt:lpstr>L’accident du vers 2242</vt:lpstr>
      <vt:lpstr>Blog dialogue avec le compositeur</vt:lpstr>
      <vt:lpstr>Dictionnaires hypertextualisés</vt:lpstr>
      <vt:lpstr>La Chanson de Roland un gigantesque hypertexte</vt:lpstr>
      <vt:lpstr>Liens sémantiques Autour de Paul Meyer</vt:lpstr>
      <vt:lpstr>Catégories et liens sémantiques structurels</vt:lpstr>
      <vt:lpstr>Un wiki dans un réseau Un réseau de réseaux de communautés</vt:lpstr>
      <vt:lpstr>Bilan, quelques chiffres</vt:lpstr>
      <vt:lpstr>Liens et catégories « imaginaires »</vt:lpstr>
      <vt:lpstr>Généralisation de la démarche wiki+xml Pour les humanistes et les sciences avec observation</vt:lpstr>
      <vt:lpstr>Wicri réflexion alternative et orthogonale</vt:lpstr>
      <vt:lpstr>Wicri réflexion alternative et orthogonale</vt:lpstr>
      <vt:lpstr>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Wikis sémantiques et ingénierie XML pour les humanités numériques</dc:title>
  <dc:creator>Microsoft Office User</dc:creator>
  <cp:lastModifiedBy>jacques Ducloy</cp:lastModifiedBy>
  <cp:revision>175</cp:revision>
  <dcterms:created xsi:type="dcterms:W3CDTF">2019-10-28T13:30:37Z</dcterms:created>
  <dcterms:modified xsi:type="dcterms:W3CDTF">2022-06-19T06:56:09Z</dcterms:modified>
</cp:coreProperties>
</file>