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4"/>
  </p:notesMasterIdLst>
  <p:sldIdLst>
    <p:sldId id="256" r:id="rId2"/>
    <p:sldId id="361" r:id="rId3"/>
    <p:sldId id="352" r:id="rId4"/>
    <p:sldId id="397" r:id="rId5"/>
    <p:sldId id="371" r:id="rId6"/>
    <p:sldId id="390" r:id="rId7"/>
    <p:sldId id="372" r:id="rId8"/>
    <p:sldId id="373" r:id="rId9"/>
    <p:sldId id="308" r:id="rId10"/>
    <p:sldId id="387" r:id="rId11"/>
    <p:sldId id="374" r:id="rId12"/>
    <p:sldId id="359" r:id="rId13"/>
    <p:sldId id="369" r:id="rId14"/>
    <p:sldId id="392" r:id="rId15"/>
    <p:sldId id="389" r:id="rId16"/>
    <p:sldId id="385" r:id="rId17"/>
    <p:sldId id="386" r:id="rId18"/>
    <p:sldId id="363" r:id="rId19"/>
    <p:sldId id="380" r:id="rId20"/>
    <p:sldId id="393" r:id="rId21"/>
    <p:sldId id="412" r:id="rId22"/>
    <p:sldId id="388" r:id="rId2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1348"/>
    <p:restoredTop sz="95890"/>
  </p:normalViewPr>
  <p:slideViewPr>
    <p:cSldViewPr snapToGrid="0" snapToObjects="1">
      <p:cViewPr varScale="1">
        <p:scale>
          <a:sx n="90" d="100"/>
          <a:sy n="90" d="100"/>
        </p:scale>
        <p:origin x="216" y="14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EA716F-C2FF-4147-902C-A4F108DBFE55}" type="datetimeFigureOut">
              <a:rPr lang="fr-FR" smtClean="0"/>
              <a:t>10/05/2022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F1CA95-C887-C24A-9600-B994F8CAB63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00869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1CA95-C887-C24A-9600-B994F8CAB63B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0894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1CA95-C887-C24A-9600-B994F8CAB63B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5290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8DAC2D-491E-F64E-B327-7D902C377D9B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95052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riangle rectangle 3"/>
          <p:cNvSpPr/>
          <p:nvPr/>
        </p:nvSpPr>
        <p:spPr>
          <a:xfrm>
            <a:off x="0" y="4664075"/>
            <a:ext cx="12200467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grpSp>
        <p:nvGrpSpPr>
          <p:cNvPr id="5" name="Grouper 15"/>
          <p:cNvGrpSpPr>
            <a:grpSpLocks/>
          </p:cNvGrpSpPr>
          <p:nvPr/>
        </p:nvGrpSpPr>
        <p:grpSpPr bwMode="auto">
          <a:xfrm>
            <a:off x="-4233" y="4953000"/>
            <a:ext cx="12196233" cy="1911350"/>
            <a:chOff x="-3765" y="4832896"/>
            <a:chExt cx="9147765" cy="2032192"/>
          </a:xfrm>
        </p:grpSpPr>
        <p:sp>
          <p:nvSpPr>
            <p:cNvPr id="6" name="Forme libre 5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" name="Forme libre 18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/>
              <a:gdLst>
                <a:gd name="T0" fmla="*/ 0 w 5760"/>
                <a:gd name="T1" fmla="*/ 0 h 528"/>
                <a:gd name="T2" fmla="*/ 2147483647 w 5760"/>
                <a:gd name="T3" fmla="*/ 0 h 528"/>
                <a:gd name="T4" fmla="*/ 2147483647 w 5760"/>
                <a:gd name="T5" fmla="*/ 2147483647 h 528"/>
                <a:gd name="T6" fmla="*/ 2147483647 w 5760"/>
                <a:gd name="T7" fmla="*/ 0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0"/>
                <a:gd name="T13" fmla="*/ 0 h 528"/>
                <a:gd name="T14" fmla="*/ 5760 w 5760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fr-FR" sz="1800"/>
            </a:p>
          </p:txBody>
        </p:sp>
        <p:sp>
          <p:nvSpPr>
            <p:cNvPr id="8" name="Forme libre 7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cxnSp>
          <p:nvCxnSpPr>
            <p:cNvPr id="10" name="Connecteur droit 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914400" y="1752602"/>
            <a:ext cx="103632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11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694CFC2-5DA9-7047-A931-159B05B7F711}" type="datetime1">
              <a:rPr lang="fr-FR" smtClean="0"/>
              <a:t>10/05/2022</a:t>
            </a:fld>
            <a:endParaRPr lang="fr-FR"/>
          </a:p>
        </p:txBody>
      </p:sp>
      <p:sp>
        <p:nvSpPr>
          <p:cNvPr id="12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</a:lstStyle>
          <a:p>
            <a:r>
              <a:rPr lang="fr-FR"/>
              <a:t>HIS.7 2022, Ducloy</a:t>
            </a:r>
          </a:p>
        </p:txBody>
      </p:sp>
      <p:sp>
        <p:nvSpPr>
          <p:cNvPr id="13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D1C75FB-B7E9-4E40-8F09-EE1090C847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7456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1481330"/>
            <a:ext cx="10972800" cy="4386071"/>
          </a:xfrm>
        </p:spPr>
        <p:txBody>
          <a:bodyPr vert="eaVert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/>
          </a:p>
        </p:txBody>
      </p:sp>
      <p:sp>
        <p:nvSpPr>
          <p:cNvPr id="4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064F809-D73A-8548-A3F0-B14F254BD076}" type="datetime1">
              <a:rPr lang="fr-FR" smtClean="0"/>
              <a:t>10/05/2022</a:t>
            </a:fld>
            <a:endParaRPr lang="fr-FR"/>
          </a:p>
        </p:txBody>
      </p:sp>
      <p:sp>
        <p:nvSpPr>
          <p:cNvPr id="5" name="Espace réservé du pied de pag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HIS.7 2022, Ducloy</a:t>
            </a:r>
          </a:p>
        </p:txBody>
      </p:sp>
      <p:sp>
        <p:nvSpPr>
          <p:cNvPr id="6" name="Espace réservé du numéro de diapositiv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1C75FB-B7E9-4E40-8F09-EE1090C847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7703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9125351" y="274641"/>
            <a:ext cx="2369960" cy="5592761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/>
          </a:p>
        </p:txBody>
      </p:sp>
      <p:sp>
        <p:nvSpPr>
          <p:cNvPr id="4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C020B65-0273-164F-8DE9-BC7DFE3C0AFC}" type="datetime1">
              <a:rPr lang="fr-FR" smtClean="0"/>
              <a:t>10/05/2022</a:t>
            </a:fld>
            <a:endParaRPr lang="fr-FR"/>
          </a:p>
        </p:txBody>
      </p:sp>
      <p:sp>
        <p:nvSpPr>
          <p:cNvPr id="5" name="Espace réservé du pied de pag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HIS.7 2022, Ducloy</a:t>
            </a:r>
          </a:p>
        </p:txBody>
      </p:sp>
      <p:sp>
        <p:nvSpPr>
          <p:cNvPr id="6" name="Espace réservé du numéro de diapositiv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1C75FB-B7E9-4E40-8F09-EE1090C847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5891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4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DE03E6B-7C64-9242-ADC3-9DB1F2B4C65C}" type="datetime1">
              <a:rPr lang="fr-FR" smtClean="0"/>
              <a:t>10/05/2022</a:t>
            </a:fld>
            <a:endParaRPr lang="fr-FR"/>
          </a:p>
        </p:txBody>
      </p:sp>
      <p:sp>
        <p:nvSpPr>
          <p:cNvPr id="5" name="Espace réservé du pied de pag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HIS.7 2022, Ducloy</a:t>
            </a:r>
          </a:p>
        </p:txBody>
      </p:sp>
      <p:sp>
        <p:nvSpPr>
          <p:cNvPr id="6" name="Espace réservé du numéro de diapositiv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1C75FB-B7E9-4E40-8F09-EE1090C847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5546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evron 3"/>
          <p:cNvSpPr/>
          <p:nvPr/>
        </p:nvSpPr>
        <p:spPr>
          <a:xfrm>
            <a:off x="4849284" y="3005138"/>
            <a:ext cx="243416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5" name="Chevron 4"/>
          <p:cNvSpPr/>
          <p:nvPr/>
        </p:nvSpPr>
        <p:spPr>
          <a:xfrm>
            <a:off x="4599518" y="3005138"/>
            <a:ext cx="24553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3EF9B44-A453-AF45-9A14-F782C8D93871}" type="datetime1">
              <a:rPr lang="fr-FR" smtClean="0"/>
              <a:t>10/05/2022</a:t>
            </a:fld>
            <a:endParaRPr lang="fr-FR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HIS.7 2022, Ducloy</a:t>
            </a:r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1C75FB-B7E9-4E40-8F09-EE1090C847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36715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/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5F51CFC-384A-EA44-8259-2D3E37F3D0C1}" type="datetime1">
              <a:rPr lang="fr-FR" smtClean="0"/>
              <a:t>10/05/2022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HIS.7 2022, Ducloy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1C75FB-B7E9-4E40-8F09-EE1090C847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67667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6193369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609600" y="1444295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1444295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72F3591-C362-8E45-A049-1C6BC8A3D62F}" type="datetime1">
              <a:rPr lang="fr-FR" smtClean="0"/>
              <a:t>10/05/2022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HIS.7 2022, Ducloy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1C75FB-B7E9-4E40-8F09-EE1090C847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59951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112576D-1515-5746-9F31-FE04F02B92BD}" type="datetime1">
              <a:rPr lang="fr-FR" smtClean="0"/>
              <a:t>10/05/2022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HIS.7 2022, Ducloy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1C75FB-B7E9-4E40-8F09-EE1090C847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43415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A75F417-C91B-3A4F-B6FC-6D2F593DA475}" type="datetime1">
              <a:rPr lang="fr-FR" smtClean="0"/>
              <a:t>10/05/2022</a:t>
            </a:fld>
            <a:endParaRPr lang="fr-FR"/>
          </a:p>
        </p:txBody>
      </p:sp>
      <p:sp>
        <p:nvSpPr>
          <p:cNvPr id="3" name="Espace réservé du pied de pag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HIS.7 2022, Ducloy</a:t>
            </a:r>
          </a:p>
        </p:txBody>
      </p:sp>
      <p:sp>
        <p:nvSpPr>
          <p:cNvPr id="4" name="Espace réservé du numéro de diapositiv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1C75FB-B7E9-4E40-8F09-EE1090C847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8815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5892800" y="5355102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537F898-5EC0-BE48-8EBD-D1FF0FFAF572}" type="datetime1">
              <a:rPr lang="fr-FR" smtClean="0"/>
              <a:t>10/05/2022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HIS.7 2022, Ducloy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1C75FB-B7E9-4E40-8F09-EE1090C847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13942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rme libre 4"/>
          <p:cNvSpPr>
            <a:spLocks/>
          </p:cNvSpPr>
          <p:nvPr/>
        </p:nvSpPr>
        <p:spPr bwMode="auto">
          <a:xfrm>
            <a:off x="954617" y="5002214"/>
            <a:ext cx="5069416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ea typeface="+mn-ea"/>
              <a:cs typeface="+mn-cs"/>
            </a:endParaRPr>
          </a:p>
        </p:txBody>
      </p:sp>
      <p:sp>
        <p:nvSpPr>
          <p:cNvPr id="6" name="Forme libre 15"/>
          <p:cNvSpPr>
            <a:spLocks/>
          </p:cNvSpPr>
          <p:nvPr/>
        </p:nvSpPr>
        <p:spPr bwMode="auto">
          <a:xfrm>
            <a:off x="-71966" y="5784850"/>
            <a:ext cx="5069417" cy="838200"/>
          </a:xfrm>
          <a:custGeom>
            <a:avLst/>
            <a:gdLst>
              <a:gd name="T0" fmla="*/ 0 w 5760"/>
              <a:gd name="T1" fmla="*/ 0 h 528"/>
              <a:gd name="T2" fmla="*/ 2147483647 w 5760"/>
              <a:gd name="T3" fmla="*/ 0 h 528"/>
              <a:gd name="T4" fmla="*/ 2147483647 w 5760"/>
              <a:gd name="T5" fmla="*/ 2147483647 h 528"/>
              <a:gd name="T6" fmla="*/ 2147483647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fr-FR" sz="1800"/>
          </a:p>
        </p:txBody>
      </p:sp>
      <p:sp>
        <p:nvSpPr>
          <p:cNvPr id="7" name="Triangle rectangle 6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cxnSp>
        <p:nvCxnSpPr>
          <p:cNvPr id="8" name="Connecteur droit 7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hevron 8"/>
          <p:cNvSpPr/>
          <p:nvPr/>
        </p:nvSpPr>
        <p:spPr>
          <a:xfrm>
            <a:off x="11552768" y="4987925"/>
            <a:ext cx="243417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0" name="Chevron 9"/>
          <p:cNvSpPr/>
          <p:nvPr/>
        </p:nvSpPr>
        <p:spPr>
          <a:xfrm>
            <a:off x="11303001" y="4987925"/>
            <a:ext cx="243417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521643" y="5443402"/>
            <a:ext cx="95504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en-US" noProof="0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4800" y="4865122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1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D489BFC-BF9D-954F-A028-8D8E0A99DF83}" type="datetime1">
              <a:rPr lang="fr-FR" smtClean="0"/>
              <a:t>10/05/2022</a:t>
            </a:fld>
            <a:endParaRPr lang="fr-FR"/>
          </a:p>
        </p:txBody>
      </p:sp>
      <p:sp>
        <p:nvSpPr>
          <p:cNvPr id="12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HIS.7 2022, Ducloy</a:t>
            </a:r>
          </a:p>
        </p:txBody>
      </p:sp>
      <p:sp>
        <p:nvSpPr>
          <p:cNvPr id="13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1C75FB-B7E9-4E40-8F09-EE1090C847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29478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e libre 12"/>
          <p:cNvSpPr>
            <a:spLocks/>
          </p:cNvSpPr>
          <p:nvPr/>
        </p:nvSpPr>
        <p:spPr bwMode="auto">
          <a:xfrm>
            <a:off x="954617" y="5002214"/>
            <a:ext cx="5069416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ea typeface="+mn-ea"/>
              <a:cs typeface="+mn-cs"/>
            </a:endParaRPr>
          </a:p>
        </p:txBody>
      </p:sp>
      <p:sp>
        <p:nvSpPr>
          <p:cNvPr id="1027" name="Forme libre 11"/>
          <p:cNvSpPr>
            <a:spLocks/>
          </p:cNvSpPr>
          <p:nvPr/>
        </p:nvSpPr>
        <p:spPr bwMode="auto">
          <a:xfrm>
            <a:off x="-71966" y="5784850"/>
            <a:ext cx="5069417" cy="838200"/>
          </a:xfrm>
          <a:custGeom>
            <a:avLst/>
            <a:gdLst>
              <a:gd name="T0" fmla="*/ 0 w 5760"/>
              <a:gd name="T1" fmla="*/ 0 h 528"/>
              <a:gd name="T2" fmla="*/ 2147483647 w 5760"/>
              <a:gd name="T3" fmla="*/ 0 h 528"/>
              <a:gd name="T4" fmla="*/ 2147483647 w 5760"/>
              <a:gd name="T5" fmla="*/ 2147483647 h 528"/>
              <a:gd name="T6" fmla="*/ 2147483647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fr-FR" sz="1800"/>
          </a:p>
        </p:txBody>
      </p:sp>
      <p:sp>
        <p:nvSpPr>
          <p:cNvPr id="14" name="Triangle rectangle 13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cxnSp>
        <p:nvCxnSpPr>
          <p:cNvPr id="15" name="Connecteur droit 14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  <a:sp3d prstMaterial="softEdge">
              <a:bevelT w="25400" h="25400"/>
            </a:sp3d>
          </a:bodyPr>
          <a:lstStyle/>
          <a:p>
            <a:pPr lvl="0"/>
            <a:r>
              <a:rPr lang="fr-FR"/>
              <a:t>Cliquez et modifiez le titre</a:t>
            </a:r>
            <a:endParaRPr lang="en-US"/>
          </a:p>
        </p:txBody>
      </p:sp>
      <p:sp>
        <p:nvSpPr>
          <p:cNvPr id="1033" name="Espace réservé du texte 29"/>
          <p:cNvSpPr>
            <a:spLocks noGrp="1"/>
          </p:cNvSpPr>
          <p:nvPr>
            <p:ph type="body" idx="1"/>
          </p:nvPr>
        </p:nvSpPr>
        <p:spPr bwMode="auto">
          <a:xfrm>
            <a:off x="609600" y="1481138"/>
            <a:ext cx="109728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8970433" y="6408739"/>
            <a:ext cx="2559051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000">
                <a:latin typeface="Lucida Sans Unicode" charset="0"/>
              </a:defRPr>
            </a:lvl1pPr>
          </a:lstStyle>
          <a:p>
            <a:fld id="{3C65F77A-CE18-6C49-91C2-927091D2B901}" type="datetime1">
              <a:rPr lang="fr-FR" smtClean="0"/>
              <a:t>10/05/2022</a:t>
            </a:fld>
            <a:endParaRPr lang="fr-FR"/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3"/>
          </p:nvPr>
        </p:nvSpPr>
        <p:spPr>
          <a:xfrm>
            <a:off x="5839884" y="6408739"/>
            <a:ext cx="3134783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HIS.7 2022, Ducloy</a:t>
            </a:r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4"/>
          </p:nvPr>
        </p:nvSpPr>
        <p:spPr>
          <a:xfrm>
            <a:off x="11529484" y="6408739"/>
            <a:ext cx="48894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Lucida Sans Unicode" charset="0"/>
              </a:defRPr>
            </a:lvl1pPr>
          </a:lstStyle>
          <a:p>
            <a:fld id="{ED1C75FB-B7E9-4E40-8F09-EE1090C847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5553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charset="0"/>
          <a:ea typeface="ＭＳ Ｐゴシック" charset="-128"/>
          <a:cs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charset="0"/>
          <a:ea typeface="ＭＳ Ｐゴシック" charset="-128"/>
          <a:cs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charset="0"/>
          <a:ea typeface="ＭＳ Ｐゴシック" charset="-128"/>
          <a:cs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charset="0"/>
          <a:ea typeface="ＭＳ Ｐゴシック" charset="-128"/>
          <a:cs typeface="ＭＳ Ｐゴシック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charset="0"/>
          <a:ea typeface="ＭＳ Ｐゴシック" charset="-128"/>
          <a:cs typeface="ＭＳ Ｐゴシック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charset="0"/>
          <a:ea typeface="ＭＳ Ｐゴシック" charset="-128"/>
          <a:cs typeface="ＭＳ Ｐゴシック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charset="0"/>
          <a:ea typeface="ＭＳ Ｐゴシック" charset="-128"/>
          <a:cs typeface="ＭＳ Ｐゴシック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charset="0"/>
          <a:ea typeface="ＭＳ Ｐゴシック" charset="-128"/>
          <a:cs typeface="ＭＳ Ｐゴシック" charset="-128"/>
        </a:defRPr>
      </a:lvl9pPr>
    </p:titleStyle>
    <p:bodyStyle>
      <a:lvl1pPr marL="365125" indent="-255588" algn="l" rtl="0" eaLnBrk="1" fontAlgn="base" hangingPunct="1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charset="0"/>
        <a:buChar char=""/>
        <a:defRPr sz="27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620713" indent="-228600" algn="l" rtl="0" eaLnBrk="1" fontAlgn="base" hangingPunct="1">
        <a:spcBef>
          <a:spcPts val="325"/>
        </a:spcBef>
        <a:spcAft>
          <a:spcPct val="0"/>
        </a:spcAft>
        <a:buClr>
          <a:schemeClr val="accent1"/>
        </a:buClr>
        <a:buFont typeface="Verdana" charset="0"/>
        <a:buChar char="◦"/>
        <a:defRPr sz="23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858838" indent="-228600" algn="l" rtl="0" eaLnBrk="1" fontAlgn="base" hangingPunct="1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charset="0"/>
        <a:buChar char=""/>
        <a:defRPr sz="21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143000" indent="-228600" algn="l" rtl="0" eaLnBrk="1" fontAlgn="base" hangingPunct="1">
        <a:spcBef>
          <a:spcPts val="350"/>
        </a:spcBef>
        <a:spcAft>
          <a:spcPct val="0"/>
        </a:spcAft>
        <a:buClr>
          <a:schemeClr val="accent2"/>
        </a:buClr>
        <a:buFont typeface="Wingdings 2" charset="0"/>
        <a:buChar char=""/>
        <a:defRPr sz="19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1371600" indent="-228600" algn="l" rtl="0" eaLnBrk="1" fontAlgn="base" hangingPunct="1">
        <a:spcBef>
          <a:spcPts val="350"/>
        </a:spcBef>
        <a:spcAft>
          <a:spcPct val="0"/>
        </a:spcAft>
        <a:buClr>
          <a:schemeClr val="accent2"/>
        </a:buClr>
        <a:buFont typeface="Wingdings 2" charset="0"/>
        <a:buChar char=""/>
        <a:defRPr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5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20.jpe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66.png"/><Relationship Id="rId3" Type="http://schemas.openxmlformats.org/officeDocument/2006/relationships/image" Target="../media/image62.png"/><Relationship Id="rId7" Type="http://schemas.openxmlformats.org/officeDocument/2006/relationships/image" Target="../media/image65.png"/><Relationship Id="rId12" Type="http://schemas.openxmlformats.org/officeDocument/2006/relationships/image" Target="../media/image17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16.png"/><Relationship Id="rId5" Type="http://schemas.openxmlformats.org/officeDocument/2006/relationships/hyperlink" Target="https://wicri-demo.istex.fr/Wicri/Sante/fr/index.php?title=Accueil" TargetMode="External"/><Relationship Id="rId10" Type="http://schemas.openxmlformats.org/officeDocument/2006/relationships/image" Target="../media/image15.png"/><Relationship Id="rId4" Type="http://schemas.openxmlformats.org/officeDocument/2006/relationships/image" Target="../media/image63.png"/><Relationship Id="rId9" Type="http://schemas.openxmlformats.org/officeDocument/2006/relationships/image" Target="../media/image13.png"/><Relationship Id="rId14" Type="http://schemas.openxmlformats.org/officeDocument/2006/relationships/image" Target="../media/image6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hyperlink" Target="https://fr.wikipedia.org/wiki/" TargetMode="External"/><Relationship Id="rId7" Type="http://schemas.openxmlformats.org/officeDocument/2006/relationships/hyperlink" Target="https://commons.wikimedia.org/wiki/Accueil?uselang=fr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18.jpeg"/><Relationship Id="rId5" Type="http://schemas.openxmlformats.org/officeDocument/2006/relationships/hyperlink" Target="https://fr.wiktionary.org/wiki/Wiktionnaire:Page_d%E2%80%99accueil" TargetMode="External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hyperlink" Target="https://fr.wikisource.org/wiki/Wikisource:Accueil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43163F-4BE8-304D-94F6-89A8D68F86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500" y="1424457"/>
            <a:ext cx="10957984" cy="1829761"/>
          </a:xfrm>
        </p:spPr>
        <p:txBody>
          <a:bodyPr>
            <a:normAutofit fontScale="90000"/>
          </a:bodyPr>
          <a:lstStyle/>
          <a:p>
            <a:r>
              <a:rPr lang="fr-FR" dirty="0">
                <a:effectLst/>
              </a:rPr>
              <a:t>Revisiter les textes anciens </a:t>
            </a:r>
            <a:br>
              <a:rPr lang="fr-FR" dirty="0">
                <a:effectLst/>
              </a:rPr>
            </a:br>
            <a:r>
              <a:rPr lang="fr-FR" dirty="0">
                <a:effectLst/>
              </a:rPr>
              <a:t>au temps du numérique</a:t>
            </a:r>
            <a:br>
              <a:rPr lang="fr-FR" sz="4000" dirty="0"/>
            </a:br>
            <a:endParaRPr lang="fr-FR" sz="3600" i="1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5751E6E-A563-4642-A1F0-F5AC1C5935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2516" y="2831690"/>
            <a:ext cx="10716684" cy="1549697"/>
          </a:xfrm>
          <a:ln>
            <a:solidFill>
              <a:srgbClr val="0070C0"/>
            </a:solidFill>
          </a:ln>
        </p:spPr>
        <p:txBody>
          <a:bodyPr/>
          <a:lstStyle/>
          <a:p>
            <a:endParaRPr lang="fr-FR" dirty="0"/>
          </a:p>
          <a:p>
            <a:r>
              <a:rPr lang="fr-FR" sz="4000" i="1" dirty="0"/>
              <a:t>Un exemple avec la Chanson de Roland</a:t>
            </a:r>
          </a:p>
          <a:p>
            <a:endParaRPr lang="fr-FR" sz="2800" i="1" dirty="0"/>
          </a:p>
          <a:p>
            <a:r>
              <a:rPr lang="fr-FR" sz="1600" dirty="0">
                <a:solidFill>
                  <a:srgbClr val="0070C0"/>
                </a:solidFill>
              </a:rPr>
              <a:t>Jacques </a:t>
            </a:r>
            <a:r>
              <a:rPr lang="fr-FR" sz="1600" dirty="0" err="1">
                <a:solidFill>
                  <a:srgbClr val="0070C0"/>
                </a:solidFill>
              </a:rPr>
              <a:t>Ducloy</a:t>
            </a:r>
            <a:r>
              <a:rPr lang="fr-FR" sz="1600" dirty="0">
                <a:solidFill>
                  <a:srgbClr val="0070C0"/>
                </a:solidFill>
              </a:rPr>
              <a:t>, Thierry </a:t>
            </a:r>
            <a:r>
              <a:rPr lang="fr-FR" sz="1600" dirty="0" err="1">
                <a:solidFill>
                  <a:srgbClr val="0070C0"/>
                </a:solidFill>
              </a:rPr>
              <a:t>Daunois</a:t>
            </a:r>
            <a:r>
              <a:rPr lang="fr-FR" sz="1600" dirty="0">
                <a:solidFill>
                  <a:srgbClr val="0070C0"/>
                </a:solidFill>
              </a:rPr>
              <a:t>, Frédérique </a:t>
            </a:r>
            <a:r>
              <a:rPr lang="fr-FR" sz="1600" dirty="0" err="1">
                <a:solidFill>
                  <a:srgbClr val="0070C0"/>
                </a:solidFill>
              </a:rPr>
              <a:t>Péguiron</a:t>
            </a:r>
            <a:r>
              <a:rPr lang="fr-FR" sz="1600" dirty="0">
                <a:solidFill>
                  <a:srgbClr val="0070C0"/>
                </a:solidFill>
              </a:rPr>
              <a:t>, Jean-Pierre </a:t>
            </a:r>
            <a:r>
              <a:rPr lang="fr-FR" sz="1600" dirty="0" err="1">
                <a:solidFill>
                  <a:srgbClr val="0070C0"/>
                </a:solidFill>
              </a:rPr>
              <a:t>Thomesse</a:t>
            </a:r>
            <a:r>
              <a:rPr lang="fr-FR" sz="1600" dirty="0">
                <a:solidFill>
                  <a:srgbClr val="0070C0"/>
                </a:solidFill>
              </a:rPr>
              <a:t>, Isabelle </a:t>
            </a:r>
            <a:r>
              <a:rPr lang="fr-FR" sz="1600" dirty="0" err="1">
                <a:solidFill>
                  <a:srgbClr val="0070C0"/>
                </a:solidFill>
              </a:rPr>
              <a:t>Turcan</a:t>
            </a:r>
            <a:endParaRPr lang="fr-FR" sz="1600" dirty="0">
              <a:solidFill>
                <a:srgbClr val="0070C0"/>
              </a:solidFill>
            </a:endParaRPr>
          </a:p>
          <a:p>
            <a:r>
              <a:rPr lang="fr-FR" sz="1600" dirty="0">
                <a:solidFill>
                  <a:srgbClr val="0070C0"/>
                </a:solidFill>
              </a:rPr>
              <a:t>https://</a:t>
            </a:r>
            <a:r>
              <a:rPr lang="fr-FR" sz="1600" dirty="0" err="1">
                <a:solidFill>
                  <a:srgbClr val="0070C0"/>
                </a:solidFill>
              </a:rPr>
              <a:t>wicri-demo.istex.fr</a:t>
            </a:r>
            <a:r>
              <a:rPr lang="fr-FR" sz="1600" dirty="0">
                <a:solidFill>
                  <a:srgbClr val="0070C0"/>
                </a:solidFill>
              </a:rPr>
              <a:t>/</a:t>
            </a:r>
            <a:r>
              <a:rPr lang="fr-FR" sz="1600" b="1" dirty="0" err="1">
                <a:solidFill>
                  <a:srgbClr val="0070C0"/>
                </a:solidFill>
                <a:latin typeface="Menlo-Bold" panose="020B0609030804020204" pitchFamily="49" charset="0"/>
              </a:rPr>
              <a:t>wicri</a:t>
            </a:r>
            <a:r>
              <a:rPr lang="fr-FR" sz="1600" b="1" dirty="0">
                <a:solidFill>
                  <a:srgbClr val="0070C0"/>
                </a:solidFill>
                <a:latin typeface="Menlo-Bold" panose="020B0609030804020204" pitchFamily="49" charset="0"/>
              </a:rPr>
              <a:t>-chanson-</a:t>
            </a:r>
            <a:r>
              <a:rPr lang="fr-FR" sz="1600" b="1" dirty="0" err="1">
                <a:solidFill>
                  <a:srgbClr val="0070C0"/>
                </a:solidFill>
                <a:latin typeface="Menlo-Bold" panose="020B0609030804020204" pitchFamily="49" charset="0"/>
              </a:rPr>
              <a:t>roland.fr</a:t>
            </a:r>
            <a:endParaRPr lang="fr-FR" sz="1600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B4CA8A5-46CC-204A-A4D7-B9943CAF8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HIS.7 2022,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0C6DB85-C603-FC42-80CB-08C69FE5D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1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85100B3-4332-FE46-9F48-782E0D88C7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854" y="5508557"/>
            <a:ext cx="3431944" cy="900182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FB504FD4-3087-7A4B-8A68-65657E675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2327" y="197736"/>
            <a:ext cx="1075016" cy="81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1CC44D5C-3AF9-FB4A-ACFE-0E72B5C79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920" y="5433543"/>
            <a:ext cx="2812915" cy="97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IS 2022">
            <a:extLst>
              <a:ext uri="{FF2B5EF4-FFF2-40B4-BE49-F238E27FC236}">
                <a16:creationId xmlns:a16="http://schemas.microsoft.com/office/drawing/2014/main" id="{38DC188D-5AF6-8E99-886C-1843E373D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16" y="350145"/>
            <a:ext cx="2423584" cy="2220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92819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20514546-997A-6342-A22B-67307002E2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81138"/>
            <a:ext cx="10972800" cy="963888"/>
          </a:xfrm>
        </p:spPr>
        <p:txBody>
          <a:bodyPr/>
          <a:lstStyle/>
          <a:p>
            <a:r>
              <a:rPr lang="fr-FR" dirty="0"/>
              <a:t>Le scribe s’est trompé de page !!!</a:t>
            </a:r>
          </a:p>
          <a:p>
            <a:r>
              <a:rPr lang="fr-FR" dirty="0"/>
              <a:t>Sur un vers facile à analyser 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AC9F7AC4-B851-AA4C-AEAC-AEA419E66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L’accident du vers 2242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C4F2966-44B1-9541-A582-492188DEC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HIS.7 2022,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EEDC0CF-5BBA-E246-B706-3C82E4637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10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78D1154-C18D-6E40-BC79-AF41BF675DBF}"/>
              </a:ext>
            </a:extLst>
          </p:cNvPr>
          <p:cNvSpPr txBox="1"/>
          <p:nvPr/>
        </p:nvSpPr>
        <p:spPr>
          <a:xfrm>
            <a:off x="3319670" y="2604051"/>
            <a:ext cx="7295321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2800" dirty="0"/>
              <a:t>Mors est </a:t>
            </a:r>
            <a:r>
              <a:rPr lang="fr-FR" sz="2800" dirty="0" err="1"/>
              <a:t>Turpins</a:t>
            </a:r>
            <a:r>
              <a:rPr lang="fr-FR" sz="2800" dirty="0"/>
              <a:t>, li </a:t>
            </a:r>
            <a:r>
              <a:rPr lang="fr-FR" sz="2800" dirty="0" err="1"/>
              <a:t>guerreiers</a:t>
            </a:r>
            <a:r>
              <a:rPr lang="fr-FR" sz="2800" dirty="0"/>
              <a:t> </a:t>
            </a:r>
            <a:r>
              <a:rPr lang="fr-FR" sz="2800" dirty="0" err="1"/>
              <a:t>Carlun</a:t>
            </a:r>
            <a:r>
              <a:rPr lang="fr-FR" sz="2800" dirty="0"/>
              <a:t>.</a:t>
            </a:r>
          </a:p>
        </p:txBody>
      </p:sp>
      <p:sp>
        <p:nvSpPr>
          <p:cNvPr id="8" name="Parallélogramme 7">
            <a:extLst>
              <a:ext uri="{FF2B5EF4-FFF2-40B4-BE49-F238E27FC236}">
                <a16:creationId xmlns:a16="http://schemas.microsoft.com/office/drawing/2014/main" id="{4C015807-4724-DA44-94FC-8B53D84A240C}"/>
              </a:ext>
            </a:extLst>
          </p:cNvPr>
          <p:cNvSpPr/>
          <p:nvPr/>
        </p:nvSpPr>
        <p:spPr>
          <a:xfrm rot="20945070">
            <a:off x="4015409" y="3975652"/>
            <a:ext cx="1093304" cy="1490870"/>
          </a:xfrm>
          <a:prstGeom prst="parallelogram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Parallélogramme 8">
            <a:extLst>
              <a:ext uri="{FF2B5EF4-FFF2-40B4-BE49-F238E27FC236}">
                <a16:creationId xmlns:a16="http://schemas.microsoft.com/office/drawing/2014/main" id="{F9E3912B-CA13-F549-A043-30ED317E4EB3}"/>
              </a:ext>
            </a:extLst>
          </p:cNvPr>
          <p:cNvSpPr/>
          <p:nvPr/>
        </p:nvSpPr>
        <p:spPr>
          <a:xfrm rot="654930" flipH="1">
            <a:off x="4943063" y="3969024"/>
            <a:ext cx="1093304" cy="1490870"/>
          </a:xfrm>
          <a:prstGeom prst="parallelogram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599CD0E-8EC3-C045-8D3A-92F127B19962}"/>
              </a:ext>
            </a:extLst>
          </p:cNvPr>
          <p:cNvSpPr txBox="1"/>
          <p:nvPr/>
        </p:nvSpPr>
        <p:spPr>
          <a:xfrm>
            <a:off x="2882348" y="3885624"/>
            <a:ext cx="7857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33</a:t>
            </a:r>
          </a:p>
          <a:p>
            <a:r>
              <a:rPr lang="fr-FR" dirty="0"/>
              <a:t>verso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FA0FCA2-44F2-C64D-B38E-F5E62358A4E5}"/>
              </a:ext>
            </a:extLst>
          </p:cNvPr>
          <p:cNvSpPr txBox="1"/>
          <p:nvPr/>
        </p:nvSpPr>
        <p:spPr>
          <a:xfrm>
            <a:off x="6334541" y="3879000"/>
            <a:ext cx="7537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40</a:t>
            </a:r>
          </a:p>
          <a:p>
            <a:r>
              <a:rPr lang="fr-FR" dirty="0"/>
              <a:t>recto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40DE5467-EFC1-814A-83C7-A39304F42D2B}"/>
              </a:ext>
            </a:extLst>
          </p:cNvPr>
          <p:cNvCxnSpPr>
            <a:cxnSpLocks/>
          </p:cNvCxnSpPr>
          <p:nvPr/>
        </p:nvCxnSpPr>
        <p:spPr>
          <a:xfrm>
            <a:off x="2445026" y="5376862"/>
            <a:ext cx="161013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AA330D0A-2313-D447-AE85-794E9FE8F601}"/>
              </a:ext>
            </a:extLst>
          </p:cNvPr>
          <p:cNvCxnSpPr>
            <a:cxnSpLocks/>
          </p:cNvCxnSpPr>
          <p:nvPr/>
        </p:nvCxnSpPr>
        <p:spPr>
          <a:xfrm flipH="1">
            <a:off x="6091049" y="5399846"/>
            <a:ext cx="134342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AC0F98A2-6633-AC45-B1AF-195C5EF918F9}"/>
              </a:ext>
            </a:extLst>
          </p:cNvPr>
          <p:cNvGrpSpPr/>
          <p:nvPr/>
        </p:nvGrpSpPr>
        <p:grpSpPr>
          <a:xfrm>
            <a:off x="2842582" y="4946908"/>
            <a:ext cx="914399" cy="721708"/>
            <a:chOff x="10316818" y="4310805"/>
            <a:chExt cx="914399" cy="721708"/>
          </a:xfrm>
        </p:grpSpPr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8F7B8623-FC65-114A-BF24-15FAFC2A2332}"/>
                </a:ext>
              </a:extLst>
            </p:cNvPr>
            <p:cNvCxnSpPr>
              <a:cxnSpLocks/>
            </p:cNvCxnSpPr>
            <p:nvPr/>
          </p:nvCxnSpPr>
          <p:spPr>
            <a:xfrm>
              <a:off x="10316818" y="4407151"/>
              <a:ext cx="914399" cy="625362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88E48872-936E-6E40-9904-67FF8ADE0D6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316818" y="4310805"/>
              <a:ext cx="914399" cy="721708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171112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8078A9FF-B15E-C841-8AAB-28B3AFE46A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81138"/>
            <a:ext cx="5486400" cy="4525962"/>
          </a:xfrm>
        </p:spPr>
        <p:txBody>
          <a:bodyPr/>
          <a:lstStyle/>
          <a:p>
            <a:r>
              <a:rPr lang="fr-FR" dirty="0"/>
              <a:t>Des vers en assonance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Une mise en musique</a:t>
            </a:r>
          </a:p>
          <a:p>
            <a:pPr lvl="1"/>
            <a:r>
              <a:rPr lang="fr-FR" dirty="0"/>
              <a:t>En 10 mouvements</a:t>
            </a:r>
          </a:p>
          <a:p>
            <a:pPr lvl="1"/>
            <a:r>
              <a:rPr lang="fr-FR" dirty="0"/>
              <a:t>Sur une sélection de 200 vers</a:t>
            </a:r>
          </a:p>
          <a:p>
            <a:pPr lvl="1"/>
            <a:r>
              <a:rPr lang="fr-FR" dirty="0"/>
              <a:t>Pour chœurs SATB</a:t>
            </a:r>
          </a:p>
          <a:p>
            <a:pPr lvl="1"/>
            <a:r>
              <a:rPr lang="fr-FR" dirty="0"/>
              <a:t>Cor, orchestre à cordes</a:t>
            </a:r>
          </a:p>
          <a:p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4E5C5767-9D19-7B4A-9F59-B76ACC64D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La Chanson de Roland</a:t>
            </a:r>
            <a:br>
              <a:rPr lang="fr-FR" dirty="0"/>
            </a:br>
            <a:r>
              <a:rPr lang="fr-FR" dirty="0"/>
              <a:t>Un oratorio de Gilles Mathieu 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B567DC5-7C4F-054D-B68D-29164D84A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HIS.7 2022,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1CE49B1-4480-C046-9698-AF50072D3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11</a:t>
            </a:fld>
            <a:endParaRPr lang="fr-FR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B4F550A6-B0C2-7347-97F4-A76803160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2006600"/>
            <a:ext cx="4954524" cy="123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A215B4E-2FD8-274F-A700-28B754A405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9884" y="1960310"/>
            <a:ext cx="4824476" cy="1325706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AC074BD7-3733-544D-B91F-90CE80996C4D}"/>
              </a:ext>
            </a:extLst>
          </p:cNvPr>
          <p:cNvSpPr/>
          <p:nvPr/>
        </p:nvSpPr>
        <p:spPr>
          <a:xfrm>
            <a:off x="8790432" y="1895862"/>
            <a:ext cx="1584960" cy="1533138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FF0000"/>
                </a:solidFill>
              </a:ln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835AF36-6067-754A-A1EE-77B0FECCFF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7617" y="3367892"/>
            <a:ext cx="5486400" cy="308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0404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FFE422CC-478B-8140-8269-13AA3270D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Ecrire la musique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109397C-F096-D14B-8571-7756944B5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HIS.7 2022,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B8B7451-E759-1845-BDCE-5CF03869E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A33BF-E224-864D-9791-6647BB594136}" type="slidenum">
              <a:rPr lang="fr-FR" smtClean="0"/>
              <a:t>12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F73B371-5331-A949-83A3-E24F437CB1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6061" y="274638"/>
            <a:ext cx="3445053" cy="137701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1EE43B6-A01F-B448-9FB3-1CD5A4D1F5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3048" y="1894247"/>
            <a:ext cx="6979298" cy="3019541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A91A05B-E178-CB47-9007-349EAE13ECEE}"/>
              </a:ext>
            </a:extLst>
          </p:cNvPr>
          <p:cNvSpPr txBox="1"/>
          <p:nvPr/>
        </p:nvSpPr>
        <p:spPr>
          <a:xfrm>
            <a:off x="2013048" y="1765003"/>
            <a:ext cx="12298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Courier" pitchFamily="2" charset="0"/>
              </a:rPr>
              <a:t>&lt;</a:t>
            </a:r>
            <a:r>
              <a:rPr lang="fr-FR" sz="2000" dirty="0">
                <a:latin typeface="Courier" pitchFamily="2" charset="0"/>
              </a:rPr>
              <a:t>score</a:t>
            </a:r>
            <a:r>
              <a:rPr lang="fr-FR" dirty="0">
                <a:latin typeface="Courier" pitchFamily="2" charset="0"/>
              </a:rPr>
              <a:t>&gt;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9947DC1-D76F-6F4A-BE99-E9601D979F85}"/>
              </a:ext>
            </a:extLst>
          </p:cNvPr>
          <p:cNvSpPr txBox="1"/>
          <p:nvPr/>
        </p:nvSpPr>
        <p:spPr>
          <a:xfrm>
            <a:off x="1875190" y="3865981"/>
            <a:ext cx="13676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Courier" pitchFamily="2" charset="0"/>
              </a:rPr>
              <a:t>&lt;/</a:t>
            </a:r>
            <a:r>
              <a:rPr lang="fr-FR" sz="2000" dirty="0">
                <a:latin typeface="Courier" pitchFamily="2" charset="0"/>
              </a:rPr>
              <a:t>score</a:t>
            </a:r>
            <a:r>
              <a:rPr lang="fr-FR" dirty="0">
                <a:latin typeface="Courier" pitchFamily="2" charset="0"/>
              </a:rPr>
              <a:t>&gt;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D39AE07-6187-A146-9044-444C3882CB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4798" y="3846814"/>
            <a:ext cx="2702623" cy="213394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7E086462-921B-BA4F-B4A8-3094F90BF8BF}"/>
              </a:ext>
            </a:extLst>
          </p:cNvPr>
          <p:cNvSpPr txBox="1"/>
          <p:nvPr/>
        </p:nvSpPr>
        <p:spPr>
          <a:xfrm>
            <a:off x="9772680" y="2140150"/>
            <a:ext cx="797013" cy="1477328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a = la</a:t>
            </a:r>
          </a:p>
          <a:p>
            <a:r>
              <a:rPr lang="fr-FR" dirty="0"/>
              <a:t>b = si</a:t>
            </a:r>
          </a:p>
          <a:p>
            <a:r>
              <a:rPr lang="fr-FR" dirty="0"/>
              <a:t>c = do</a:t>
            </a:r>
          </a:p>
          <a:p>
            <a:r>
              <a:rPr lang="fr-FR" dirty="0"/>
              <a:t>d = ré</a:t>
            </a:r>
          </a:p>
          <a:p>
            <a:r>
              <a:rPr lang="fr-FR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5547479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D43E4208-9259-F14D-968D-B72B69980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Études pour choristes amateurs curieux..</a:t>
            </a:r>
            <a:br>
              <a:rPr lang="fr-FR" dirty="0"/>
            </a:br>
            <a:r>
              <a:rPr lang="fr-FR" dirty="0"/>
              <a:t>Lassus, </a:t>
            </a:r>
            <a:r>
              <a:rPr lang="fr-FR" dirty="0" err="1"/>
              <a:t>musica</a:t>
            </a:r>
            <a:r>
              <a:rPr lang="fr-FR" dirty="0"/>
              <a:t> </a:t>
            </a:r>
            <a:r>
              <a:rPr lang="fr-FR" dirty="0" err="1"/>
              <a:t>ficta</a:t>
            </a:r>
            <a:r>
              <a:rPr lang="fr-FR" dirty="0"/>
              <a:t>, </a:t>
            </a:r>
            <a:r>
              <a:rPr lang="fr-FR" dirty="0" err="1"/>
              <a:t>contrafacta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9277CBD-38B5-A249-853C-9E0AE6061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HIS.7 2022,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42F4DB7-E28D-CA49-8179-AC4E4A793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A33BF-E224-864D-9791-6647BB594136}" type="slidenum">
              <a:rPr lang="fr-FR" smtClean="0"/>
              <a:t>13</a:t>
            </a:fld>
            <a:endParaRPr lang="fr-FR"/>
          </a:p>
        </p:txBody>
      </p:sp>
      <p:pic>
        <p:nvPicPr>
          <p:cNvPr id="13314" name="Picture 2" descr="Orlando Lassus, from J.J. Boissard, Yale.jpg">
            <a:extLst>
              <a:ext uri="{FF2B5EF4-FFF2-40B4-BE49-F238E27FC236}">
                <a16:creationId xmlns:a16="http://schemas.microsoft.com/office/drawing/2014/main" id="{CE76BFED-D6E6-2940-B6A5-127BF0D14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471783"/>
            <a:ext cx="1350574" cy="172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ADC7228-BAFE-4C4B-86AE-B03FEAF2F5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2116" y="1391293"/>
            <a:ext cx="5626359" cy="2572813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CEA0EDC2-318A-2448-9C7E-1D8473788BC0}"/>
              </a:ext>
            </a:extLst>
          </p:cNvPr>
          <p:cNvSpPr txBox="1"/>
          <p:nvPr/>
        </p:nvSpPr>
        <p:spPr>
          <a:xfrm>
            <a:off x="2749548" y="4180300"/>
            <a:ext cx="3902030" cy="230832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1600" dirty="0"/>
              <a:t>Quand mon mary vient de dehors,</a:t>
            </a:r>
            <a:br>
              <a:rPr lang="fr-FR" sz="1600" dirty="0"/>
            </a:br>
            <a:r>
              <a:rPr lang="fr-FR" sz="1600" dirty="0"/>
              <a:t>Ma rente est d’</a:t>
            </a:r>
            <a:r>
              <a:rPr lang="fr-FR" sz="1600" dirty="0" err="1"/>
              <a:t>estre</a:t>
            </a:r>
            <a:r>
              <a:rPr lang="fr-FR" sz="1600" dirty="0"/>
              <a:t> battue :</a:t>
            </a:r>
            <a:br>
              <a:rPr lang="fr-FR" sz="1600" dirty="0"/>
            </a:br>
            <a:r>
              <a:rPr lang="fr-FR" sz="1600" dirty="0"/>
              <a:t>Il prend la </a:t>
            </a:r>
            <a:r>
              <a:rPr lang="fr-FR" sz="1600" dirty="0" err="1"/>
              <a:t>cuillier</a:t>
            </a:r>
            <a:r>
              <a:rPr lang="fr-FR" sz="1600" dirty="0"/>
              <a:t> du pot</a:t>
            </a:r>
            <a:br>
              <a:rPr lang="fr-FR" sz="1600" dirty="0"/>
            </a:br>
            <a:r>
              <a:rPr lang="fr-FR" sz="1600" dirty="0"/>
              <a:t>À la teste il me la rue.</a:t>
            </a:r>
            <a:br>
              <a:rPr lang="fr-FR" sz="1600" dirty="0"/>
            </a:br>
            <a:br>
              <a:rPr lang="fr-FR" sz="1600" dirty="0"/>
            </a:br>
            <a:r>
              <a:rPr lang="fr-FR" sz="1600" dirty="0"/>
              <a:t>J’ay grand peur qu’il ne me tue.</a:t>
            </a:r>
            <a:br>
              <a:rPr lang="fr-FR" sz="1600" dirty="0"/>
            </a:br>
            <a:r>
              <a:rPr lang="fr-FR" sz="1600" dirty="0"/>
              <a:t>C’est un faux vilain, jaloux</a:t>
            </a:r>
            <a:br>
              <a:rPr lang="fr-FR" sz="1600" dirty="0"/>
            </a:br>
            <a:r>
              <a:rPr lang="fr-FR" sz="1600" dirty="0"/>
              <a:t>C’est un vilain, </a:t>
            </a:r>
            <a:r>
              <a:rPr lang="fr-FR" sz="1600" dirty="0" err="1"/>
              <a:t>rioteux</a:t>
            </a:r>
            <a:r>
              <a:rPr lang="fr-FR" sz="1600" dirty="0"/>
              <a:t>, </a:t>
            </a:r>
            <a:r>
              <a:rPr lang="fr-FR" sz="1600" dirty="0" err="1"/>
              <a:t>grommeleux</a:t>
            </a:r>
            <a:r>
              <a:rPr lang="fr-FR" sz="1600" dirty="0"/>
              <a:t>.</a:t>
            </a:r>
            <a:br>
              <a:rPr lang="fr-FR" sz="1600" dirty="0"/>
            </a:br>
            <a:r>
              <a:rPr lang="fr-FR" sz="1600" dirty="0"/>
              <a:t>Je suis jeune et il est vieux.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C726F53-F96A-5C40-AF90-7299B6D94639}"/>
              </a:ext>
            </a:extLst>
          </p:cNvPr>
          <p:cNvSpPr txBox="1"/>
          <p:nvPr/>
        </p:nvSpPr>
        <p:spPr>
          <a:xfrm>
            <a:off x="7150438" y="4180300"/>
            <a:ext cx="4051109" cy="230832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sz="1600" dirty="0"/>
              <a:t>Quand l'homme </a:t>
            </a:r>
            <a:r>
              <a:rPr lang="fr-FR" sz="1600" dirty="0" err="1"/>
              <a:t>honneste</a:t>
            </a:r>
            <a:r>
              <a:rPr lang="fr-FR" sz="1600" dirty="0"/>
              <a:t> va dehors</a:t>
            </a:r>
            <a:br>
              <a:rPr lang="fr-FR" sz="1600" dirty="0"/>
            </a:br>
            <a:r>
              <a:rPr lang="fr-FR" sz="1600" dirty="0"/>
              <a:t>Sa femme n'est par la rue</a:t>
            </a:r>
            <a:br>
              <a:rPr lang="fr-FR" sz="1600" dirty="0"/>
            </a:br>
            <a:r>
              <a:rPr lang="fr-FR" sz="1600" dirty="0"/>
              <a:t>Ainsi à la besogne alors</a:t>
            </a:r>
            <a:br>
              <a:rPr lang="fr-FR" sz="1600" dirty="0"/>
            </a:br>
            <a:r>
              <a:rPr lang="fr-FR" sz="1600" dirty="0" err="1"/>
              <a:t>Menagère</a:t>
            </a:r>
            <a:r>
              <a:rPr lang="fr-FR" sz="1600" dirty="0"/>
              <a:t> elle se rue</a:t>
            </a:r>
            <a:br>
              <a:rPr lang="fr-FR" sz="1600" dirty="0"/>
            </a:br>
            <a:br>
              <a:rPr lang="fr-FR" sz="1600" dirty="0"/>
            </a:br>
            <a:r>
              <a:rPr lang="fr-FR" sz="1600" dirty="0"/>
              <a:t>S'il revient elle le salue</a:t>
            </a:r>
            <a:br>
              <a:rPr lang="fr-FR" sz="1600" dirty="0"/>
            </a:br>
            <a:r>
              <a:rPr lang="fr-FR" sz="1600" dirty="0"/>
              <a:t>Et lui fait accueil gracieux</a:t>
            </a:r>
            <a:br>
              <a:rPr lang="fr-FR" sz="1600" dirty="0"/>
            </a:br>
            <a:r>
              <a:rPr lang="fr-FR" sz="1600" dirty="0"/>
              <a:t>Il n'est un vilain, </a:t>
            </a:r>
            <a:r>
              <a:rPr lang="fr-FR" sz="1600" dirty="0" err="1"/>
              <a:t>rioteux</a:t>
            </a:r>
            <a:r>
              <a:rPr lang="fr-FR" sz="1600" dirty="0"/>
              <a:t>, </a:t>
            </a:r>
            <a:r>
              <a:rPr lang="fr-FR" sz="1600" dirty="0" err="1"/>
              <a:t>grommeleux</a:t>
            </a:r>
            <a:r>
              <a:rPr lang="fr-FR" sz="1600" dirty="0"/>
              <a:t>.</a:t>
            </a:r>
            <a:br>
              <a:rPr lang="fr-FR" sz="1600" dirty="0"/>
            </a:br>
            <a:r>
              <a:rPr lang="fr-FR" sz="1600" dirty="0"/>
              <a:t>Si elle jeune et s'il est vieux. 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A9FA6161-9283-CC41-AA63-2FEB8F156D62}"/>
              </a:ext>
            </a:extLst>
          </p:cNvPr>
          <p:cNvSpPr/>
          <p:nvPr/>
        </p:nvSpPr>
        <p:spPr>
          <a:xfrm>
            <a:off x="8756373" y="3071192"/>
            <a:ext cx="298174" cy="417258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FEEF1B9-2769-9940-B378-B8B89E2E032D}"/>
              </a:ext>
            </a:extLst>
          </p:cNvPr>
          <p:cNvSpPr txBox="1"/>
          <p:nvPr/>
        </p:nvSpPr>
        <p:spPr>
          <a:xfrm>
            <a:off x="609600" y="1808922"/>
            <a:ext cx="27751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Impression pour</a:t>
            </a:r>
          </a:p>
          <a:p>
            <a:r>
              <a:rPr lang="fr-FR" dirty="0">
                <a:highlight>
                  <a:srgbClr val="FFFF00"/>
                </a:highlight>
              </a:rPr>
              <a:t>musicien professionnel</a:t>
            </a:r>
          </a:p>
          <a:p>
            <a:endParaRPr lang="fr-FR" dirty="0"/>
          </a:p>
          <a:p>
            <a:r>
              <a:rPr lang="fr-FR" dirty="0"/>
              <a:t>Altérations implicites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0794AB5-CE65-5140-BA0E-41D75F5EB490}"/>
              </a:ext>
            </a:extLst>
          </p:cNvPr>
          <p:cNvSpPr txBox="1"/>
          <p:nvPr/>
        </p:nvSpPr>
        <p:spPr>
          <a:xfrm>
            <a:off x="9978887" y="1630017"/>
            <a:ext cx="18053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Pour </a:t>
            </a:r>
            <a:r>
              <a:rPr lang="fr-FR" dirty="0">
                <a:highlight>
                  <a:srgbClr val="FFFF00"/>
                </a:highlight>
              </a:rPr>
              <a:t>amateurs</a:t>
            </a:r>
          </a:p>
          <a:p>
            <a:endParaRPr lang="fr-FR" dirty="0"/>
          </a:p>
          <a:p>
            <a:r>
              <a:rPr lang="fr-FR" dirty="0"/>
              <a:t>Altérations </a:t>
            </a:r>
          </a:p>
          <a:p>
            <a:r>
              <a:rPr lang="fr-FR" dirty="0"/>
              <a:t>explicites</a:t>
            </a:r>
          </a:p>
        </p:txBody>
      </p:sp>
    </p:spTree>
    <p:extLst>
      <p:ext uri="{BB962C8B-B14F-4D97-AF65-F5344CB8AC3E}">
        <p14:creationId xmlns:p14="http://schemas.microsoft.com/office/powerpoint/2010/main" val="27798309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F667310B-DAD7-2B47-AE72-091B9002C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Blog dialogue avec le compositeur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2BF36DD-3EF2-4447-86FB-E6B1A8C34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HIS.7 2022,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817D14B-7522-194D-B053-8F12B9BBD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14</a:t>
            </a:fld>
            <a:endParaRPr lang="fr-FR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AED32584-CDB1-1649-9B8B-2ED5B7220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640" y="1514158"/>
            <a:ext cx="2275840" cy="1706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706D6FD-9781-5146-B5A3-E683C03A1E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4296410"/>
            <a:ext cx="4826000" cy="6223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F1C9D5E-9409-8C4E-9151-825E242374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364" y="3113899"/>
            <a:ext cx="4826000" cy="104612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66621AE-B8DD-294B-B15E-4864800229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222" y="5251173"/>
            <a:ext cx="5230284" cy="121022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76124F7-61D2-F24A-BCF2-8B7553472C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2767" y="1636507"/>
            <a:ext cx="5003800" cy="107639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C640AD6-CBC8-F84B-B7A3-26873B8AF0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2633" y="3062098"/>
            <a:ext cx="5765800" cy="4953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8B78A6C-3FAD-1244-9475-C24DCF749835}"/>
              </a:ext>
            </a:extLst>
          </p:cNvPr>
          <p:cNvSpPr txBox="1"/>
          <p:nvPr/>
        </p:nvSpPr>
        <p:spPr>
          <a:xfrm>
            <a:off x="6829638" y="4294516"/>
            <a:ext cx="5189241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 err="1"/>
              <a:t>Cruist</a:t>
            </a:r>
            <a:r>
              <a:rPr lang="fr-FR" dirty="0"/>
              <a:t> li acers, ne </a:t>
            </a:r>
            <a:r>
              <a:rPr lang="fr-FR" dirty="0" err="1"/>
              <a:t>freint</a:t>
            </a:r>
            <a:r>
              <a:rPr lang="fr-FR" dirty="0"/>
              <a:t> ne ne s’</a:t>
            </a:r>
            <a:r>
              <a:rPr lang="fr-FR" dirty="0" err="1"/>
              <a:t>esgruignet</a:t>
            </a:r>
            <a:r>
              <a:rPr lang="fr-FR" dirty="0"/>
              <a:t> ;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71890FC-73B2-2246-A2FE-B79B7390D0B4}"/>
              </a:ext>
            </a:extLst>
          </p:cNvPr>
          <p:cNvSpPr txBox="1"/>
          <p:nvPr/>
        </p:nvSpPr>
        <p:spPr>
          <a:xfrm>
            <a:off x="6124364" y="4918710"/>
            <a:ext cx="5737468" cy="147732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/>
              <a:t>Devant lui est une roche brune ; </a:t>
            </a:r>
          </a:p>
          <a:p>
            <a:r>
              <a:rPr lang="fr-FR" dirty="0"/>
              <a:t>Par grande douleur et colère,</a:t>
            </a:r>
          </a:p>
          <a:p>
            <a:r>
              <a:rPr lang="fr-FR" dirty="0"/>
              <a:t>                    il y assène dix forts coups ;</a:t>
            </a:r>
          </a:p>
          <a:p>
            <a:r>
              <a:rPr lang="fr-FR" dirty="0"/>
              <a:t>L’acier de </a:t>
            </a:r>
            <a:r>
              <a:rPr lang="fr-FR" dirty="0" err="1"/>
              <a:t>Durendal</a:t>
            </a:r>
            <a:r>
              <a:rPr lang="fr-FR" dirty="0"/>
              <a:t> grince : </a:t>
            </a:r>
          </a:p>
          <a:p>
            <a:r>
              <a:rPr lang="fr-FR" dirty="0"/>
              <a:t>                    point ne se rompt, ni ne s’ébrèche :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12EBDD7-772B-2046-82F2-DED6D8032B65}"/>
              </a:ext>
            </a:extLst>
          </p:cNvPr>
          <p:cNvSpPr txBox="1"/>
          <p:nvPr/>
        </p:nvSpPr>
        <p:spPr>
          <a:xfrm>
            <a:off x="6124702" y="3899647"/>
            <a:ext cx="1755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 err="1"/>
              <a:t>Leon</a:t>
            </a:r>
            <a:r>
              <a:rPr lang="fr-FR" b="1" i="1" dirty="0"/>
              <a:t> Gautier :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6CFE3606-09E8-4911-A40E-AE52D5675F97}"/>
              </a:ext>
            </a:extLst>
          </p:cNvPr>
          <p:cNvSpPr/>
          <p:nvPr/>
        </p:nvSpPr>
        <p:spPr>
          <a:xfrm>
            <a:off x="9715500" y="1672500"/>
            <a:ext cx="911860" cy="10092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EC5BC1D0-96AB-F702-25DE-70D9F9011C4B}"/>
              </a:ext>
            </a:extLst>
          </p:cNvPr>
          <p:cNvSpPr/>
          <p:nvPr/>
        </p:nvSpPr>
        <p:spPr>
          <a:xfrm>
            <a:off x="1501140" y="4160026"/>
            <a:ext cx="911860" cy="6223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497346DC-6FFD-2E8E-0995-AFE35D91539F}"/>
              </a:ext>
            </a:extLst>
          </p:cNvPr>
          <p:cNvSpPr/>
          <p:nvPr/>
        </p:nvSpPr>
        <p:spPr>
          <a:xfrm>
            <a:off x="2758440" y="5169394"/>
            <a:ext cx="911860" cy="80119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D62655A4-1E8E-C496-9C47-72D320E0F270}"/>
              </a:ext>
            </a:extLst>
          </p:cNvPr>
          <p:cNvSpPr/>
          <p:nvPr/>
        </p:nvSpPr>
        <p:spPr>
          <a:xfrm>
            <a:off x="9044940" y="2762160"/>
            <a:ext cx="911860" cy="10092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51070D32-DDE5-D926-E82E-796F632DB917}"/>
              </a:ext>
            </a:extLst>
          </p:cNvPr>
          <p:cNvSpPr/>
          <p:nvPr/>
        </p:nvSpPr>
        <p:spPr>
          <a:xfrm>
            <a:off x="9456420" y="4133760"/>
            <a:ext cx="911860" cy="7722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670F5AFA-7DB7-9D33-4088-E0BDCF86CBA2}"/>
              </a:ext>
            </a:extLst>
          </p:cNvPr>
          <p:cNvSpPr/>
          <p:nvPr/>
        </p:nvSpPr>
        <p:spPr>
          <a:xfrm>
            <a:off x="9662160" y="5806440"/>
            <a:ext cx="911860" cy="70819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04988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08DB194C-B9B8-A741-81EB-A5BA40A63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Liens sémantiques</a:t>
            </a:r>
            <a:br>
              <a:rPr lang="fr-FR" dirty="0"/>
            </a:br>
            <a:r>
              <a:rPr lang="fr-FR" dirty="0"/>
              <a:t>Autour de Paul Meyer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6A518FE-63C0-544C-8F08-34E57D786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HIS.7 2022,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06F2913-72BD-A84A-849D-9557938AA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15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8866A27-754A-F942-908C-FFD448614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006" y="1670259"/>
            <a:ext cx="4000500" cy="118980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CEFCB85-6F97-2349-B723-9FEEDBC31C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8889" y="307729"/>
            <a:ext cx="1765473" cy="237325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C5FCE04-72F6-FE47-8143-B28120F61E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5481" y="4113346"/>
            <a:ext cx="2266937" cy="247001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8EC0652-EED7-B64F-A344-E59216DF45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3050" y="2976137"/>
            <a:ext cx="1508757" cy="202800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A25FE37-6569-714E-B0B8-0AF5421B5C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2349" y="4817051"/>
            <a:ext cx="1516540" cy="1709627"/>
          </a:xfrm>
          <a:prstGeom prst="rect">
            <a:avLst/>
          </a:prstGeom>
        </p:spPr>
      </p:pic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AD8B667A-E453-5F4F-8754-5BCBBC9C327E}"/>
              </a:ext>
            </a:extLst>
          </p:cNvPr>
          <p:cNvCxnSpPr>
            <a:cxnSpLocks/>
            <a:endCxn id="8" idx="0"/>
          </p:cNvCxnSpPr>
          <p:nvPr/>
        </p:nvCxnSpPr>
        <p:spPr>
          <a:xfrm>
            <a:off x="3028950" y="2680987"/>
            <a:ext cx="0" cy="143235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3699FC22-BF6A-C04E-A67C-52E96279F505}"/>
              </a:ext>
            </a:extLst>
          </p:cNvPr>
          <p:cNvSpPr txBox="1"/>
          <p:nvPr/>
        </p:nvSpPr>
        <p:spPr>
          <a:xfrm>
            <a:off x="2038350" y="3047273"/>
            <a:ext cx="207781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Est dans la revue</a:t>
            </a: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F61985D3-5EFB-FC4B-9BFB-E3C4348100C8}"/>
              </a:ext>
            </a:extLst>
          </p:cNvPr>
          <p:cNvCxnSpPr>
            <a:cxnSpLocks/>
            <a:stCxn id="6" idx="3"/>
            <a:endCxn id="7" idx="1"/>
          </p:cNvCxnSpPr>
          <p:nvPr/>
        </p:nvCxnSpPr>
        <p:spPr>
          <a:xfrm flipV="1">
            <a:off x="5077506" y="1494358"/>
            <a:ext cx="3231383" cy="77080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ZoneTexte 20">
            <a:extLst>
              <a:ext uri="{FF2B5EF4-FFF2-40B4-BE49-F238E27FC236}">
                <a16:creationId xmlns:a16="http://schemas.microsoft.com/office/drawing/2014/main" id="{CC083E20-0D31-FA4E-9E9E-B99DA4FA75FF}"/>
              </a:ext>
            </a:extLst>
          </p:cNvPr>
          <p:cNvSpPr txBox="1"/>
          <p:nvPr/>
        </p:nvSpPr>
        <p:spPr>
          <a:xfrm>
            <a:off x="6191250" y="1466123"/>
            <a:ext cx="94128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A pour</a:t>
            </a:r>
          </a:p>
          <a:p>
            <a:r>
              <a:rPr lang="fr-FR" dirty="0"/>
              <a:t>auteur</a:t>
            </a: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2D0DEDB6-5696-9F41-A4FC-9107CC5BBAA2}"/>
              </a:ext>
            </a:extLst>
          </p:cNvPr>
          <p:cNvCxnSpPr>
            <a:cxnSpLocks/>
          </p:cNvCxnSpPr>
          <p:nvPr/>
        </p:nvCxnSpPr>
        <p:spPr>
          <a:xfrm flipV="1">
            <a:off x="4209564" y="3704142"/>
            <a:ext cx="4999741" cy="103619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ZoneTexte 23">
            <a:extLst>
              <a:ext uri="{FF2B5EF4-FFF2-40B4-BE49-F238E27FC236}">
                <a16:creationId xmlns:a16="http://schemas.microsoft.com/office/drawing/2014/main" id="{7AFBC985-CBF3-CA49-BFD5-7BB30B2F356A}"/>
              </a:ext>
            </a:extLst>
          </p:cNvPr>
          <p:cNvSpPr txBox="1"/>
          <p:nvPr/>
        </p:nvSpPr>
        <p:spPr>
          <a:xfrm>
            <a:off x="6343650" y="3866423"/>
            <a:ext cx="110639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A pour</a:t>
            </a:r>
          </a:p>
          <a:p>
            <a:r>
              <a:rPr lang="fr-FR" dirty="0"/>
              <a:t>créateur</a:t>
            </a:r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6CF5DC5F-B5B2-8F4A-8F3E-341BD473BB74}"/>
              </a:ext>
            </a:extLst>
          </p:cNvPr>
          <p:cNvCxnSpPr>
            <a:cxnSpLocks/>
          </p:cNvCxnSpPr>
          <p:nvPr/>
        </p:nvCxnSpPr>
        <p:spPr>
          <a:xfrm>
            <a:off x="4171464" y="5597582"/>
            <a:ext cx="2490427" cy="16590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ZoneTexte 26">
            <a:extLst>
              <a:ext uri="{FF2B5EF4-FFF2-40B4-BE49-F238E27FC236}">
                <a16:creationId xmlns:a16="http://schemas.microsoft.com/office/drawing/2014/main" id="{DC7D80C4-E5F6-6745-B8B4-5A0547FF3C24}"/>
              </a:ext>
            </a:extLst>
          </p:cNvPr>
          <p:cNvSpPr txBox="1"/>
          <p:nvPr/>
        </p:nvSpPr>
        <p:spPr>
          <a:xfrm>
            <a:off x="4972050" y="5485673"/>
            <a:ext cx="110639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A pour</a:t>
            </a:r>
          </a:p>
          <a:p>
            <a:r>
              <a:rPr lang="fr-FR" dirty="0"/>
              <a:t>créateur</a:t>
            </a:r>
          </a:p>
        </p:txBody>
      </p:sp>
    </p:spTree>
    <p:extLst>
      <p:ext uri="{BB962C8B-B14F-4D97-AF65-F5344CB8AC3E}">
        <p14:creationId xmlns:p14="http://schemas.microsoft.com/office/powerpoint/2010/main" val="37657599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E788DFC6-8E96-CB45-B247-C4761B1DB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Dictionnaires </a:t>
            </a:r>
            <a:r>
              <a:rPr lang="fr-FR" dirty="0" err="1"/>
              <a:t>hypertextualisés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7817C9F-CADB-AB4F-91C4-0A55C4118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HIS.7 2022,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B08E570-C35A-4545-8A9E-E174BA37E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16</a:t>
            </a:fld>
            <a:endParaRPr lang="fr-FR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DA376C1E-9184-1D4F-9501-1D89C3DEB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625" y="4099458"/>
            <a:ext cx="2277202" cy="156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83C75C4-08B8-1444-9473-1095BA6A86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7275" y="1480944"/>
            <a:ext cx="1158719" cy="1917997"/>
          </a:xfrm>
          <a:prstGeom prst="rect">
            <a:avLst/>
          </a:prstGeom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03CCB320-019E-384B-9226-176D1C3E1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919" y="1524256"/>
            <a:ext cx="1158719" cy="1904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>
            <a:extLst>
              <a:ext uri="{FF2B5EF4-FFF2-40B4-BE49-F238E27FC236}">
                <a16:creationId xmlns:a16="http://schemas.microsoft.com/office/drawing/2014/main" id="{94198D03-2714-F24A-ABD3-6BDC834E6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1114" y="4325562"/>
            <a:ext cx="1067102" cy="174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2454115-8228-C544-BEF9-EA2174991AF5}"/>
              </a:ext>
            </a:extLst>
          </p:cNvPr>
          <p:cNvSpPr txBox="1"/>
          <p:nvPr/>
        </p:nvSpPr>
        <p:spPr>
          <a:xfrm>
            <a:off x="447684" y="2017642"/>
            <a:ext cx="11560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Brossard</a:t>
            </a:r>
          </a:p>
          <a:p>
            <a:r>
              <a:rPr lang="fr-FR" dirty="0"/>
              <a:t>1703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37D54BB-DEF5-724E-AAC3-2B75BBECEBF9}"/>
              </a:ext>
            </a:extLst>
          </p:cNvPr>
          <p:cNvSpPr/>
          <p:nvPr/>
        </p:nvSpPr>
        <p:spPr>
          <a:xfrm>
            <a:off x="4395692" y="2144521"/>
            <a:ext cx="1683026" cy="250884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8D637691-E6C5-9B47-8535-5E83B912308A}"/>
              </a:ext>
            </a:extLst>
          </p:cNvPr>
          <p:cNvCxnSpPr/>
          <p:nvPr/>
        </p:nvCxnSpPr>
        <p:spPr>
          <a:xfrm>
            <a:off x="4412974" y="2842592"/>
            <a:ext cx="168302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E3B94F8A-FEA6-1646-9778-23FAAA94FB9A}"/>
              </a:ext>
            </a:extLst>
          </p:cNvPr>
          <p:cNvSpPr txBox="1"/>
          <p:nvPr/>
        </p:nvSpPr>
        <p:spPr>
          <a:xfrm>
            <a:off x="169388" y="4325562"/>
            <a:ext cx="1633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Encyclopédie</a:t>
            </a:r>
          </a:p>
          <a:p>
            <a:r>
              <a:rPr lang="fr-FR" dirty="0"/>
              <a:t>1851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423FA66-93C3-334E-B240-751E402C6005}"/>
              </a:ext>
            </a:extLst>
          </p:cNvPr>
          <p:cNvSpPr txBox="1"/>
          <p:nvPr/>
        </p:nvSpPr>
        <p:spPr>
          <a:xfrm>
            <a:off x="9243391" y="1789043"/>
            <a:ext cx="27783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Jean-Jacques Rousseau</a:t>
            </a:r>
          </a:p>
          <a:p>
            <a:r>
              <a:rPr lang="fr-FR" dirty="0"/>
              <a:t>1871</a:t>
            </a:r>
          </a:p>
          <a:p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07830A3-ADC0-2445-9841-1523BA9CEB25}"/>
              </a:ext>
            </a:extLst>
          </p:cNvPr>
          <p:cNvSpPr txBox="1"/>
          <p:nvPr/>
        </p:nvSpPr>
        <p:spPr>
          <a:xfrm>
            <a:off x="10175352" y="4325562"/>
            <a:ext cx="7681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TLF</a:t>
            </a:r>
          </a:p>
          <a:p>
            <a:r>
              <a:rPr lang="fr-FR" dirty="0"/>
              <a:t>1970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6780562-1310-104A-A73C-2B9C04B6610D}"/>
              </a:ext>
            </a:extLst>
          </p:cNvPr>
          <p:cNvSpPr txBox="1"/>
          <p:nvPr/>
        </p:nvSpPr>
        <p:spPr>
          <a:xfrm>
            <a:off x="4591878" y="1524256"/>
            <a:ext cx="1117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Andante</a:t>
            </a:r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9984EA61-BA49-D347-8879-AE3BA3E0022F}"/>
              </a:ext>
            </a:extLst>
          </p:cNvPr>
          <p:cNvCxnSpPr/>
          <p:nvPr/>
        </p:nvCxnSpPr>
        <p:spPr>
          <a:xfrm>
            <a:off x="4412974" y="3456728"/>
            <a:ext cx="168302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B271F5C7-FC5A-7C40-8977-E0E148EF43A6}"/>
              </a:ext>
            </a:extLst>
          </p:cNvPr>
          <p:cNvCxnSpPr/>
          <p:nvPr/>
        </p:nvCxnSpPr>
        <p:spPr>
          <a:xfrm>
            <a:off x="4406350" y="4068420"/>
            <a:ext cx="168302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115D4234-0A05-F044-96E7-A28F92A70EA6}"/>
              </a:ext>
            </a:extLst>
          </p:cNvPr>
          <p:cNvCxnSpPr/>
          <p:nvPr/>
        </p:nvCxnSpPr>
        <p:spPr>
          <a:xfrm>
            <a:off x="3299791" y="2259499"/>
            <a:ext cx="954157" cy="38252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C330ECE0-F253-C54A-9E0D-2AE817850C71}"/>
              </a:ext>
            </a:extLst>
          </p:cNvPr>
          <p:cNvCxnSpPr>
            <a:cxnSpLocks/>
          </p:cNvCxnSpPr>
          <p:nvPr/>
        </p:nvCxnSpPr>
        <p:spPr>
          <a:xfrm flipV="1">
            <a:off x="3126372" y="3112473"/>
            <a:ext cx="1279976" cy="153625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AB13855E-5589-F241-80F7-1F2BF25236E0}"/>
              </a:ext>
            </a:extLst>
          </p:cNvPr>
          <p:cNvCxnSpPr>
            <a:cxnSpLocks/>
          </p:cNvCxnSpPr>
          <p:nvPr/>
        </p:nvCxnSpPr>
        <p:spPr>
          <a:xfrm flipH="1">
            <a:off x="6294788" y="2913985"/>
            <a:ext cx="932837" cy="71532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E5A13E8A-8A84-CB4F-AB7D-3ECE3FB5441D}"/>
              </a:ext>
            </a:extLst>
          </p:cNvPr>
          <p:cNvCxnSpPr>
            <a:cxnSpLocks/>
          </p:cNvCxnSpPr>
          <p:nvPr/>
        </p:nvCxnSpPr>
        <p:spPr>
          <a:xfrm flipH="1" flipV="1">
            <a:off x="5779493" y="4740955"/>
            <a:ext cx="1296517" cy="63928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77348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90BD4E97-FA45-8A4F-AEB1-E1BBD4BF1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La Chanson de Roland</a:t>
            </a:r>
            <a:br>
              <a:rPr lang="fr-FR" dirty="0"/>
            </a:br>
            <a:r>
              <a:rPr lang="fr-FR" dirty="0"/>
              <a:t>un gigantesque hypertexte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AE3D94F-4576-7542-A641-6642950A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88008" y="6503990"/>
            <a:ext cx="3134783" cy="365125"/>
          </a:xfrm>
        </p:spPr>
        <p:txBody>
          <a:bodyPr/>
          <a:lstStyle/>
          <a:p>
            <a:r>
              <a:rPr lang="fr-FR"/>
              <a:t>HIS.7 2022,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CD68340-FBD4-3944-A6B6-4A531498A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17</a:t>
            </a:fld>
            <a:endParaRPr lang="fr-FR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14B2239F-7232-694F-800E-7A8EF866B21C}"/>
              </a:ext>
            </a:extLst>
          </p:cNvPr>
          <p:cNvGrpSpPr/>
          <p:nvPr/>
        </p:nvGrpSpPr>
        <p:grpSpPr>
          <a:xfrm>
            <a:off x="1490868" y="2345636"/>
            <a:ext cx="1431234" cy="1143000"/>
            <a:chOff x="4929809" y="1948069"/>
            <a:chExt cx="1811223" cy="147761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E6DF427-31F8-5D41-9FC0-7EAAD347A8E3}"/>
                </a:ext>
              </a:extLst>
            </p:cNvPr>
            <p:cNvSpPr/>
            <p:nvPr/>
          </p:nvSpPr>
          <p:spPr>
            <a:xfrm>
              <a:off x="4929809" y="1948069"/>
              <a:ext cx="1506423" cy="1172817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68CBF5E-C090-0748-81F4-CE7FFCC486B7}"/>
                </a:ext>
              </a:extLst>
            </p:cNvPr>
            <p:cNvSpPr/>
            <p:nvPr/>
          </p:nvSpPr>
          <p:spPr>
            <a:xfrm>
              <a:off x="5082209" y="2100469"/>
              <a:ext cx="1506423" cy="1172817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46A35FE-E05E-7F48-A02D-AF37F1F286C7}"/>
                </a:ext>
              </a:extLst>
            </p:cNvPr>
            <p:cNvSpPr/>
            <p:nvPr/>
          </p:nvSpPr>
          <p:spPr>
            <a:xfrm>
              <a:off x="5234609" y="2252869"/>
              <a:ext cx="1506423" cy="1172817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Feuillet</a:t>
              </a: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E899BE2C-A52C-E84F-BEBE-97F7933543F7}"/>
              </a:ext>
            </a:extLst>
          </p:cNvPr>
          <p:cNvGrpSpPr/>
          <p:nvPr/>
        </p:nvGrpSpPr>
        <p:grpSpPr>
          <a:xfrm>
            <a:off x="1524000" y="3670854"/>
            <a:ext cx="1431234" cy="1143000"/>
            <a:chOff x="4929809" y="1948069"/>
            <a:chExt cx="1811223" cy="147761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EE3379A-EDAB-7C48-8A09-2CB0BBF00AE9}"/>
                </a:ext>
              </a:extLst>
            </p:cNvPr>
            <p:cNvSpPr/>
            <p:nvPr/>
          </p:nvSpPr>
          <p:spPr>
            <a:xfrm>
              <a:off x="4929809" y="1948069"/>
              <a:ext cx="1506423" cy="1172817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347856A-F308-FD48-BF24-26D73F3623E9}"/>
                </a:ext>
              </a:extLst>
            </p:cNvPr>
            <p:cNvSpPr/>
            <p:nvPr/>
          </p:nvSpPr>
          <p:spPr>
            <a:xfrm>
              <a:off x="5082209" y="2100469"/>
              <a:ext cx="1506423" cy="1172817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9FDDBA8-BE33-484D-A7B5-954412C17757}"/>
                </a:ext>
              </a:extLst>
            </p:cNvPr>
            <p:cNvSpPr/>
            <p:nvPr/>
          </p:nvSpPr>
          <p:spPr>
            <a:xfrm>
              <a:off x="5234609" y="2252869"/>
              <a:ext cx="1506423" cy="1172817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Laisse</a:t>
              </a: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31EF6131-0726-3647-A567-AE30186E0883}"/>
              </a:ext>
            </a:extLst>
          </p:cNvPr>
          <p:cNvGrpSpPr/>
          <p:nvPr/>
        </p:nvGrpSpPr>
        <p:grpSpPr>
          <a:xfrm>
            <a:off x="1524000" y="5102090"/>
            <a:ext cx="1431234" cy="1143000"/>
            <a:chOff x="4929809" y="1948069"/>
            <a:chExt cx="1811223" cy="147761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492B1D8-85AC-BD46-B111-5DC74A374C8D}"/>
                </a:ext>
              </a:extLst>
            </p:cNvPr>
            <p:cNvSpPr/>
            <p:nvPr/>
          </p:nvSpPr>
          <p:spPr>
            <a:xfrm>
              <a:off x="4929809" y="1948069"/>
              <a:ext cx="1506423" cy="1172817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49A6973-0CA5-3745-ABE1-5AE8EE9F9C75}"/>
                </a:ext>
              </a:extLst>
            </p:cNvPr>
            <p:cNvSpPr/>
            <p:nvPr/>
          </p:nvSpPr>
          <p:spPr>
            <a:xfrm>
              <a:off x="5082209" y="2100469"/>
              <a:ext cx="1506423" cy="1172817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0401DEF-6105-C74F-9403-8BB8B8CA72AB}"/>
                </a:ext>
              </a:extLst>
            </p:cNvPr>
            <p:cNvSpPr/>
            <p:nvPr/>
          </p:nvSpPr>
          <p:spPr>
            <a:xfrm>
              <a:off x="5234609" y="2252869"/>
              <a:ext cx="1506423" cy="1172817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Vers</a:t>
              </a:r>
            </a:p>
          </p:txBody>
        </p:sp>
      </p:grpSp>
      <p:pic>
        <p:nvPicPr>
          <p:cNvPr id="18" name="Picture 2">
            <a:extLst>
              <a:ext uri="{FF2B5EF4-FFF2-40B4-BE49-F238E27FC236}">
                <a16:creationId xmlns:a16="http://schemas.microsoft.com/office/drawing/2014/main" id="{23165D49-DB51-DE43-9818-B4E60D146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936" y="1657193"/>
            <a:ext cx="866774" cy="1142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>
            <a:extLst>
              <a:ext uri="{FF2B5EF4-FFF2-40B4-BE49-F238E27FC236}">
                <a16:creationId xmlns:a16="http://schemas.microsoft.com/office/drawing/2014/main" id="{5F7975D8-8968-E944-A017-E91E90111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359" y="1583746"/>
            <a:ext cx="909876" cy="1262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e 19">
            <a:extLst>
              <a:ext uri="{FF2B5EF4-FFF2-40B4-BE49-F238E27FC236}">
                <a16:creationId xmlns:a16="http://schemas.microsoft.com/office/drawing/2014/main" id="{A1D8E104-B073-FD41-ACA8-7B312650770F}"/>
              </a:ext>
            </a:extLst>
          </p:cNvPr>
          <p:cNvGrpSpPr/>
          <p:nvPr/>
        </p:nvGrpSpPr>
        <p:grpSpPr>
          <a:xfrm>
            <a:off x="3432311" y="3074507"/>
            <a:ext cx="817538" cy="672547"/>
            <a:chOff x="4929809" y="1948069"/>
            <a:chExt cx="1811223" cy="1477617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689B4EF-6A33-3945-8007-78500FFEBAFB}"/>
                </a:ext>
              </a:extLst>
            </p:cNvPr>
            <p:cNvSpPr/>
            <p:nvPr/>
          </p:nvSpPr>
          <p:spPr>
            <a:xfrm>
              <a:off x="4929809" y="1948069"/>
              <a:ext cx="1506423" cy="1172817"/>
            </a:xfrm>
            <a:prstGeom prst="rect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3E742A5-843B-D640-BDF9-2D92BD405834}"/>
                </a:ext>
              </a:extLst>
            </p:cNvPr>
            <p:cNvSpPr/>
            <p:nvPr/>
          </p:nvSpPr>
          <p:spPr>
            <a:xfrm>
              <a:off x="5082209" y="2100469"/>
              <a:ext cx="1506423" cy="1172817"/>
            </a:xfrm>
            <a:prstGeom prst="rect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A179A25-518A-8248-B877-38C193C975B9}"/>
                </a:ext>
              </a:extLst>
            </p:cNvPr>
            <p:cNvSpPr/>
            <p:nvPr/>
          </p:nvSpPr>
          <p:spPr>
            <a:xfrm>
              <a:off x="5234609" y="2252869"/>
              <a:ext cx="1506423" cy="1172817"/>
            </a:xfrm>
            <a:prstGeom prst="rect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F.</a:t>
              </a:r>
            </a:p>
          </p:txBody>
        </p:sp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DA704DA8-14D3-174D-B6E6-85A5B0E0739E}"/>
              </a:ext>
            </a:extLst>
          </p:cNvPr>
          <p:cNvGrpSpPr/>
          <p:nvPr/>
        </p:nvGrpSpPr>
        <p:grpSpPr>
          <a:xfrm>
            <a:off x="3425687" y="3863012"/>
            <a:ext cx="817538" cy="672547"/>
            <a:chOff x="4929809" y="1948069"/>
            <a:chExt cx="1811223" cy="1477617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F97DC21-4A56-C64D-9B69-207FB4FC4C37}"/>
                </a:ext>
              </a:extLst>
            </p:cNvPr>
            <p:cNvSpPr/>
            <p:nvPr/>
          </p:nvSpPr>
          <p:spPr>
            <a:xfrm>
              <a:off x="4929809" y="1948069"/>
              <a:ext cx="1506423" cy="1172817"/>
            </a:xfrm>
            <a:prstGeom prst="rect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C93BEBB-AB63-1F42-B779-F6C1E406E8BE}"/>
                </a:ext>
              </a:extLst>
            </p:cNvPr>
            <p:cNvSpPr/>
            <p:nvPr/>
          </p:nvSpPr>
          <p:spPr>
            <a:xfrm>
              <a:off x="5082209" y="2100469"/>
              <a:ext cx="1506423" cy="1172817"/>
            </a:xfrm>
            <a:prstGeom prst="rect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9DF3BBF-99BF-6446-BD62-8288229EFC72}"/>
                </a:ext>
              </a:extLst>
            </p:cNvPr>
            <p:cNvSpPr/>
            <p:nvPr/>
          </p:nvSpPr>
          <p:spPr>
            <a:xfrm>
              <a:off x="5234609" y="2252869"/>
              <a:ext cx="1506423" cy="1172817"/>
            </a:xfrm>
            <a:prstGeom prst="rect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L.</a:t>
              </a:r>
            </a:p>
          </p:txBody>
        </p:sp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7CD3A81C-AD8D-F744-803A-0AAD7A4BF364}"/>
              </a:ext>
            </a:extLst>
          </p:cNvPr>
          <p:cNvGrpSpPr/>
          <p:nvPr/>
        </p:nvGrpSpPr>
        <p:grpSpPr>
          <a:xfrm>
            <a:off x="3438941" y="4770788"/>
            <a:ext cx="817538" cy="672547"/>
            <a:chOff x="4929809" y="1948069"/>
            <a:chExt cx="1811223" cy="1477617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A81B7C8F-6BE8-C842-95CB-AE70AD4C3197}"/>
                </a:ext>
              </a:extLst>
            </p:cNvPr>
            <p:cNvSpPr/>
            <p:nvPr/>
          </p:nvSpPr>
          <p:spPr>
            <a:xfrm>
              <a:off x="4929809" y="1948069"/>
              <a:ext cx="1506423" cy="1172817"/>
            </a:xfrm>
            <a:prstGeom prst="rect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AD82E7C-CC4B-B543-A322-8ED31B737BBE}"/>
                </a:ext>
              </a:extLst>
            </p:cNvPr>
            <p:cNvSpPr/>
            <p:nvPr/>
          </p:nvSpPr>
          <p:spPr>
            <a:xfrm>
              <a:off x="5082209" y="2100469"/>
              <a:ext cx="1506423" cy="1172817"/>
            </a:xfrm>
            <a:prstGeom prst="rect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DCA80F7-4E3C-C846-A36F-2797A6DAB642}"/>
                </a:ext>
              </a:extLst>
            </p:cNvPr>
            <p:cNvSpPr/>
            <p:nvPr/>
          </p:nvSpPr>
          <p:spPr>
            <a:xfrm>
              <a:off x="5234609" y="2252869"/>
              <a:ext cx="1506423" cy="1172817"/>
            </a:xfrm>
            <a:prstGeom prst="rect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V.</a:t>
              </a:r>
            </a:p>
          </p:txBody>
        </p:sp>
      </p:grpSp>
      <p:pic>
        <p:nvPicPr>
          <p:cNvPr id="32" name="Picture 2">
            <a:extLst>
              <a:ext uri="{FF2B5EF4-FFF2-40B4-BE49-F238E27FC236}">
                <a16:creationId xmlns:a16="http://schemas.microsoft.com/office/drawing/2014/main" id="{BA755374-36F0-074A-83C6-F222B827F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111" y="1599101"/>
            <a:ext cx="909877" cy="1284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>
            <a:extLst>
              <a:ext uri="{FF2B5EF4-FFF2-40B4-BE49-F238E27FC236}">
                <a16:creationId xmlns:a16="http://schemas.microsoft.com/office/drawing/2014/main" id="{0B6FEA10-CFA9-4046-9502-4A6511E9F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735" y="2989528"/>
            <a:ext cx="1190380" cy="980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roupe 33">
            <a:extLst>
              <a:ext uri="{FF2B5EF4-FFF2-40B4-BE49-F238E27FC236}">
                <a16:creationId xmlns:a16="http://schemas.microsoft.com/office/drawing/2014/main" id="{F6870ED6-7846-4548-92FD-C2AD5C307A8E}"/>
              </a:ext>
            </a:extLst>
          </p:cNvPr>
          <p:cNvGrpSpPr/>
          <p:nvPr/>
        </p:nvGrpSpPr>
        <p:grpSpPr>
          <a:xfrm>
            <a:off x="5976732" y="1569062"/>
            <a:ext cx="1769266" cy="1143000"/>
            <a:chOff x="4929809" y="1948069"/>
            <a:chExt cx="1811223" cy="1477617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1A51D18-8172-304C-B892-4328B0B46775}"/>
                </a:ext>
              </a:extLst>
            </p:cNvPr>
            <p:cNvSpPr/>
            <p:nvPr/>
          </p:nvSpPr>
          <p:spPr>
            <a:xfrm>
              <a:off x="4929809" y="1948069"/>
              <a:ext cx="1506423" cy="1172817"/>
            </a:xfrm>
            <a:prstGeom prst="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09DD3A3B-D463-4E45-94D8-374691CE0A85}"/>
                </a:ext>
              </a:extLst>
            </p:cNvPr>
            <p:cNvSpPr/>
            <p:nvPr/>
          </p:nvSpPr>
          <p:spPr>
            <a:xfrm>
              <a:off x="5082209" y="2100469"/>
              <a:ext cx="1506423" cy="1172817"/>
            </a:xfrm>
            <a:prstGeom prst="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65ACF68A-74E9-A743-9949-0C1D1B455FB8}"/>
                </a:ext>
              </a:extLst>
            </p:cNvPr>
            <p:cNvSpPr/>
            <p:nvPr/>
          </p:nvSpPr>
          <p:spPr>
            <a:xfrm>
              <a:off x="5234609" y="2252869"/>
              <a:ext cx="1506423" cy="1172817"/>
            </a:xfrm>
            <a:prstGeom prst="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Chapitres</a:t>
              </a:r>
            </a:p>
          </p:txBody>
        </p:sp>
      </p:grp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60F0F6D7-B6E0-2141-8BB1-39C5058AFC98}"/>
              </a:ext>
            </a:extLst>
          </p:cNvPr>
          <p:cNvGrpSpPr/>
          <p:nvPr/>
        </p:nvGrpSpPr>
        <p:grpSpPr>
          <a:xfrm>
            <a:off x="6069498" y="2854522"/>
            <a:ext cx="1769266" cy="1143000"/>
            <a:chOff x="4929809" y="1948069"/>
            <a:chExt cx="1811223" cy="1477617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0EE9604B-EC96-DD49-915E-F72CE3FCAACF}"/>
                </a:ext>
              </a:extLst>
            </p:cNvPr>
            <p:cNvSpPr/>
            <p:nvPr/>
          </p:nvSpPr>
          <p:spPr>
            <a:xfrm>
              <a:off x="4929809" y="1948069"/>
              <a:ext cx="1506423" cy="1172817"/>
            </a:xfrm>
            <a:prstGeom prst="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63F00589-3105-C94E-855E-AD6B70C26A2D}"/>
                </a:ext>
              </a:extLst>
            </p:cNvPr>
            <p:cNvSpPr/>
            <p:nvPr/>
          </p:nvSpPr>
          <p:spPr>
            <a:xfrm>
              <a:off x="5082209" y="2100469"/>
              <a:ext cx="1506423" cy="1172817"/>
            </a:xfrm>
            <a:prstGeom prst="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8CF4AA55-3845-A04B-9C7C-410618987714}"/>
                </a:ext>
              </a:extLst>
            </p:cNvPr>
            <p:cNvSpPr/>
            <p:nvPr/>
          </p:nvSpPr>
          <p:spPr>
            <a:xfrm>
              <a:off x="5234609" y="2252869"/>
              <a:ext cx="1506423" cy="1172817"/>
            </a:xfrm>
            <a:prstGeom prst="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Pages</a:t>
              </a:r>
            </a:p>
          </p:txBody>
        </p:sp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67116842-D234-0B4E-BE27-6D2A4F60AE05}"/>
              </a:ext>
            </a:extLst>
          </p:cNvPr>
          <p:cNvGrpSpPr/>
          <p:nvPr/>
        </p:nvGrpSpPr>
        <p:grpSpPr>
          <a:xfrm>
            <a:off x="5227987" y="4062457"/>
            <a:ext cx="817538" cy="672547"/>
            <a:chOff x="4929809" y="1948069"/>
            <a:chExt cx="1811223" cy="1477617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111CF6F6-FE1B-494B-A0D9-17EC98B816A8}"/>
                </a:ext>
              </a:extLst>
            </p:cNvPr>
            <p:cNvSpPr/>
            <p:nvPr/>
          </p:nvSpPr>
          <p:spPr>
            <a:xfrm>
              <a:off x="4929809" y="1948069"/>
              <a:ext cx="1506423" cy="1172817"/>
            </a:xfrm>
            <a:prstGeom prst="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51FF4291-0904-164C-814E-E146D7F00A00}"/>
                </a:ext>
              </a:extLst>
            </p:cNvPr>
            <p:cNvSpPr/>
            <p:nvPr/>
          </p:nvSpPr>
          <p:spPr>
            <a:xfrm>
              <a:off x="5082209" y="2100469"/>
              <a:ext cx="1506423" cy="1172817"/>
            </a:xfrm>
            <a:prstGeom prst="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D95B13C2-FC9D-ED4E-BEF4-B44C3CF7E939}"/>
                </a:ext>
              </a:extLst>
            </p:cNvPr>
            <p:cNvSpPr/>
            <p:nvPr/>
          </p:nvSpPr>
          <p:spPr>
            <a:xfrm>
              <a:off x="5234609" y="2252869"/>
              <a:ext cx="1506423" cy="1172817"/>
            </a:xfrm>
            <a:prstGeom prst="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L.</a:t>
              </a:r>
            </a:p>
          </p:txBody>
        </p:sp>
      </p:grp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E15402D4-63CD-9942-B4B3-F26DA6BB5EBB}"/>
              </a:ext>
            </a:extLst>
          </p:cNvPr>
          <p:cNvGrpSpPr/>
          <p:nvPr/>
        </p:nvGrpSpPr>
        <p:grpSpPr>
          <a:xfrm>
            <a:off x="5241238" y="4909273"/>
            <a:ext cx="817538" cy="672547"/>
            <a:chOff x="4929809" y="1948069"/>
            <a:chExt cx="1811223" cy="1477617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C166A20E-D98D-C64C-8BF7-3532E939385F}"/>
                </a:ext>
              </a:extLst>
            </p:cNvPr>
            <p:cNvSpPr/>
            <p:nvPr/>
          </p:nvSpPr>
          <p:spPr>
            <a:xfrm>
              <a:off x="4929809" y="1948069"/>
              <a:ext cx="1506423" cy="1172817"/>
            </a:xfrm>
            <a:prstGeom prst="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3B46E8DD-089D-664B-B5B1-68B746BBE162}"/>
                </a:ext>
              </a:extLst>
            </p:cNvPr>
            <p:cNvSpPr/>
            <p:nvPr/>
          </p:nvSpPr>
          <p:spPr>
            <a:xfrm>
              <a:off x="5082209" y="2100469"/>
              <a:ext cx="1506423" cy="1172817"/>
            </a:xfrm>
            <a:prstGeom prst="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8C5020C8-BC0C-B44D-94C9-182386D2AE3B}"/>
                </a:ext>
              </a:extLst>
            </p:cNvPr>
            <p:cNvSpPr/>
            <p:nvPr/>
          </p:nvSpPr>
          <p:spPr>
            <a:xfrm>
              <a:off x="5234609" y="2252869"/>
              <a:ext cx="1506423" cy="1172817"/>
            </a:xfrm>
            <a:prstGeom prst="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V.</a:t>
              </a:r>
            </a:p>
          </p:txBody>
        </p:sp>
      </p:grp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24AF367D-AA84-8A41-ABAA-67DFA8979E96}"/>
              </a:ext>
            </a:extLst>
          </p:cNvPr>
          <p:cNvGrpSpPr/>
          <p:nvPr/>
        </p:nvGrpSpPr>
        <p:grpSpPr>
          <a:xfrm>
            <a:off x="6221898" y="4103540"/>
            <a:ext cx="1769266" cy="1143000"/>
            <a:chOff x="4929809" y="1948069"/>
            <a:chExt cx="1811223" cy="1477617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FBF7D8EC-5A43-C747-8831-87A9A2406B22}"/>
                </a:ext>
              </a:extLst>
            </p:cNvPr>
            <p:cNvSpPr/>
            <p:nvPr/>
          </p:nvSpPr>
          <p:spPr>
            <a:xfrm>
              <a:off x="4929809" y="1948069"/>
              <a:ext cx="1506423" cy="1172817"/>
            </a:xfrm>
            <a:prstGeom prst="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5A1B22B2-2356-584F-9996-39FBB7FD9DBE}"/>
                </a:ext>
              </a:extLst>
            </p:cNvPr>
            <p:cNvSpPr/>
            <p:nvPr/>
          </p:nvSpPr>
          <p:spPr>
            <a:xfrm>
              <a:off x="5082209" y="2100469"/>
              <a:ext cx="1506423" cy="1172817"/>
            </a:xfrm>
            <a:prstGeom prst="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B44E6A50-0538-3E45-9A63-B16CB089D558}"/>
                </a:ext>
              </a:extLst>
            </p:cNvPr>
            <p:cNvSpPr/>
            <p:nvPr/>
          </p:nvSpPr>
          <p:spPr>
            <a:xfrm>
              <a:off x="5234609" y="2252869"/>
              <a:ext cx="1506423" cy="1172817"/>
            </a:xfrm>
            <a:prstGeom prst="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Notes</a:t>
              </a:r>
            </a:p>
          </p:txBody>
        </p:sp>
      </p:grpSp>
      <p:pic>
        <p:nvPicPr>
          <p:cNvPr id="54" name="Picture 2">
            <a:extLst>
              <a:ext uri="{FF2B5EF4-FFF2-40B4-BE49-F238E27FC236}">
                <a16:creationId xmlns:a16="http://schemas.microsoft.com/office/drawing/2014/main" id="{243DC813-43D2-9B4C-8D2E-6B426D4DB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0071" y="254902"/>
            <a:ext cx="1114471" cy="1441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5" name="Groupe 54">
            <a:extLst>
              <a:ext uri="{FF2B5EF4-FFF2-40B4-BE49-F238E27FC236}">
                <a16:creationId xmlns:a16="http://schemas.microsoft.com/office/drawing/2014/main" id="{EC6EF423-5BDB-8A4A-8D7F-A545A9CD2709}"/>
              </a:ext>
            </a:extLst>
          </p:cNvPr>
          <p:cNvGrpSpPr/>
          <p:nvPr/>
        </p:nvGrpSpPr>
        <p:grpSpPr>
          <a:xfrm>
            <a:off x="9985518" y="404196"/>
            <a:ext cx="2030680" cy="1143000"/>
            <a:chOff x="4929809" y="1948069"/>
            <a:chExt cx="2078836" cy="1477617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817F7EBC-4F42-0C4A-9359-F0820B73518E}"/>
                </a:ext>
              </a:extLst>
            </p:cNvPr>
            <p:cNvSpPr/>
            <p:nvPr/>
          </p:nvSpPr>
          <p:spPr>
            <a:xfrm>
              <a:off x="4929809" y="1948069"/>
              <a:ext cx="1506423" cy="1172817"/>
            </a:xfrm>
            <a:prstGeom prst="rect">
              <a:avLst/>
            </a:prstGeom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58602A3C-BD42-574A-BF0B-D5185564125A}"/>
                </a:ext>
              </a:extLst>
            </p:cNvPr>
            <p:cNvSpPr/>
            <p:nvPr/>
          </p:nvSpPr>
          <p:spPr>
            <a:xfrm>
              <a:off x="5082209" y="2100469"/>
              <a:ext cx="1506423" cy="1172817"/>
            </a:xfrm>
            <a:prstGeom prst="rect">
              <a:avLst/>
            </a:prstGeom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973E3910-6A33-6444-8808-E8A3F5647F9C}"/>
                </a:ext>
              </a:extLst>
            </p:cNvPr>
            <p:cNvSpPr/>
            <p:nvPr/>
          </p:nvSpPr>
          <p:spPr>
            <a:xfrm>
              <a:off x="5234609" y="2252869"/>
              <a:ext cx="1774036" cy="1172817"/>
            </a:xfrm>
            <a:prstGeom prst="rect">
              <a:avLst/>
            </a:prstGeom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Mouvements</a:t>
              </a:r>
            </a:p>
          </p:txBody>
        </p:sp>
      </p:grpSp>
      <p:grpSp>
        <p:nvGrpSpPr>
          <p:cNvPr id="59" name="Groupe 58">
            <a:extLst>
              <a:ext uri="{FF2B5EF4-FFF2-40B4-BE49-F238E27FC236}">
                <a16:creationId xmlns:a16="http://schemas.microsoft.com/office/drawing/2014/main" id="{83E08762-96CD-1448-B7D7-EB12401509D6}"/>
              </a:ext>
            </a:extLst>
          </p:cNvPr>
          <p:cNvGrpSpPr/>
          <p:nvPr/>
        </p:nvGrpSpPr>
        <p:grpSpPr>
          <a:xfrm>
            <a:off x="8766317" y="1786397"/>
            <a:ext cx="2030680" cy="1143000"/>
            <a:chOff x="4929809" y="1948069"/>
            <a:chExt cx="2078836" cy="1477617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6028AEC3-5EE0-5049-BB68-956DD7CBD64B}"/>
                </a:ext>
              </a:extLst>
            </p:cNvPr>
            <p:cNvSpPr/>
            <p:nvPr/>
          </p:nvSpPr>
          <p:spPr>
            <a:xfrm>
              <a:off x="4929809" y="1948069"/>
              <a:ext cx="1506423" cy="1172817"/>
            </a:xfrm>
            <a:prstGeom prst="rect">
              <a:avLst/>
            </a:prstGeom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94F94690-C8E7-0741-B50D-780849358D3D}"/>
                </a:ext>
              </a:extLst>
            </p:cNvPr>
            <p:cNvSpPr/>
            <p:nvPr/>
          </p:nvSpPr>
          <p:spPr>
            <a:xfrm>
              <a:off x="5082209" y="2100469"/>
              <a:ext cx="1506423" cy="1172817"/>
            </a:xfrm>
            <a:prstGeom prst="rect">
              <a:avLst/>
            </a:prstGeom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B950627C-09D6-AB47-9A16-B57FCA9AAEA5}"/>
                </a:ext>
              </a:extLst>
            </p:cNvPr>
            <p:cNvSpPr/>
            <p:nvPr/>
          </p:nvSpPr>
          <p:spPr>
            <a:xfrm>
              <a:off x="5234609" y="2252869"/>
              <a:ext cx="1774036" cy="1172817"/>
            </a:xfrm>
            <a:prstGeom prst="rect">
              <a:avLst/>
            </a:prstGeom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Partitions</a:t>
              </a:r>
            </a:p>
          </p:txBody>
        </p:sp>
      </p:grpSp>
      <p:grpSp>
        <p:nvGrpSpPr>
          <p:cNvPr id="63" name="Groupe 62">
            <a:extLst>
              <a:ext uri="{FF2B5EF4-FFF2-40B4-BE49-F238E27FC236}">
                <a16:creationId xmlns:a16="http://schemas.microsoft.com/office/drawing/2014/main" id="{F2979F9D-3378-4648-89EC-45DCA74AAF69}"/>
              </a:ext>
            </a:extLst>
          </p:cNvPr>
          <p:cNvGrpSpPr/>
          <p:nvPr/>
        </p:nvGrpSpPr>
        <p:grpSpPr>
          <a:xfrm>
            <a:off x="11025819" y="1921567"/>
            <a:ext cx="817538" cy="672547"/>
            <a:chOff x="4929809" y="1948069"/>
            <a:chExt cx="1811223" cy="1477617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CDDFCE3F-322A-F74D-9662-FB71503A80C5}"/>
                </a:ext>
              </a:extLst>
            </p:cNvPr>
            <p:cNvSpPr/>
            <p:nvPr/>
          </p:nvSpPr>
          <p:spPr>
            <a:xfrm>
              <a:off x="4929809" y="1948069"/>
              <a:ext cx="1506423" cy="1172817"/>
            </a:xfrm>
            <a:prstGeom prst="rect">
              <a:avLst/>
            </a:prstGeom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E840B8FC-B2BC-F642-A6CE-D35570798639}"/>
                </a:ext>
              </a:extLst>
            </p:cNvPr>
            <p:cNvSpPr/>
            <p:nvPr/>
          </p:nvSpPr>
          <p:spPr>
            <a:xfrm>
              <a:off x="5082209" y="2100469"/>
              <a:ext cx="1506423" cy="1172817"/>
            </a:xfrm>
            <a:prstGeom prst="rect">
              <a:avLst/>
            </a:prstGeom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BE6FA022-D5D1-6D41-81B8-BDF8CEC76ED7}"/>
                </a:ext>
              </a:extLst>
            </p:cNvPr>
            <p:cNvSpPr/>
            <p:nvPr/>
          </p:nvSpPr>
          <p:spPr>
            <a:xfrm>
              <a:off x="5234609" y="2252869"/>
              <a:ext cx="1506423" cy="1172817"/>
            </a:xfrm>
            <a:prstGeom prst="rect">
              <a:avLst/>
            </a:prstGeom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V.</a:t>
              </a:r>
            </a:p>
          </p:txBody>
        </p:sp>
      </p:grpSp>
      <p:pic>
        <p:nvPicPr>
          <p:cNvPr id="67" name="Picture 2">
            <a:extLst>
              <a:ext uri="{FF2B5EF4-FFF2-40B4-BE49-F238E27FC236}">
                <a16:creationId xmlns:a16="http://schemas.microsoft.com/office/drawing/2014/main" id="{48F0CA80-F25F-6844-8D4F-D083D18ED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3046" y="3161333"/>
            <a:ext cx="1381220" cy="950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8" name="Groupe 67">
            <a:extLst>
              <a:ext uri="{FF2B5EF4-FFF2-40B4-BE49-F238E27FC236}">
                <a16:creationId xmlns:a16="http://schemas.microsoft.com/office/drawing/2014/main" id="{6A4721C8-400C-B944-9B7D-28364158C919}"/>
              </a:ext>
            </a:extLst>
          </p:cNvPr>
          <p:cNvGrpSpPr/>
          <p:nvPr/>
        </p:nvGrpSpPr>
        <p:grpSpPr>
          <a:xfrm>
            <a:off x="10349953" y="3031442"/>
            <a:ext cx="1471527" cy="1110283"/>
            <a:chOff x="4929809" y="1948069"/>
            <a:chExt cx="1811225" cy="1477617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56F091CC-2D07-4345-ABDB-B2FC422F3CEF}"/>
                </a:ext>
              </a:extLst>
            </p:cNvPr>
            <p:cNvSpPr/>
            <p:nvPr/>
          </p:nvSpPr>
          <p:spPr>
            <a:xfrm>
              <a:off x="4929809" y="1948069"/>
              <a:ext cx="1506423" cy="1172817"/>
            </a:xfrm>
            <a:prstGeom prst="rect">
              <a:avLst/>
            </a:prstGeom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7FBCE1A2-3FC4-2344-96E6-9DBE5908B962}"/>
                </a:ext>
              </a:extLst>
            </p:cNvPr>
            <p:cNvSpPr/>
            <p:nvPr/>
          </p:nvSpPr>
          <p:spPr>
            <a:xfrm>
              <a:off x="5082209" y="2100469"/>
              <a:ext cx="1506423" cy="1172817"/>
            </a:xfrm>
            <a:prstGeom prst="rect">
              <a:avLst/>
            </a:prstGeom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0CF8B63B-0EC8-5949-B49F-BDAE4F719337}"/>
                </a:ext>
              </a:extLst>
            </p:cNvPr>
            <p:cNvSpPr/>
            <p:nvPr/>
          </p:nvSpPr>
          <p:spPr>
            <a:xfrm>
              <a:off x="5234610" y="2252869"/>
              <a:ext cx="1506424" cy="1172817"/>
            </a:xfrm>
            <a:prstGeom prst="rect">
              <a:avLst/>
            </a:prstGeom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Mots</a:t>
              </a:r>
            </a:p>
          </p:txBody>
        </p:sp>
      </p:grpSp>
      <p:sp>
        <p:nvSpPr>
          <p:cNvPr id="72" name="Cylindre 71">
            <a:extLst>
              <a:ext uri="{FF2B5EF4-FFF2-40B4-BE49-F238E27FC236}">
                <a16:creationId xmlns:a16="http://schemas.microsoft.com/office/drawing/2014/main" id="{527B5ED3-991B-0F4F-B2CF-CF8696315B6A}"/>
              </a:ext>
            </a:extLst>
          </p:cNvPr>
          <p:cNvSpPr/>
          <p:nvPr/>
        </p:nvSpPr>
        <p:spPr>
          <a:xfrm>
            <a:off x="6216751" y="5358272"/>
            <a:ext cx="2634254" cy="1431102"/>
          </a:xfrm>
          <a:prstGeom prst="can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Encyclopédie</a:t>
            </a:r>
          </a:p>
          <a:p>
            <a:pPr algn="ctr"/>
            <a:r>
              <a:rPr lang="fr-FR" dirty="0"/>
              <a:t>De la Chanson de Roland</a:t>
            </a:r>
          </a:p>
        </p:txBody>
      </p:sp>
      <p:grpSp>
        <p:nvGrpSpPr>
          <p:cNvPr id="73" name="Groupe 72">
            <a:extLst>
              <a:ext uri="{FF2B5EF4-FFF2-40B4-BE49-F238E27FC236}">
                <a16:creationId xmlns:a16="http://schemas.microsoft.com/office/drawing/2014/main" id="{44578D79-8BF5-1DC0-9380-F9601BB08AB1}"/>
              </a:ext>
            </a:extLst>
          </p:cNvPr>
          <p:cNvGrpSpPr/>
          <p:nvPr/>
        </p:nvGrpSpPr>
        <p:grpSpPr>
          <a:xfrm>
            <a:off x="9384174" y="4413643"/>
            <a:ext cx="2030680" cy="1143000"/>
            <a:chOff x="4929809" y="1948069"/>
            <a:chExt cx="2078836" cy="1477617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89F16AAB-1108-376D-AE84-B2DE4ECDD309}"/>
                </a:ext>
              </a:extLst>
            </p:cNvPr>
            <p:cNvSpPr/>
            <p:nvPr/>
          </p:nvSpPr>
          <p:spPr>
            <a:xfrm>
              <a:off x="4929809" y="1948069"/>
              <a:ext cx="1506423" cy="1172817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DA18F533-F6E9-4F9F-EF04-0007649C44E4}"/>
                </a:ext>
              </a:extLst>
            </p:cNvPr>
            <p:cNvSpPr/>
            <p:nvPr/>
          </p:nvSpPr>
          <p:spPr>
            <a:xfrm>
              <a:off x="5082209" y="2100469"/>
              <a:ext cx="1506423" cy="1172817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6E56D0E0-B03E-B1DB-5104-A1A34658F387}"/>
                </a:ext>
              </a:extLst>
            </p:cNvPr>
            <p:cNvSpPr/>
            <p:nvPr/>
          </p:nvSpPr>
          <p:spPr>
            <a:xfrm>
              <a:off x="5234609" y="2252869"/>
              <a:ext cx="1774036" cy="1172817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Articles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96769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CF84D246-42D4-F64E-854C-BA08B0837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ISTEX – Serveurs d’exploration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E1697AE-1214-4B47-9360-59186C306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HIS.7 2022,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B059250-39C3-8D40-A158-35441A7B4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A33BF-E224-864D-9791-6647BB594136}" type="slidenum">
              <a:rPr lang="fr-FR" smtClean="0"/>
              <a:t>18</a:t>
            </a:fld>
            <a:endParaRPr lang="fr-FR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11D4D1AD-3E17-7D4D-94F3-764114421C31}"/>
              </a:ext>
            </a:extLst>
          </p:cNvPr>
          <p:cNvGrpSpPr/>
          <p:nvPr/>
        </p:nvGrpSpPr>
        <p:grpSpPr>
          <a:xfrm>
            <a:off x="2243486" y="1477535"/>
            <a:ext cx="3236694" cy="2365956"/>
            <a:chOff x="4489053" y="2133961"/>
            <a:chExt cx="3052774" cy="213635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046B039-D7C4-FD4A-9111-33DD8AA687E5}"/>
                </a:ext>
              </a:extLst>
            </p:cNvPr>
            <p:cNvSpPr/>
            <p:nvPr/>
          </p:nvSpPr>
          <p:spPr>
            <a:xfrm>
              <a:off x="4489053" y="2133961"/>
              <a:ext cx="3052774" cy="21363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9" name="Picture 2" descr="ttp://ticri.univ-lorraine.fr/wicri.pool/images//d/d4/LogoIstexSiteon0.png">
              <a:extLst>
                <a:ext uri="{FF2B5EF4-FFF2-40B4-BE49-F238E27FC236}">
                  <a16:creationId xmlns:a16="http://schemas.microsoft.com/office/drawing/2014/main" id="{6CC54C77-C374-004B-95A2-B4ED322DF6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6072" y="2336068"/>
              <a:ext cx="1998737" cy="7039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5C08C60-8093-7948-AFF8-5E5384139900}"/>
                </a:ext>
              </a:extLst>
            </p:cNvPr>
            <p:cNvSpPr/>
            <p:nvPr/>
          </p:nvSpPr>
          <p:spPr>
            <a:xfrm>
              <a:off x="5253387" y="3830072"/>
              <a:ext cx="1524106" cy="41136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API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1683BA9-477D-574F-9D01-1C30F396BE36}"/>
                </a:ext>
              </a:extLst>
            </p:cNvPr>
            <p:cNvSpPr/>
            <p:nvPr/>
          </p:nvSpPr>
          <p:spPr>
            <a:xfrm>
              <a:off x="5231173" y="3210923"/>
              <a:ext cx="1568535" cy="522514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22.000.000</a:t>
              </a:r>
            </a:p>
          </p:txBody>
        </p:sp>
      </p:grpSp>
      <p:sp>
        <p:nvSpPr>
          <p:cNvPr id="12" name="Cylindre 11">
            <a:extLst>
              <a:ext uri="{FF2B5EF4-FFF2-40B4-BE49-F238E27FC236}">
                <a16:creationId xmlns:a16="http://schemas.microsoft.com/office/drawing/2014/main" id="{339EB35C-1FB6-D243-9B5A-7B8FBE297FF4}"/>
              </a:ext>
            </a:extLst>
          </p:cNvPr>
          <p:cNvSpPr/>
          <p:nvPr/>
        </p:nvSpPr>
        <p:spPr>
          <a:xfrm>
            <a:off x="7238862" y="2095310"/>
            <a:ext cx="1723870" cy="963257"/>
          </a:xfrm>
          <a:prstGeom prst="ca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1.500 docs</a:t>
            </a:r>
          </a:p>
        </p:txBody>
      </p:sp>
      <p:sp>
        <p:nvSpPr>
          <p:cNvPr id="13" name="Flèche vers la droite 12">
            <a:extLst>
              <a:ext uri="{FF2B5EF4-FFF2-40B4-BE49-F238E27FC236}">
                <a16:creationId xmlns:a16="http://schemas.microsoft.com/office/drawing/2014/main" id="{485F7EFB-3013-8247-835B-C7ED023D060F}"/>
              </a:ext>
            </a:extLst>
          </p:cNvPr>
          <p:cNvSpPr/>
          <p:nvPr/>
        </p:nvSpPr>
        <p:spPr>
          <a:xfrm>
            <a:off x="5596081" y="2522857"/>
            <a:ext cx="1526880" cy="518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54EB917C-81ED-CB42-A5E8-755C8AA08D3A}"/>
              </a:ext>
            </a:extLst>
          </p:cNvPr>
          <p:cNvCxnSpPr>
            <a:cxnSpLocks/>
          </p:cNvCxnSpPr>
          <p:nvPr/>
        </p:nvCxnSpPr>
        <p:spPr>
          <a:xfrm flipH="1">
            <a:off x="5627701" y="1803126"/>
            <a:ext cx="1199778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FC1440C4-EF53-D745-9457-60C154C6EF4C}"/>
              </a:ext>
            </a:extLst>
          </p:cNvPr>
          <p:cNvSpPr txBox="1"/>
          <p:nvPr/>
        </p:nvSpPr>
        <p:spPr>
          <a:xfrm>
            <a:off x="6735011" y="1682702"/>
            <a:ext cx="1394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Paul Meyer</a:t>
            </a:r>
          </a:p>
        </p:txBody>
      </p:sp>
      <p:sp>
        <p:nvSpPr>
          <p:cNvPr id="17" name="Cylindre 16">
            <a:extLst>
              <a:ext uri="{FF2B5EF4-FFF2-40B4-BE49-F238E27FC236}">
                <a16:creationId xmlns:a16="http://schemas.microsoft.com/office/drawing/2014/main" id="{1CA665FF-9979-674E-AB03-BBB0EB070832}"/>
              </a:ext>
            </a:extLst>
          </p:cNvPr>
          <p:cNvSpPr/>
          <p:nvPr/>
        </p:nvSpPr>
        <p:spPr>
          <a:xfrm>
            <a:off x="1940321" y="4914057"/>
            <a:ext cx="1431140" cy="765105"/>
          </a:xfrm>
          <a:prstGeom prst="ca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600" dirty="0"/>
              <a:t>2.479 docs</a:t>
            </a:r>
          </a:p>
        </p:txBody>
      </p:sp>
      <p:sp>
        <p:nvSpPr>
          <p:cNvPr id="18" name="Cylindre 17">
            <a:extLst>
              <a:ext uri="{FF2B5EF4-FFF2-40B4-BE49-F238E27FC236}">
                <a16:creationId xmlns:a16="http://schemas.microsoft.com/office/drawing/2014/main" id="{0F1A2C36-B50C-BD46-B683-2B2C2444DA5C}"/>
              </a:ext>
            </a:extLst>
          </p:cNvPr>
          <p:cNvSpPr/>
          <p:nvPr/>
        </p:nvSpPr>
        <p:spPr>
          <a:xfrm>
            <a:off x="3540175" y="4914057"/>
            <a:ext cx="1335971" cy="765105"/>
          </a:xfrm>
          <a:prstGeom prst="ca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600" dirty="0"/>
              <a:t>7.064 docs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3763A38C-36CA-9D4A-A76E-A93429663297}"/>
              </a:ext>
            </a:extLst>
          </p:cNvPr>
          <p:cNvSpPr txBox="1"/>
          <p:nvPr/>
        </p:nvSpPr>
        <p:spPr>
          <a:xfrm>
            <a:off x="1654630" y="4273420"/>
            <a:ext cx="104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Aussois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E43C4EB-EB4F-2A4B-B68F-A42D144C2F24}"/>
              </a:ext>
            </a:extLst>
          </p:cNvPr>
          <p:cNvSpPr txBox="1"/>
          <p:nvPr/>
        </p:nvSpPr>
        <p:spPr>
          <a:xfrm>
            <a:off x="4544064" y="431074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Thulium</a:t>
            </a:r>
          </a:p>
        </p:txBody>
      </p:sp>
      <p:sp>
        <p:nvSpPr>
          <p:cNvPr id="21" name="Flèche vers la droite 20">
            <a:extLst>
              <a:ext uri="{FF2B5EF4-FFF2-40B4-BE49-F238E27FC236}">
                <a16:creationId xmlns:a16="http://schemas.microsoft.com/office/drawing/2014/main" id="{83D6B5B8-BB6C-6F46-A349-0DD645E05C1E}"/>
              </a:ext>
            </a:extLst>
          </p:cNvPr>
          <p:cNvSpPr/>
          <p:nvPr/>
        </p:nvSpPr>
        <p:spPr>
          <a:xfrm rot="7988098">
            <a:off x="2525062" y="4274639"/>
            <a:ext cx="1078998" cy="2918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Flèche vers la droite 21">
            <a:extLst>
              <a:ext uri="{FF2B5EF4-FFF2-40B4-BE49-F238E27FC236}">
                <a16:creationId xmlns:a16="http://schemas.microsoft.com/office/drawing/2014/main" id="{C15B8A3A-DE15-7F4D-9629-FE0663DD3670}"/>
              </a:ext>
            </a:extLst>
          </p:cNvPr>
          <p:cNvSpPr/>
          <p:nvPr/>
        </p:nvSpPr>
        <p:spPr>
          <a:xfrm rot="3192446" flipV="1">
            <a:off x="3545399" y="4279167"/>
            <a:ext cx="1078998" cy="2805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77F2D55D-A1C2-B64D-8064-DDC079B90D21}"/>
              </a:ext>
            </a:extLst>
          </p:cNvPr>
          <p:cNvCxnSpPr>
            <a:cxnSpLocks/>
          </p:cNvCxnSpPr>
          <p:nvPr/>
        </p:nvCxnSpPr>
        <p:spPr>
          <a:xfrm flipV="1">
            <a:off x="2435623" y="4036436"/>
            <a:ext cx="396187" cy="4934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765DAD36-3602-5843-886E-391D060402FC}"/>
              </a:ext>
            </a:extLst>
          </p:cNvPr>
          <p:cNvCxnSpPr>
            <a:cxnSpLocks/>
          </p:cNvCxnSpPr>
          <p:nvPr/>
        </p:nvCxnSpPr>
        <p:spPr>
          <a:xfrm flipH="1" flipV="1">
            <a:off x="4127680" y="3920716"/>
            <a:ext cx="553998" cy="4575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Image 68">
            <a:extLst>
              <a:ext uri="{FF2B5EF4-FFF2-40B4-BE49-F238E27FC236}">
                <a16:creationId xmlns:a16="http://schemas.microsoft.com/office/drawing/2014/main" id="{EBFA90BE-D65C-8B4B-A7C4-939FE765F0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709" y="3688361"/>
            <a:ext cx="3600450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 7">
            <a:extLst>
              <a:ext uri="{FF2B5EF4-FFF2-40B4-BE49-F238E27FC236}">
                <a16:creationId xmlns:a16="http://schemas.microsoft.com/office/drawing/2014/main" id="{433DB3F2-7574-3641-B8C5-30F44EFE27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846" y="4882883"/>
            <a:ext cx="1717887" cy="150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Flèche vers la droite 32">
            <a:extLst>
              <a:ext uri="{FF2B5EF4-FFF2-40B4-BE49-F238E27FC236}">
                <a16:creationId xmlns:a16="http://schemas.microsoft.com/office/drawing/2014/main" id="{E80E3684-BB0A-6541-957F-119822BB605F}"/>
              </a:ext>
            </a:extLst>
          </p:cNvPr>
          <p:cNvSpPr/>
          <p:nvPr/>
        </p:nvSpPr>
        <p:spPr>
          <a:xfrm rot="5109309">
            <a:off x="7663436" y="3341774"/>
            <a:ext cx="685437" cy="1157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DD59D9E3-6707-3D47-8C08-F81964920910}"/>
              </a:ext>
            </a:extLst>
          </p:cNvPr>
          <p:cNvCxnSpPr>
            <a:cxnSpLocks/>
          </p:cNvCxnSpPr>
          <p:nvPr/>
        </p:nvCxnSpPr>
        <p:spPr>
          <a:xfrm flipH="1">
            <a:off x="8733332" y="4323960"/>
            <a:ext cx="792112" cy="4822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63553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659E02F1-ED19-9049-9D69-6D9FD318B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Sites </a:t>
            </a:r>
            <a:r>
              <a:rPr lang="fr-FR" dirty="0" err="1"/>
              <a:t>MediaWiki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B33251-3EAB-6144-AFA4-03A97BDAA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HIS.7 2022, </a:t>
            </a:r>
            <a:r>
              <a:rPr lang="fr-FR" dirty="0" err="1"/>
              <a:t>Ducloy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CCDE8C7-B63A-2B4A-9F5D-1FD1F8293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19</a:t>
            </a:fld>
            <a:endParaRPr lang="fr-FR" dirty="0"/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7FDA3562-A95E-8D43-AE0B-2AD1DA225F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485" y="4396729"/>
            <a:ext cx="12954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3F8DCC63-F28F-0343-9BB5-1426EB79F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8529" y="1541163"/>
            <a:ext cx="13081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193A34DE-07C3-794B-97F0-C1B63077A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011" y="1516698"/>
            <a:ext cx="12954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>
            <a:hlinkClick r:id="rId5"/>
            <a:extLst>
              <a:ext uri="{FF2B5EF4-FFF2-40B4-BE49-F238E27FC236}">
                <a16:creationId xmlns:a16="http://schemas.microsoft.com/office/drawing/2014/main" id="{66ABE610-B747-CE45-8F8B-973E90241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6920" y="1532419"/>
            <a:ext cx="13081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9A48184F-312B-0641-AF12-DAA326FB210A}"/>
              </a:ext>
            </a:extLst>
          </p:cNvPr>
          <p:cNvSpPr txBox="1"/>
          <p:nvPr/>
        </p:nvSpPr>
        <p:spPr>
          <a:xfrm>
            <a:off x="5442591" y="3346888"/>
            <a:ext cx="19255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Observatoire</a:t>
            </a:r>
          </a:p>
          <a:p>
            <a:r>
              <a:rPr lang="fr-FR" dirty="0"/>
              <a:t>encyclopédique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1AD16DE-B49F-9F47-B3E7-D43E04C18637}"/>
              </a:ext>
            </a:extLst>
          </p:cNvPr>
          <p:cNvSpPr txBox="1"/>
          <p:nvPr/>
        </p:nvSpPr>
        <p:spPr>
          <a:xfrm>
            <a:off x="8269253" y="3281976"/>
            <a:ext cx="16770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Encyclopédie</a:t>
            </a:r>
          </a:p>
          <a:p>
            <a:r>
              <a:rPr lang="fr-FR" dirty="0"/>
              <a:t>+ serveurs 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D7F05D3D-ED6C-E74A-BAE8-CA311967DA37}"/>
              </a:ext>
            </a:extLst>
          </p:cNvPr>
          <p:cNvSpPr txBox="1"/>
          <p:nvPr/>
        </p:nvSpPr>
        <p:spPr>
          <a:xfrm>
            <a:off x="7404114" y="4808209"/>
            <a:ext cx="20361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Hypertexte +++</a:t>
            </a:r>
          </a:p>
          <a:p>
            <a:r>
              <a:rPr lang="fr-FR" dirty="0"/>
              <a:t>Manuscrits</a:t>
            </a:r>
          </a:p>
          <a:p>
            <a:r>
              <a:rPr lang="fr-FR" dirty="0"/>
              <a:t>Partitions</a:t>
            </a:r>
          </a:p>
          <a:p>
            <a:r>
              <a:rPr lang="fr-FR" dirty="0"/>
              <a:t>Articles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BC55EFAB-865A-BA4E-8BCC-5112302FF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5173" y="1556489"/>
            <a:ext cx="1250250" cy="1475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038F5909-A053-7147-B7D5-7ED6049EF430}"/>
              </a:ext>
            </a:extLst>
          </p:cNvPr>
          <p:cNvSpPr txBox="1"/>
          <p:nvPr/>
        </p:nvSpPr>
        <p:spPr>
          <a:xfrm>
            <a:off x="10366629" y="3232477"/>
            <a:ext cx="18902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Encyclopédie +</a:t>
            </a:r>
          </a:p>
          <a:p>
            <a:r>
              <a:rPr lang="fr-FR" dirty="0"/>
              <a:t>+ publications </a:t>
            </a:r>
          </a:p>
        </p:txBody>
      </p:sp>
      <p:sp>
        <p:nvSpPr>
          <p:cNvPr id="17" name="Espace réservé du contenu 1">
            <a:extLst>
              <a:ext uri="{FF2B5EF4-FFF2-40B4-BE49-F238E27FC236}">
                <a16:creationId xmlns:a16="http://schemas.microsoft.com/office/drawing/2014/main" id="{7294CA12-FC3F-EA40-81A8-32891F0A61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54138"/>
            <a:ext cx="3954477" cy="562815"/>
          </a:xfrm>
        </p:spPr>
        <p:txBody>
          <a:bodyPr/>
          <a:lstStyle/>
          <a:p>
            <a:r>
              <a:rPr lang="fr-FR" dirty="0"/>
              <a:t>Dizaines de milliers </a:t>
            </a:r>
          </a:p>
          <a:p>
            <a:endParaRPr lang="fr-FR" dirty="0"/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2147D1A9-335D-5842-B45D-D89F650FE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36" y="2646803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4352BC08-D3AA-5941-9A7C-5972AF9E0DAE}"/>
              </a:ext>
            </a:extLst>
          </p:cNvPr>
          <p:cNvCxnSpPr/>
          <p:nvPr/>
        </p:nvCxnSpPr>
        <p:spPr>
          <a:xfrm>
            <a:off x="5245100" y="587654"/>
            <a:ext cx="0" cy="5821085"/>
          </a:xfrm>
          <a:prstGeom prst="line">
            <a:avLst/>
          </a:prstGeom>
          <a:ln w="55000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4">
            <a:extLst>
              <a:ext uri="{FF2B5EF4-FFF2-40B4-BE49-F238E27FC236}">
                <a16:creationId xmlns:a16="http://schemas.microsoft.com/office/drawing/2014/main" id="{A7F1D5E5-6AAF-AC43-85A7-0A1332662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369" y="2263138"/>
            <a:ext cx="942424" cy="94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C3BB74B1-EB5D-DA4E-93E8-04314D5E7AE8}"/>
              </a:ext>
            </a:extLst>
          </p:cNvPr>
          <p:cNvSpPr txBox="1"/>
          <p:nvPr/>
        </p:nvSpPr>
        <p:spPr>
          <a:xfrm>
            <a:off x="1394369" y="1880626"/>
            <a:ext cx="11192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/>
              <a:t>Ouvrages</a:t>
            </a:r>
          </a:p>
        </p:txBody>
      </p:sp>
      <p:pic>
        <p:nvPicPr>
          <p:cNvPr id="24" name="Picture 4" descr="Logo de Wiktionnaire">
            <a:extLst>
              <a:ext uri="{FF2B5EF4-FFF2-40B4-BE49-F238E27FC236}">
                <a16:creationId xmlns:a16="http://schemas.microsoft.com/office/drawing/2014/main" id="{32D76766-DC8D-2247-88B3-C376249D7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741" y="3357511"/>
            <a:ext cx="778403" cy="94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E041B184-D822-5849-899E-F82A67EF74FE}"/>
              </a:ext>
            </a:extLst>
          </p:cNvPr>
          <p:cNvSpPr txBox="1"/>
          <p:nvPr/>
        </p:nvSpPr>
        <p:spPr>
          <a:xfrm>
            <a:off x="2537369" y="1893326"/>
            <a:ext cx="11336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/>
              <a:t>Entrepôts</a:t>
            </a:r>
          </a:p>
        </p:txBody>
      </p:sp>
      <p:pic>
        <p:nvPicPr>
          <p:cNvPr id="26" name="Picture 6" descr="Logo de Wikimedia Commons">
            <a:extLst>
              <a:ext uri="{FF2B5EF4-FFF2-40B4-BE49-F238E27FC236}">
                <a16:creationId xmlns:a16="http://schemas.microsoft.com/office/drawing/2014/main" id="{E3CBC2B3-2265-6746-8556-9BEDF5F36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339" y="2260600"/>
            <a:ext cx="942414" cy="1243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F23495F3-8FF2-A441-AC51-191DC4CC837A}"/>
              </a:ext>
            </a:extLst>
          </p:cNvPr>
          <p:cNvSpPr txBox="1"/>
          <p:nvPr/>
        </p:nvSpPr>
        <p:spPr>
          <a:xfrm>
            <a:off x="3625683" y="1927753"/>
            <a:ext cx="15295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/>
              <a:t>Bibliothèques</a:t>
            </a:r>
          </a:p>
        </p:txBody>
      </p:sp>
      <p:pic>
        <p:nvPicPr>
          <p:cNvPr id="28" name="Picture 2" descr="Logo de Wikisource">
            <a:extLst>
              <a:ext uri="{FF2B5EF4-FFF2-40B4-BE49-F238E27FC236}">
                <a16:creationId xmlns:a16="http://schemas.microsoft.com/office/drawing/2014/main" id="{18CBEC33-0373-2542-8380-28B4CB6A3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730" y="2321285"/>
            <a:ext cx="893332" cy="93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557B761A-714E-DF4A-83DD-5F3A7A44BFCB}"/>
              </a:ext>
            </a:extLst>
          </p:cNvPr>
          <p:cNvCxnSpPr>
            <a:cxnSpLocks/>
          </p:cNvCxnSpPr>
          <p:nvPr/>
        </p:nvCxnSpPr>
        <p:spPr>
          <a:xfrm>
            <a:off x="152836" y="4533900"/>
            <a:ext cx="5002433" cy="0"/>
          </a:xfrm>
          <a:prstGeom prst="line">
            <a:avLst/>
          </a:prstGeom>
          <a:ln w="55000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1" name="Picture 2">
            <a:extLst>
              <a:ext uri="{FF2B5EF4-FFF2-40B4-BE49-F238E27FC236}">
                <a16:creationId xmlns:a16="http://schemas.microsoft.com/office/drawing/2014/main" id="{56934F58-34EC-7F47-9696-8BD1A1D78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996" y="4996894"/>
            <a:ext cx="1308100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Accueil principal - ChoralWiki">
            <a:extLst>
              <a:ext uri="{FF2B5EF4-FFF2-40B4-BE49-F238E27FC236}">
                <a16:creationId xmlns:a16="http://schemas.microsoft.com/office/drawing/2014/main" id="{3D252C7A-B93F-A74C-A330-DA8645CF2B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494" y="5129212"/>
            <a:ext cx="1331042" cy="1331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F051D4AE-DB1F-32F2-E051-53FAF4CEA689}"/>
              </a:ext>
            </a:extLst>
          </p:cNvPr>
          <p:cNvCxnSpPr>
            <a:cxnSpLocks/>
          </p:cNvCxnSpPr>
          <p:nvPr/>
        </p:nvCxnSpPr>
        <p:spPr>
          <a:xfrm>
            <a:off x="5155269" y="4234894"/>
            <a:ext cx="6750154" cy="0"/>
          </a:xfrm>
          <a:prstGeom prst="line">
            <a:avLst/>
          </a:prstGeom>
          <a:ln w="55000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29835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807395E6-ED71-1E40-A6F1-BEC4458B0F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41380"/>
            <a:ext cx="10972800" cy="4941981"/>
          </a:xfrm>
        </p:spPr>
        <p:txBody>
          <a:bodyPr>
            <a:normAutofit/>
          </a:bodyPr>
          <a:lstStyle/>
          <a:p>
            <a:r>
              <a:rPr lang="fr-FR" dirty="0">
                <a:highlight>
                  <a:srgbClr val="FFFF00"/>
                </a:highlight>
              </a:rPr>
              <a:t>1967</a:t>
            </a:r>
            <a:r>
              <a:rPr lang="fr-FR" dirty="0"/>
              <a:t> Calcul numérique puis informatique en Lorraine</a:t>
            </a:r>
          </a:p>
          <a:p>
            <a:pPr lvl="1"/>
            <a:r>
              <a:rPr lang="fr-FR" dirty="0"/>
              <a:t>Avec Jean-Pierre </a:t>
            </a:r>
            <a:r>
              <a:rPr lang="fr-FR" dirty="0" err="1"/>
              <a:t>Thomesse</a:t>
            </a:r>
            <a:endParaRPr lang="fr-FR" dirty="0"/>
          </a:p>
          <a:p>
            <a:r>
              <a:rPr lang="fr-FR" dirty="0">
                <a:highlight>
                  <a:srgbClr val="FFFF00"/>
                </a:highlight>
              </a:rPr>
              <a:t>1980 </a:t>
            </a:r>
            <a:r>
              <a:rPr lang="fr-FR" dirty="0"/>
              <a:t>Création GS Association Nationale du Logiciel </a:t>
            </a:r>
          </a:p>
          <a:p>
            <a:r>
              <a:rPr lang="fr-FR" dirty="0">
                <a:highlight>
                  <a:srgbClr val="FFFF00"/>
                </a:highlight>
              </a:rPr>
              <a:t>1988 … 2000</a:t>
            </a:r>
            <a:r>
              <a:rPr lang="fr-FR" dirty="0"/>
              <a:t>,  équipe de direction de l’INIST</a:t>
            </a:r>
          </a:p>
          <a:p>
            <a:r>
              <a:rPr lang="fr-FR" dirty="0">
                <a:highlight>
                  <a:srgbClr val="FFFF00"/>
                </a:highlight>
              </a:rPr>
              <a:t>1992 </a:t>
            </a:r>
            <a:r>
              <a:rPr lang="fr-FR" dirty="0"/>
              <a:t>: </a:t>
            </a:r>
            <a:r>
              <a:rPr lang="fr-FR" dirty="0" err="1"/>
              <a:t>Loria</a:t>
            </a:r>
            <a:r>
              <a:rPr lang="fr-FR" dirty="0"/>
              <a:t> (Autoroutes de l’Information / Site Art Nouveau)</a:t>
            </a:r>
          </a:p>
          <a:p>
            <a:r>
              <a:rPr lang="fr-FR" dirty="0">
                <a:highlight>
                  <a:srgbClr val="FFFF00"/>
                </a:highlight>
              </a:rPr>
              <a:t>2007</a:t>
            </a:r>
            <a:r>
              <a:rPr lang="fr-FR" dirty="0"/>
              <a:t> : Contributions </a:t>
            </a:r>
            <a:r>
              <a:rPr lang="fr-FR" dirty="0">
                <a:highlight>
                  <a:srgbClr val="FFFF00"/>
                </a:highlight>
              </a:rPr>
              <a:t>Wikipédi</a:t>
            </a:r>
            <a:r>
              <a:rPr lang="fr-FR" dirty="0"/>
              <a:t>a (Saul de Haendel… Philatélie)</a:t>
            </a:r>
          </a:p>
          <a:p>
            <a:r>
              <a:rPr lang="fr-FR" dirty="0">
                <a:highlight>
                  <a:srgbClr val="FFFF00"/>
                </a:highlight>
              </a:rPr>
              <a:t>2008</a:t>
            </a:r>
            <a:r>
              <a:rPr lang="fr-FR" dirty="0"/>
              <a:t> : </a:t>
            </a:r>
            <a:r>
              <a:rPr lang="fr-FR" dirty="0" err="1"/>
              <a:t>Wicri</a:t>
            </a:r>
            <a:r>
              <a:rPr lang="fr-FR" dirty="0"/>
              <a:t>  (DRRT Lorraine … ISTEX… Paragraphe)</a:t>
            </a:r>
          </a:p>
          <a:p>
            <a:pPr lvl="1"/>
            <a:r>
              <a:rPr lang="fr-FR" dirty="0"/>
              <a:t>Avec Thierry </a:t>
            </a:r>
            <a:r>
              <a:rPr lang="fr-FR" dirty="0" err="1"/>
              <a:t>Daunois</a:t>
            </a:r>
            <a:r>
              <a:rPr lang="fr-FR" dirty="0"/>
              <a:t>, Frédérique </a:t>
            </a:r>
            <a:r>
              <a:rPr lang="fr-FR" dirty="0" err="1"/>
              <a:t>Péguiron</a:t>
            </a:r>
            <a:r>
              <a:rPr lang="fr-FR" dirty="0"/>
              <a:t> et  Jean-Pierre </a:t>
            </a:r>
            <a:r>
              <a:rPr lang="fr-FR" dirty="0" err="1"/>
              <a:t>Thomesse</a:t>
            </a:r>
            <a:endParaRPr lang="fr-FR" dirty="0"/>
          </a:p>
          <a:p>
            <a:r>
              <a:rPr lang="fr-FR" dirty="0">
                <a:highlight>
                  <a:srgbClr val="FFFF00"/>
                </a:highlight>
              </a:rPr>
              <a:t>2021</a:t>
            </a:r>
            <a:r>
              <a:rPr lang="fr-FR" dirty="0"/>
              <a:t> : Projet Chanson de Roland (avec une composition de Gilles Mathieu et une problématique d’Isabelle </a:t>
            </a:r>
            <a:r>
              <a:rPr lang="fr-FR" dirty="0" err="1"/>
              <a:t>Turcan</a:t>
            </a:r>
            <a:r>
              <a:rPr lang="fr-FR" dirty="0"/>
              <a:t>)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2AEEEAE6-E372-CA40-8158-005CC6C08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Bonjour, mon nom est Jacques </a:t>
            </a:r>
            <a:r>
              <a:rPr lang="fr-FR" dirty="0" err="1"/>
              <a:t>Ducloy</a:t>
            </a:r>
            <a:br>
              <a:rPr lang="fr-FR" dirty="0"/>
            </a:br>
            <a:r>
              <a:rPr lang="fr-FR" dirty="0"/>
              <a:t>Devenu humaniste numérique à 75 ans 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7D33969-EECF-1E4B-B7D9-F554B1EA1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HIS.7 2022,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D73E2EB-2862-F74C-8533-2858F41BF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9599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1549F9E5-ED4A-7DD8-BE96-9EF4F5823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Un wiki dans un réseau</a:t>
            </a:r>
            <a:br>
              <a:rPr lang="fr-FR" dirty="0"/>
            </a:br>
            <a:r>
              <a:rPr lang="fr-FR" dirty="0"/>
              <a:t>Un réseau de réseaux de communautés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C5FBE6A-A7C7-17D2-B092-192D66033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HIS.7 2022,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03A5561-82F0-887C-31FE-A8DA057B7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20</a:t>
            </a:fld>
            <a:endParaRPr lang="fr-FR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0AB74168-F5D2-8D6C-E101-47F15CB5C6A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420" y="1436688"/>
            <a:ext cx="3175000" cy="165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EC53B02C-DC40-B9E2-37C3-4AD795ECDFAE}"/>
              </a:ext>
            </a:extLst>
          </p:cNvPr>
          <p:cNvSpPr txBox="1"/>
          <p:nvPr/>
        </p:nvSpPr>
        <p:spPr>
          <a:xfrm>
            <a:off x="4615466" y="1800523"/>
            <a:ext cx="29610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Réseau </a:t>
            </a:r>
            <a:r>
              <a:rPr lang="fr-FR" dirty="0" err="1"/>
              <a:t>Wicri</a:t>
            </a:r>
            <a:endParaRPr lang="fr-FR" dirty="0"/>
          </a:p>
          <a:p>
            <a:r>
              <a:rPr lang="fr-FR" dirty="0"/>
              <a:t> 50 familles multilingues</a:t>
            </a:r>
          </a:p>
          <a:p>
            <a:r>
              <a:rPr lang="fr-FR" dirty="0"/>
              <a:t>Contributeurs identifiés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C891B6FC-C0E0-369D-841C-CB34D7BA2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8869" y="3359985"/>
            <a:ext cx="12954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49214578-DFE1-E336-B2B0-155A2B6579AC}"/>
              </a:ext>
            </a:extLst>
          </p:cNvPr>
          <p:cNvSpPr txBox="1"/>
          <p:nvPr/>
        </p:nvSpPr>
        <p:spPr>
          <a:xfrm>
            <a:off x="1397738" y="3417491"/>
            <a:ext cx="284084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Plusieurs communautés</a:t>
            </a:r>
          </a:p>
          <a:p>
            <a:r>
              <a:rPr lang="fr-FR" dirty="0"/>
              <a:t>Musicologues</a:t>
            </a:r>
          </a:p>
          <a:p>
            <a:r>
              <a:rPr lang="fr-FR" dirty="0"/>
              <a:t>Amateurs</a:t>
            </a:r>
          </a:p>
          <a:p>
            <a:r>
              <a:rPr lang="fr-FR" dirty="0"/>
              <a:t>Philologues</a:t>
            </a:r>
          </a:p>
          <a:p>
            <a:r>
              <a:rPr lang="fr-FR" dirty="0"/>
              <a:t>Historiens…</a:t>
            </a:r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3578B40B-FE0B-3AC5-F336-83AF446C5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661" y="1609934"/>
            <a:ext cx="13081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90E66AC-A1B1-DAE5-D903-2B289F2B6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190" y="1711957"/>
            <a:ext cx="1180390" cy="1400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AF688467-1913-D794-1D8A-0D86BBEED94F}"/>
              </a:ext>
            </a:extLst>
          </p:cNvPr>
          <p:cNvSpPr/>
          <p:nvPr/>
        </p:nvSpPr>
        <p:spPr>
          <a:xfrm>
            <a:off x="6913593" y="3129509"/>
            <a:ext cx="1594231" cy="150589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Opéra</a:t>
            </a:r>
          </a:p>
          <a:p>
            <a:pPr algn="ctr"/>
            <a:r>
              <a:rPr lang="fr-FR" dirty="0"/>
              <a:t>Italien</a:t>
            </a:r>
          </a:p>
          <a:p>
            <a:pPr algn="ctr"/>
            <a:r>
              <a:rPr lang="fr-FR" dirty="0"/>
              <a:t>Monteverdi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65643EE6-54E6-3630-EC10-46A76DAF92B7}"/>
              </a:ext>
            </a:extLst>
          </p:cNvPr>
          <p:cNvSpPr/>
          <p:nvPr/>
        </p:nvSpPr>
        <p:spPr>
          <a:xfrm>
            <a:off x="9438471" y="3469542"/>
            <a:ext cx="2229349" cy="1143001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Charlemagne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56DD9E9-8D30-C556-27A8-87358A9A6AB5}"/>
              </a:ext>
            </a:extLst>
          </p:cNvPr>
          <p:cNvSpPr txBox="1"/>
          <p:nvPr/>
        </p:nvSpPr>
        <p:spPr>
          <a:xfrm>
            <a:off x="2692519" y="5213113"/>
            <a:ext cx="55595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Pour des acteurs de la science ouverte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Ouvrages libres de droits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Indépendance technologique (appropriation)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Sites de travail en évolution permanente</a:t>
            </a:r>
          </a:p>
        </p:txBody>
      </p:sp>
    </p:spTree>
    <p:extLst>
      <p:ext uri="{BB962C8B-B14F-4D97-AF65-F5344CB8AC3E}">
        <p14:creationId xmlns:p14="http://schemas.microsoft.com/office/powerpoint/2010/main" val="39766986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23471BF6-B094-F745-8433-F01DB44624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Galaxie Wikipédia, </a:t>
            </a:r>
          </a:p>
          <a:p>
            <a:pPr lvl="1"/>
            <a:r>
              <a:rPr lang="fr-FR" dirty="0"/>
              <a:t>Des services classiques </a:t>
            </a:r>
          </a:p>
          <a:p>
            <a:pPr lvl="2"/>
            <a:r>
              <a:rPr lang="fr-FR" dirty="0"/>
              <a:t>encyclopédie, dictionnaire, bibliothèque</a:t>
            </a:r>
          </a:p>
          <a:p>
            <a:pPr lvl="1"/>
            <a:r>
              <a:rPr lang="fr-FR" dirty="0"/>
              <a:t>Gigantisme pluri disciplinaire</a:t>
            </a:r>
          </a:p>
          <a:p>
            <a:pPr lvl="1"/>
            <a:r>
              <a:rPr lang="fr-FR" dirty="0"/>
              <a:t>Mécanismes de régulation souvent obscurs</a:t>
            </a:r>
          </a:p>
          <a:p>
            <a:r>
              <a:rPr lang="fr-FR" dirty="0" err="1"/>
              <a:t>Wicri</a:t>
            </a:r>
            <a:endParaRPr lang="fr-FR" dirty="0"/>
          </a:p>
          <a:p>
            <a:pPr lvl="1"/>
            <a:r>
              <a:rPr lang="fr-FR" dirty="0"/>
              <a:t>Un réseau de sites</a:t>
            </a:r>
          </a:p>
          <a:p>
            <a:pPr lvl="2"/>
            <a:r>
              <a:rPr lang="fr-FR" dirty="0"/>
              <a:t> thématiques, géographiques ou institutionnels</a:t>
            </a:r>
          </a:p>
          <a:p>
            <a:pPr lvl="1"/>
            <a:r>
              <a:rPr lang="fr-FR" dirty="0"/>
              <a:t>Où divers services sont implantés</a:t>
            </a:r>
          </a:p>
          <a:p>
            <a:pPr lvl="1"/>
            <a:r>
              <a:rPr lang="fr-FR" dirty="0"/>
              <a:t>Comités scientifiques visibles</a:t>
            </a:r>
          </a:p>
          <a:p>
            <a:pPr lvl="2"/>
            <a:r>
              <a:rPr lang="fr-FR" dirty="0"/>
              <a:t>modération, orientation…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219789B1-3B51-EE40-AEF7-0B085E2A6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Wicri</a:t>
            </a:r>
            <a:r>
              <a:rPr lang="fr-FR" dirty="0"/>
              <a:t> réflexion alternative et orthogonale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5575354-2E7B-6640-AED4-9909FC317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Emérites 2022,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D20F8A9-0BDE-B244-983D-93030C50F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21</a:t>
            </a:fld>
            <a:endParaRPr lang="fr-FR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580F90F5-B129-714F-8913-DAFCD989C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3468" y="1242470"/>
            <a:ext cx="2670489" cy="201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L'école d'Athène (Socrate, Platon...)">
            <a:extLst>
              <a:ext uri="{FF2B5EF4-FFF2-40B4-BE49-F238E27FC236}">
                <a16:creationId xmlns:a16="http://schemas.microsoft.com/office/drawing/2014/main" id="{43187F99-FBF0-F647-880A-F46EC8974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7812" y="3800674"/>
            <a:ext cx="2616146" cy="2018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AF751D2-8C2B-4D41-9FF3-94703DB774C2}"/>
              </a:ext>
            </a:extLst>
          </p:cNvPr>
          <p:cNvSpPr txBox="1"/>
          <p:nvPr/>
        </p:nvSpPr>
        <p:spPr>
          <a:xfrm>
            <a:off x="9403080" y="3324860"/>
            <a:ext cx="15888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La tour de Babel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AD3E0DE-0A4A-0E47-AD7A-80C3F9808FD5}"/>
              </a:ext>
            </a:extLst>
          </p:cNvPr>
          <p:cNvSpPr txBox="1"/>
          <p:nvPr/>
        </p:nvSpPr>
        <p:spPr>
          <a:xfrm>
            <a:off x="9555480" y="5854700"/>
            <a:ext cx="17187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L’école d’Athènes</a:t>
            </a:r>
          </a:p>
          <a:p>
            <a:r>
              <a:rPr lang="fr-FR" sz="1400" dirty="0" err="1"/>
              <a:t>Socraite</a:t>
            </a:r>
            <a:r>
              <a:rPr lang="fr-FR" sz="1400" dirty="0"/>
              <a:t>, Platon…</a:t>
            </a:r>
          </a:p>
        </p:txBody>
      </p:sp>
    </p:spTree>
    <p:extLst>
      <p:ext uri="{BB962C8B-B14F-4D97-AF65-F5344CB8AC3E}">
        <p14:creationId xmlns:p14="http://schemas.microsoft.com/office/powerpoint/2010/main" val="15204696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89699CB7-8298-6C4F-A358-658E22F8B6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fr-FR" dirty="0"/>
          </a:p>
          <a:p>
            <a:r>
              <a:rPr lang="fr-FR" dirty="0"/>
              <a:t>Merci pour votre attention et vos questions</a:t>
            </a:r>
          </a:p>
          <a:p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1BC1B207-34D4-934C-B1E4-9B25556FB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48285"/>
            <a:ext cx="10972800" cy="1143000"/>
          </a:xfrm>
        </p:spPr>
        <p:txBody>
          <a:bodyPr/>
          <a:lstStyle/>
          <a:p>
            <a:r>
              <a:rPr lang="fr-FR" dirty="0"/>
              <a:t>Merci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09D5995-79EC-CD4B-9E62-712E56DAB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HIS.7 2022,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76C2113-D0B7-734A-9705-A2B1EB79C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87582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EF8F32-D94D-3245-9C82-0E10AFEAC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570" y="354759"/>
            <a:ext cx="10364451" cy="1596177"/>
          </a:xfrm>
        </p:spPr>
        <p:txBody>
          <a:bodyPr/>
          <a:lstStyle/>
          <a:p>
            <a:r>
              <a:rPr lang="fr-FR" cap="none" dirty="0"/>
              <a:t>Changements de paradigmes </a:t>
            </a:r>
            <a:br>
              <a:rPr lang="fr-FR" cap="none" dirty="0"/>
            </a:br>
            <a:r>
              <a:rPr lang="fr-FR" cap="none" dirty="0"/>
              <a:t>pour les documents et bibliothèques</a:t>
            </a:r>
          </a:p>
        </p:txBody>
      </p:sp>
      <p:pic>
        <p:nvPicPr>
          <p:cNvPr id="1030" name="Picture 6" descr="https://upload.wikimedia.org/wikipedia/commons/4/41/Sistema_hipertextual.jpg">
            <a:extLst>
              <a:ext uri="{FF2B5EF4-FFF2-40B4-BE49-F238E27FC236}">
                <a16:creationId xmlns:a16="http://schemas.microsoft.com/office/drawing/2014/main" id="{6C3CF81F-2E4D-0945-9082-D389D673C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2582" y="3723677"/>
            <a:ext cx="1981978" cy="130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1637059C-B7AA-824B-AB97-5E1F9476869B}"/>
              </a:ext>
            </a:extLst>
          </p:cNvPr>
          <p:cNvCxnSpPr>
            <a:cxnSpLocks/>
          </p:cNvCxnSpPr>
          <p:nvPr/>
        </p:nvCxnSpPr>
        <p:spPr>
          <a:xfrm>
            <a:off x="577440" y="4122370"/>
            <a:ext cx="6855518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2" name="Picture 8" descr="File:Conjugation of the verb 'to stand' in both Sumerian and Akkadian - Oriental Institute Museum, University of Chicago - DSC07133.JPG">
            <a:extLst>
              <a:ext uri="{FF2B5EF4-FFF2-40B4-BE49-F238E27FC236}">
                <a16:creationId xmlns:a16="http://schemas.microsoft.com/office/drawing/2014/main" id="{D52F2FF2-BE5F-7249-89A6-118A07F7E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612" y="2022839"/>
            <a:ext cx="1652555" cy="1718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lorexplor.istex.fr/Wicri/Musique/fr/images/thumb/8/8a/CodMusicalHuelgasBig.jpg/300px-CodMusicalHuelgasBig.jpg">
            <a:extLst>
              <a:ext uri="{FF2B5EF4-FFF2-40B4-BE49-F238E27FC236}">
                <a16:creationId xmlns:a16="http://schemas.microsoft.com/office/drawing/2014/main" id="{2AA46A1C-634C-4A43-9BBD-7B920B6F1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483" y="2279712"/>
            <a:ext cx="1538966" cy="1538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5B22496-3E1A-024C-9EAC-406C94EABDC4}"/>
              </a:ext>
            </a:extLst>
          </p:cNvPr>
          <p:cNvSpPr txBox="1"/>
          <p:nvPr/>
        </p:nvSpPr>
        <p:spPr>
          <a:xfrm>
            <a:off x="569948" y="2667968"/>
            <a:ext cx="693138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PAGE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15ACF42-C11B-0049-AD6A-4F8A0C824B86}"/>
              </a:ext>
            </a:extLst>
          </p:cNvPr>
          <p:cNvSpPr txBox="1"/>
          <p:nvPr/>
        </p:nvSpPr>
        <p:spPr>
          <a:xfrm>
            <a:off x="3487980" y="2116886"/>
            <a:ext cx="869149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CODEX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7584B52-1925-6141-8CED-6A18FF31830C}"/>
              </a:ext>
            </a:extLst>
          </p:cNvPr>
          <p:cNvSpPr txBox="1"/>
          <p:nvPr/>
        </p:nvSpPr>
        <p:spPr>
          <a:xfrm>
            <a:off x="8878300" y="2697470"/>
            <a:ext cx="1621092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HYPERTEXTE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D1ABA5F-BF8B-0244-AEDF-11A7BD078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HIS.7 2022, Ducloy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835F4D0-0E91-DA4E-930C-7F674B7C9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3</a:t>
            </a:fld>
            <a:endParaRPr lang="fr-FR"/>
          </a:p>
        </p:txBody>
      </p:sp>
      <p:pic>
        <p:nvPicPr>
          <p:cNvPr id="18" name="Picture 2" descr="Celsus Library.jpg">
            <a:extLst>
              <a:ext uri="{FF2B5EF4-FFF2-40B4-BE49-F238E27FC236}">
                <a16:creationId xmlns:a16="http://schemas.microsoft.com/office/drawing/2014/main" id="{75D542C1-80BC-2FEE-730B-298A56881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40" y="4575211"/>
            <a:ext cx="2136361" cy="1602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File:Books on a library shelf.jpg">
            <a:extLst>
              <a:ext uri="{FF2B5EF4-FFF2-40B4-BE49-F238E27FC236}">
                <a16:creationId xmlns:a16="http://schemas.microsoft.com/office/drawing/2014/main" id="{DF674D00-3BB9-0926-07C3-47D35DBC0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976" y="4578037"/>
            <a:ext cx="2060540" cy="1538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https://upload.wikimedia.org/wikipedia/commons/thumb/5/55/Bibliotheque_Sainte-Barbe_2010-06-16_n15.jpg/320px-Bibliotheque_Sainte-Barbe_2010-06-16_n15.jpg">
            <a:extLst>
              <a:ext uri="{FF2B5EF4-FFF2-40B4-BE49-F238E27FC236}">
                <a16:creationId xmlns:a16="http://schemas.microsoft.com/office/drawing/2014/main" id="{ACB79970-C8BB-6B82-2057-285AA2A32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422" y="4578040"/>
            <a:ext cx="2312058" cy="153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Résultat de recherche d'images pour &quot;PDF&quot;">
            <a:extLst>
              <a:ext uri="{FF2B5EF4-FFF2-40B4-BE49-F238E27FC236}">
                <a16:creationId xmlns:a16="http://schemas.microsoft.com/office/drawing/2014/main" id="{3AE34406-9084-47EC-38BB-BF65059AF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765" y="2429594"/>
            <a:ext cx="1311839" cy="1311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id="{9C946ED0-8EF8-7560-2D22-4B828B671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6478" y="5237413"/>
            <a:ext cx="1265828" cy="1265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95060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659E02F1-ED19-9049-9D69-6D9FD318B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95420"/>
            <a:ext cx="10972800" cy="1143000"/>
          </a:xfrm>
        </p:spPr>
        <p:txBody>
          <a:bodyPr>
            <a:normAutofit/>
          </a:bodyPr>
          <a:lstStyle/>
          <a:p>
            <a:r>
              <a:rPr lang="fr-FR" dirty="0"/>
              <a:t>Galaxie </a:t>
            </a:r>
            <a:r>
              <a:rPr lang="fr-FR" dirty="0" err="1"/>
              <a:t>WikiMedia</a:t>
            </a:r>
            <a:r>
              <a:rPr lang="fr-FR" dirty="0"/>
              <a:t> </a:t>
            </a:r>
            <a:r>
              <a:rPr lang="fr-FR" dirty="0" err="1"/>
              <a:t>Foundation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B33251-3EAB-6144-AFA4-03A97BDAA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Emérites 2022,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CCDE8C7-B63A-2B4A-9F5D-1FD1F8293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4</a:t>
            </a:fld>
            <a:endParaRPr lang="fr-FR" dirty="0"/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2147D1A9-335D-5842-B45D-D89F650FE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1854" y="506132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>
            <a:hlinkClick r:id="rId3"/>
            <a:extLst>
              <a:ext uri="{FF2B5EF4-FFF2-40B4-BE49-F238E27FC236}">
                <a16:creationId xmlns:a16="http://schemas.microsoft.com/office/drawing/2014/main" id="{A7F1D5E5-6AAF-AC43-85A7-0A1332662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18" y="2486576"/>
            <a:ext cx="942424" cy="94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C3BB74B1-EB5D-DA4E-93E8-04314D5E7AE8}"/>
              </a:ext>
            </a:extLst>
          </p:cNvPr>
          <p:cNvSpPr txBox="1"/>
          <p:nvPr/>
        </p:nvSpPr>
        <p:spPr>
          <a:xfrm>
            <a:off x="1394369" y="1880626"/>
            <a:ext cx="11192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/>
              <a:t>Ouvrages</a:t>
            </a:r>
          </a:p>
        </p:txBody>
      </p:sp>
      <p:pic>
        <p:nvPicPr>
          <p:cNvPr id="24" name="Picture 4" descr="Logo de Wiktionnaire">
            <a:hlinkClick r:id="rId5"/>
            <a:extLst>
              <a:ext uri="{FF2B5EF4-FFF2-40B4-BE49-F238E27FC236}">
                <a16:creationId xmlns:a16="http://schemas.microsoft.com/office/drawing/2014/main" id="{32D76766-DC8D-2247-88B3-C376249D7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00" y="4325530"/>
            <a:ext cx="778403" cy="94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E041B184-D822-5849-899E-F82A67EF74FE}"/>
              </a:ext>
            </a:extLst>
          </p:cNvPr>
          <p:cNvSpPr txBox="1"/>
          <p:nvPr/>
        </p:nvSpPr>
        <p:spPr>
          <a:xfrm>
            <a:off x="3825844" y="1893326"/>
            <a:ext cx="11336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/>
              <a:t>Entrepôts</a:t>
            </a:r>
          </a:p>
        </p:txBody>
      </p:sp>
      <p:pic>
        <p:nvPicPr>
          <p:cNvPr id="26" name="Picture 6" descr="Logo de Wikimedia Commons">
            <a:hlinkClick r:id="rId7"/>
            <a:extLst>
              <a:ext uri="{FF2B5EF4-FFF2-40B4-BE49-F238E27FC236}">
                <a16:creationId xmlns:a16="http://schemas.microsoft.com/office/drawing/2014/main" id="{E3CBC2B3-2265-6746-8556-9BEDF5F36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814" y="2260600"/>
            <a:ext cx="942414" cy="1243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F23495F3-8FF2-A441-AC51-191DC4CC837A}"/>
              </a:ext>
            </a:extLst>
          </p:cNvPr>
          <p:cNvSpPr txBox="1"/>
          <p:nvPr/>
        </p:nvSpPr>
        <p:spPr>
          <a:xfrm>
            <a:off x="3694960" y="4244986"/>
            <a:ext cx="15295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/>
              <a:t>Bibliothèques</a:t>
            </a:r>
          </a:p>
        </p:txBody>
      </p:sp>
      <p:pic>
        <p:nvPicPr>
          <p:cNvPr id="28" name="Picture 2" descr="Logo de Wikisource">
            <a:hlinkClick r:id="rId9"/>
            <a:extLst>
              <a:ext uri="{FF2B5EF4-FFF2-40B4-BE49-F238E27FC236}">
                <a16:creationId xmlns:a16="http://schemas.microsoft.com/office/drawing/2014/main" id="{18CBEC33-0373-2542-8380-28B4CB6A3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007" y="4638518"/>
            <a:ext cx="893332" cy="93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>
            <a:extLst>
              <a:ext uri="{FF2B5EF4-FFF2-40B4-BE49-F238E27FC236}">
                <a16:creationId xmlns:a16="http://schemas.microsoft.com/office/drawing/2014/main" id="{103BDEBC-FFAC-3644-ADB6-2FD198A4D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842" y="1886587"/>
            <a:ext cx="4318266" cy="3724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0C0B3B45-5868-F143-BCC0-313ED8C081F7}"/>
              </a:ext>
            </a:extLst>
          </p:cNvPr>
          <p:cNvSpPr txBox="1"/>
          <p:nvPr/>
        </p:nvSpPr>
        <p:spPr>
          <a:xfrm>
            <a:off x="1787236" y="2486576"/>
            <a:ext cx="168507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FR: 2.388.429</a:t>
            </a:r>
          </a:p>
          <a:p>
            <a:r>
              <a:rPr lang="fr-FR" sz="1600" dirty="0"/>
              <a:t>    11.728.290</a:t>
            </a:r>
          </a:p>
          <a:p>
            <a:r>
              <a:rPr lang="fr-FR" sz="1600" dirty="0"/>
              <a:t>EN : 6.436.960</a:t>
            </a:r>
          </a:p>
          <a:p>
            <a:r>
              <a:rPr lang="fr-FR" sz="1600" dirty="0"/>
              <a:t>    54.946.563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8C9A1F1-0696-1D4A-A270-2BB8A7D5EDA0}"/>
              </a:ext>
            </a:extLst>
          </p:cNvPr>
          <p:cNvSpPr txBox="1"/>
          <p:nvPr/>
        </p:nvSpPr>
        <p:spPr>
          <a:xfrm>
            <a:off x="1787236" y="4344017"/>
            <a:ext cx="16850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FR : 4 298 952</a:t>
            </a:r>
          </a:p>
          <a:p>
            <a:endParaRPr lang="fr-FR" sz="1600" dirty="0"/>
          </a:p>
          <a:p>
            <a:r>
              <a:rPr lang="fr-FR" sz="1600" dirty="0"/>
              <a:t>EN : 6,912,797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EFC27AD-8BBB-354D-8557-269FA46D92B3}"/>
              </a:ext>
            </a:extLst>
          </p:cNvPr>
          <p:cNvSpPr txBox="1"/>
          <p:nvPr/>
        </p:nvSpPr>
        <p:spPr>
          <a:xfrm>
            <a:off x="5224546" y="2486576"/>
            <a:ext cx="15953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80.001.464</a:t>
            </a:r>
          </a:p>
          <a:p>
            <a:r>
              <a:rPr lang="fr-FR" dirty="0"/>
              <a:t>  images</a:t>
            </a:r>
          </a:p>
          <a:p>
            <a:r>
              <a:rPr lang="fr-FR" dirty="0"/>
              <a:t>  multimédia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BD7A7C1-75F0-C84E-BC16-6BB183280211}"/>
              </a:ext>
            </a:extLst>
          </p:cNvPr>
          <p:cNvSpPr txBox="1"/>
          <p:nvPr/>
        </p:nvSpPr>
        <p:spPr>
          <a:xfrm>
            <a:off x="5527964" y="4638518"/>
            <a:ext cx="21355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333.000</a:t>
            </a:r>
          </a:p>
          <a:p>
            <a:r>
              <a:rPr lang="fr-FR" dirty="0"/>
              <a:t>Livres en français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DC0CAD0-4895-2849-92C4-0AE732B852D8}"/>
              </a:ext>
            </a:extLst>
          </p:cNvPr>
          <p:cNvSpPr txBox="1"/>
          <p:nvPr/>
        </p:nvSpPr>
        <p:spPr>
          <a:xfrm>
            <a:off x="559100" y="3563794"/>
            <a:ext cx="10198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hlinkClick r:id="rId3"/>
              </a:rPr>
              <a:t>Wikipédia</a:t>
            </a:r>
            <a:endParaRPr lang="fr-FR" sz="1400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CA6B3B56-A020-9C49-B2E0-3BA8E661CDA5}"/>
              </a:ext>
            </a:extLst>
          </p:cNvPr>
          <p:cNvSpPr txBox="1"/>
          <p:nvPr/>
        </p:nvSpPr>
        <p:spPr>
          <a:xfrm>
            <a:off x="658339" y="5366768"/>
            <a:ext cx="160934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1" dirty="0">
                <a:hlinkClick r:id="rId5" tooltip="wikt:Wiktionnaire:Page d’accueil"/>
              </a:rPr>
              <a:t>Wiktionnaire</a:t>
            </a:r>
            <a:endParaRPr lang="fr-FR" sz="1200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8CD48D43-8CAE-6944-9B53-46AEE254CA3E}"/>
              </a:ext>
            </a:extLst>
          </p:cNvPr>
          <p:cNvSpPr txBox="1"/>
          <p:nvPr/>
        </p:nvSpPr>
        <p:spPr>
          <a:xfrm>
            <a:off x="4138049" y="3550425"/>
            <a:ext cx="168507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b="1" dirty="0">
                <a:hlinkClick r:id="rId7"/>
              </a:rPr>
              <a:t>Commons</a:t>
            </a:r>
            <a:endParaRPr lang="fr-FR" sz="1400" dirty="0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2CF647D0-7D46-E541-9E1E-1251170228AA}"/>
              </a:ext>
            </a:extLst>
          </p:cNvPr>
          <p:cNvSpPr txBox="1"/>
          <p:nvPr/>
        </p:nvSpPr>
        <p:spPr>
          <a:xfrm>
            <a:off x="3846911" y="5732808"/>
            <a:ext cx="122436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1" dirty="0">
                <a:hlinkClick r:id="rId9" tooltip="s:Wikisource:Accueil"/>
              </a:rPr>
              <a:t>Wikisource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10756316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3182EE15-0BDA-604E-84A1-64C566617B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170" y="1457706"/>
            <a:ext cx="7156788" cy="4927599"/>
          </a:xfrm>
        </p:spPr>
        <p:txBody>
          <a:bodyPr>
            <a:normAutofit fontScale="92500" lnSpcReduction="10000"/>
          </a:bodyPr>
          <a:lstStyle/>
          <a:p>
            <a:r>
              <a:rPr lang="fr-FR" dirty="0"/>
              <a:t>Le 14 aout 778, Charlemagne, de retour d’Espagne, perd l’arrière garde de son armée au col de Roncevaux</a:t>
            </a:r>
          </a:p>
          <a:p>
            <a:pPr lvl="1"/>
            <a:r>
              <a:rPr lang="fr-FR" dirty="0"/>
              <a:t>Ainsi est mort Roland</a:t>
            </a:r>
          </a:p>
          <a:p>
            <a:r>
              <a:rPr lang="fr-FR" dirty="0"/>
              <a:t>La légende </a:t>
            </a:r>
          </a:p>
          <a:p>
            <a:pPr lvl="1"/>
            <a:r>
              <a:rPr lang="fr-FR" dirty="0"/>
              <a:t>la trahison de Ganelon</a:t>
            </a:r>
          </a:p>
          <a:p>
            <a:pPr lvl="1"/>
            <a:r>
              <a:rPr lang="fr-FR" dirty="0"/>
              <a:t>L’attitude héroïque de Roland</a:t>
            </a:r>
          </a:p>
          <a:p>
            <a:pPr lvl="2"/>
            <a:r>
              <a:rPr lang="fr-FR" dirty="0"/>
              <a:t>Qui attend de mourir pour sonner de l’olifant</a:t>
            </a:r>
          </a:p>
          <a:p>
            <a:pPr lvl="2"/>
            <a:r>
              <a:rPr lang="fr-FR" dirty="0"/>
              <a:t>Qui brise le rocher avec </a:t>
            </a:r>
            <a:r>
              <a:rPr lang="fr-FR" dirty="0" err="1"/>
              <a:t>Durandal</a:t>
            </a:r>
            <a:r>
              <a:rPr lang="fr-FR" dirty="0"/>
              <a:t> son épée</a:t>
            </a:r>
          </a:p>
          <a:p>
            <a:r>
              <a:rPr lang="fr-FR" dirty="0"/>
              <a:t>La littérature</a:t>
            </a:r>
          </a:p>
          <a:p>
            <a:pPr lvl="1"/>
            <a:r>
              <a:rPr lang="fr-FR" dirty="0"/>
              <a:t>Manuscrits à partir du XIIe siècle</a:t>
            </a:r>
          </a:p>
          <a:p>
            <a:pPr lvl="1"/>
            <a:r>
              <a:rPr lang="fr-FR" dirty="0"/>
              <a:t>Transcriptions, traductions au XIX siècle</a:t>
            </a:r>
          </a:p>
          <a:p>
            <a:pPr lvl="1"/>
            <a:r>
              <a:rPr lang="fr-FR" dirty="0"/>
              <a:t>Des dizaines de milliers d’articles</a:t>
            </a:r>
          </a:p>
          <a:p>
            <a:pPr lvl="1"/>
            <a:r>
              <a:rPr lang="fr-FR" dirty="0"/>
              <a:t>De multiples valorisations (opéras, films…)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C2AED85C-5F4B-3B42-9009-13748D814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La Chanson de Roland, </a:t>
            </a:r>
            <a:br>
              <a:rPr lang="fr-FR" dirty="0"/>
            </a:br>
            <a:r>
              <a:rPr lang="fr-FR" dirty="0"/>
              <a:t>une histoire, une épopée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87B9423-123F-D042-ABD1-6BF4EE43E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HIS.7 2022,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F6987D4-CCD0-CC41-B5AF-7B9DBBB3A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5</a:t>
            </a:fld>
            <a:endParaRPr lang="fr-FR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ADC70CD-875E-6047-9E96-471F18D62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042" y="1576975"/>
            <a:ext cx="3810000" cy="492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55173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6A492DB-88C8-DA4C-8C25-97DE8C6FB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Un sujet de stage…       imaginé tranquille !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60C4EF4-4E0F-6F48-9D60-B316AC309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HIS.7 2022,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20658EE-E9E9-5945-8732-E57D118DD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6</a:t>
            </a:fld>
            <a:endParaRPr lang="fr-FR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4392FB52-D8A2-6F42-9D42-A84FA2390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59" y="1624370"/>
            <a:ext cx="2107053" cy="1734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8219D6D-E3E1-7F4E-868E-02BC69241E14}"/>
              </a:ext>
            </a:extLst>
          </p:cNvPr>
          <p:cNvSpPr txBox="1"/>
          <p:nvPr/>
        </p:nvSpPr>
        <p:spPr>
          <a:xfrm>
            <a:off x="329382" y="3516018"/>
            <a:ext cx="214674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Chanson de Roland</a:t>
            </a:r>
          </a:p>
          <a:p>
            <a:r>
              <a:rPr lang="fr-FR" sz="1400" dirty="0" err="1"/>
              <a:t>Franscisque</a:t>
            </a:r>
            <a:r>
              <a:rPr lang="fr-FR" sz="1400" dirty="0"/>
              <a:t> Michel</a:t>
            </a:r>
          </a:p>
          <a:p>
            <a:r>
              <a:rPr lang="fr-FR" sz="1400" dirty="0"/>
              <a:t>Annoté par Paul Meyer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93DD8C87-7C56-3946-9D10-E34D484E2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36" y="4359019"/>
            <a:ext cx="1270000" cy="180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3A1FD875-9CBD-4C41-9847-CE5AF2AEF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742" y="4369159"/>
            <a:ext cx="1336810" cy="1728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8FA2EC46-9925-C642-A06F-4499B02D1412}"/>
              </a:ext>
            </a:extLst>
          </p:cNvPr>
          <p:cNvSpPr txBox="1"/>
          <p:nvPr/>
        </p:nvSpPr>
        <p:spPr>
          <a:xfrm>
            <a:off x="304101" y="6116351"/>
            <a:ext cx="3929281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600" dirty="0"/>
              <a:t>Gilles Mathieu</a:t>
            </a:r>
          </a:p>
          <a:p>
            <a:r>
              <a:rPr lang="fr-FR" sz="1600" dirty="0"/>
              <a:t>Un oratorio sur la Chanson de Roland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B834BD45-D6B9-464E-A148-A3112D90B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977" y="2171568"/>
            <a:ext cx="1481328" cy="195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E85A2FDC-DE73-B342-883A-9E85B29E067D}"/>
              </a:ext>
            </a:extLst>
          </p:cNvPr>
          <p:cNvSpPr txBox="1"/>
          <p:nvPr/>
        </p:nvSpPr>
        <p:spPr>
          <a:xfrm>
            <a:off x="4188660" y="4455338"/>
            <a:ext cx="29787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Manuscrit d’Oxford,</a:t>
            </a:r>
          </a:p>
          <a:p>
            <a:r>
              <a:rPr lang="fr-FR" dirty="0"/>
              <a:t> accessible sur Wikipédia</a:t>
            </a:r>
          </a:p>
        </p:txBody>
      </p:sp>
      <p:pic>
        <p:nvPicPr>
          <p:cNvPr id="5126" name="Picture 6">
            <a:extLst>
              <a:ext uri="{FF2B5EF4-FFF2-40B4-BE49-F238E27FC236}">
                <a16:creationId xmlns:a16="http://schemas.microsoft.com/office/drawing/2014/main" id="{60C3C17F-E6E2-4B46-9598-057C7C19F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628" y="436348"/>
            <a:ext cx="859971" cy="859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8EF9A1FF-E8E3-3DD5-4E0F-2B1434FDA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6450" y="2389188"/>
            <a:ext cx="2159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F8ED5A0-C833-26C1-3FAB-F8845958BA95}"/>
              </a:ext>
            </a:extLst>
          </p:cNvPr>
          <p:cNvSpPr txBox="1"/>
          <p:nvPr/>
        </p:nvSpPr>
        <p:spPr>
          <a:xfrm>
            <a:off x="7801897" y="1624370"/>
            <a:ext cx="21611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Un invité imprévu</a:t>
            </a:r>
          </a:p>
          <a:p>
            <a:r>
              <a:rPr lang="fr-FR" dirty="0"/>
              <a:t>Léon Gautier…</a:t>
            </a:r>
          </a:p>
        </p:txBody>
      </p:sp>
    </p:spTree>
    <p:extLst>
      <p:ext uri="{BB962C8B-B14F-4D97-AF65-F5344CB8AC3E}">
        <p14:creationId xmlns:p14="http://schemas.microsoft.com/office/powerpoint/2010/main" val="37127472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FE2FFF6B-36F9-754A-9150-22B2696ADD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158" y="1190746"/>
            <a:ext cx="10972800" cy="469582"/>
          </a:xfrm>
        </p:spPr>
        <p:txBody>
          <a:bodyPr/>
          <a:lstStyle/>
          <a:p>
            <a:r>
              <a:rPr lang="fr-FR" dirty="0"/>
              <a:t>Point de départ : inconnu, nombreuses hypothèses, 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92E8796F-AF2A-014C-B1D9-B10A280D5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chanson de Roland, des manuscrits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9120D07-552D-154F-8701-35ED3B7EA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7</a:t>
            </a:fld>
            <a:endParaRPr lang="fr-FR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E6C8D22-0AC8-8F43-821F-95B47C52B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48" y="3004046"/>
            <a:ext cx="2645664" cy="348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B5E0735-E8EC-3B46-A09D-816100E17792}"/>
              </a:ext>
            </a:extLst>
          </p:cNvPr>
          <p:cNvSpPr txBox="1"/>
          <p:nvPr/>
        </p:nvSpPr>
        <p:spPr>
          <a:xfrm>
            <a:off x="609600" y="2560320"/>
            <a:ext cx="3861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Manuscrit d’</a:t>
            </a:r>
            <a:r>
              <a:rPr lang="fr-FR" b="1" dirty="0"/>
              <a:t>Oxford</a:t>
            </a:r>
            <a:r>
              <a:rPr lang="fr-FR" dirty="0"/>
              <a:t> (XIIe siècle ?)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EF5097EE-CBB7-4A4D-844F-90CA5A88C204}"/>
              </a:ext>
            </a:extLst>
          </p:cNvPr>
          <p:cNvSpPr/>
          <p:nvPr/>
        </p:nvSpPr>
        <p:spPr>
          <a:xfrm>
            <a:off x="1240675" y="4059592"/>
            <a:ext cx="2429117" cy="1377691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51D38EE-1CB6-1644-B629-B8A1C5DB52F2}"/>
              </a:ext>
            </a:extLst>
          </p:cNvPr>
          <p:cNvSpPr txBox="1"/>
          <p:nvPr/>
        </p:nvSpPr>
        <p:spPr>
          <a:xfrm>
            <a:off x="3938016" y="3072384"/>
            <a:ext cx="15392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72 feuillets</a:t>
            </a:r>
          </a:p>
          <a:p>
            <a:r>
              <a:rPr lang="fr-FR" dirty="0"/>
              <a:t>Recto-verso</a:t>
            </a: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075F6371-455A-9D4F-B68F-1F313D152851}"/>
              </a:ext>
            </a:extLst>
          </p:cNvPr>
          <p:cNvCxnSpPr/>
          <p:nvPr/>
        </p:nvCxnSpPr>
        <p:spPr>
          <a:xfrm flipH="1">
            <a:off x="3486912" y="3413760"/>
            <a:ext cx="39942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7D212F9A-2E33-844E-B770-FDCDD7DAB679}"/>
              </a:ext>
            </a:extLst>
          </p:cNvPr>
          <p:cNvSpPr/>
          <p:nvPr/>
        </p:nvSpPr>
        <p:spPr>
          <a:xfrm>
            <a:off x="1143139" y="5596317"/>
            <a:ext cx="2645664" cy="88327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C4C9123-3439-F749-977C-CE07392E16EF}"/>
              </a:ext>
            </a:extLst>
          </p:cNvPr>
          <p:cNvSpPr txBox="1"/>
          <p:nvPr/>
        </p:nvSpPr>
        <p:spPr>
          <a:xfrm>
            <a:off x="4139184" y="4175760"/>
            <a:ext cx="11737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28?</a:t>
            </a:r>
          </a:p>
          <a:p>
            <a:r>
              <a:rPr lang="fr-FR" dirty="0"/>
              <a:t>Couplets</a:t>
            </a:r>
          </a:p>
          <a:p>
            <a:r>
              <a:rPr lang="fr-FR" dirty="0"/>
              <a:t>(Laisses)</a:t>
            </a: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CB91B2DB-51D3-C947-BBA7-0DB9A50E631D}"/>
              </a:ext>
            </a:extLst>
          </p:cNvPr>
          <p:cNvCxnSpPr/>
          <p:nvPr/>
        </p:nvCxnSpPr>
        <p:spPr>
          <a:xfrm flipH="1">
            <a:off x="3688080" y="4517136"/>
            <a:ext cx="39942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C26A6B83-0359-A841-BF20-0F01348DBB79}"/>
              </a:ext>
            </a:extLst>
          </p:cNvPr>
          <p:cNvSpPr txBox="1"/>
          <p:nvPr/>
        </p:nvSpPr>
        <p:spPr>
          <a:xfrm>
            <a:off x="4090416" y="5455920"/>
            <a:ext cx="1301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4202 vers</a:t>
            </a: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F8E97264-96D0-DE4F-AF9A-C3420E801D09}"/>
              </a:ext>
            </a:extLst>
          </p:cNvPr>
          <p:cNvCxnSpPr/>
          <p:nvPr/>
        </p:nvCxnSpPr>
        <p:spPr>
          <a:xfrm flipH="1">
            <a:off x="3639312" y="5626608"/>
            <a:ext cx="39942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82" name="Picture 10">
            <a:extLst>
              <a:ext uri="{FF2B5EF4-FFF2-40B4-BE49-F238E27FC236}">
                <a16:creationId xmlns:a16="http://schemas.microsoft.com/office/drawing/2014/main" id="{05F2E1DC-BF79-EA4A-9123-B387FCB087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023" y="3052126"/>
            <a:ext cx="1247496" cy="1730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02DB1EA8-86B2-9A47-BE1A-E936D878973B}"/>
              </a:ext>
            </a:extLst>
          </p:cNvPr>
          <p:cNvSpPr txBox="1"/>
          <p:nvPr/>
        </p:nvSpPr>
        <p:spPr>
          <a:xfrm>
            <a:off x="9241536" y="1824490"/>
            <a:ext cx="24368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Manuscrit de </a:t>
            </a:r>
            <a:r>
              <a:rPr lang="fr-FR" b="1" dirty="0"/>
              <a:t>Venise</a:t>
            </a:r>
          </a:p>
          <a:p>
            <a:r>
              <a:rPr lang="fr-FR" dirty="0"/>
              <a:t>XIIIe siècle</a:t>
            </a:r>
          </a:p>
          <a:p>
            <a:r>
              <a:rPr lang="fr-FR" dirty="0"/>
              <a:t>6000 vers</a:t>
            </a:r>
          </a:p>
          <a:p>
            <a:r>
              <a:rPr lang="fr-FR" dirty="0"/>
              <a:t>419 couplets</a:t>
            </a:r>
          </a:p>
        </p:txBody>
      </p:sp>
      <p:pic>
        <p:nvPicPr>
          <p:cNvPr id="3084" name="Picture 12">
            <a:extLst>
              <a:ext uri="{FF2B5EF4-FFF2-40B4-BE49-F238E27FC236}">
                <a16:creationId xmlns:a16="http://schemas.microsoft.com/office/drawing/2014/main" id="{76839C4B-323A-3745-8B4A-58BBBDAF3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835" y="2786506"/>
            <a:ext cx="1197019" cy="1730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F200C6AA-51F1-304D-8AAC-BB051C3F1556}"/>
              </a:ext>
            </a:extLst>
          </p:cNvPr>
          <p:cNvSpPr txBox="1"/>
          <p:nvPr/>
        </p:nvSpPr>
        <p:spPr>
          <a:xfrm>
            <a:off x="5473327" y="1882926"/>
            <a:ext cx="28477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Manuscrit de </a:t>
            </a:r>
            <a:r>
              <a:rPr lang="fr-FR" b="1" dirty="0"/>
              <a:t>Paris</a:t>
            </a:r>
          </a:p>
          <a:p>
            <a:r>
              <a:rPr lang="fr-FR" dirty="0"/>
              <a:t>XIIIe siècle, incomplet</a:t>
            </a:r>
          </a:p>
          <a:p>
            <a:r>
              <a:rPr lang="fr-FR" dirty="0"/>
              <a:t>6828 vers / 275 laisses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743D426D-76BC-4B49-9C00-8637F7932E45}"/>
              </a:ext>
            </a:extLst>
          </p:cNvPr>
          <p:cNvSpPr txBox="1"/>
          <p:nvPr/>
        </p:nvSpPr>
        <p:spPr>
          <a:xfrm>
            <a:off x="5472259" y="4785053"/>
            <a:ext cx="1902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  <a:r>
              <a:rPr lang="fr-FR" b="1" dirty="0"/>
              <a:t>Châteauroux</a:t>
            </a:r>
          </a:p>
        </p:txBody>
      </p:sp>
      <p:sp>
        <p:nvSpPr>
          <p:cNvPr id="18" name="AutoShape 6">
            <a:extLst>
              <a:ext uri="{FF2B5EF4-FFF2-40B4-BE49-F238E27FC236}">
                <a16:creationId xmlns:a16="http://schemas.microsoft.com/office/drawing/2014/main" id="{AA4DD440-E9E2-EB4B-831E-C304BD5864E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4F5ED4F8-4E69-3649-AAA9-61CAC0B08F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5476" y="5305844"/>
            <a:ext cx="858266" cy="1263705"/>
          </a:xfrm>
          <a:prstGeom prst="rect">
            <a:avLst/>
          </a:prstGeom>
        </p:spPr>
      </p:pic>
      <p:sp>
        <p:nvSpPr>
          <p:cNvPr id="19" name="Espace réservé du pied de page 18">
            <a:extLst>
              <a:ext uri="{FF2B5EF4-FFF2-40B4-BE49-F238E27FC236}">
                <a16:creationId xmlns:a16="http://schemas.microsoft.com/office/drawing/2014/main" id="{7B7F46DA-3866-2841-A8B5-092623971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HIS.7 2022, Ducloy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B8F3735A-C358-0E2B-486C-63726AA132AA}"/>
              </a:ext>
            </a:extLst>
          </p:cNvPr>
          <p:cNvSpPr txBox="1"/>
          <p:nvPr/>
        </p:nvSpPr>
        <p:spPr>
          <a:xfrm>
            <a:off x="7212835" y="4785053"/>
            <a:ext cx="1902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  <a:r>
              <a:rPr lang="fr-FR" b="1" dirty="0"/>
              <a:t>Cambridge</a:t>
            </a:r>
          </a:p>
        </p:txBody>
      </p:sp>
      <p:pic>
        <p:nvPicPr>
          <p:cNvPr id="5122" name="Picture 2" descr="Vignette pour la version du 16 septembre 2021 à 17:10">
            <a:extLst>
              <a:ext uri="{FF2B5EF4-FFF2-40B4-BE49-F238E27FC236}">
                <a16:creationId xmlns:a16="http://schemas.microsoft.com/office/drawing/2014/main" id="{6EB19FC7-AC7F-9F17-BC96-0A3EEEC6B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634" y="5284916"/>
            <a:ext cx="805406" cy="112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Vignette pour la version du 7 mars 2022 à 01:08">
            <a:extLst>
              <a:ext uri="{FF2B5EF4-FFF2-40B4-BE49-F238E27FC236}">
                <a16:creationId xmlns:a16="http://schemas.microsoft.com/office/drawing/2014/main" id="{0951B540-AF38-01E8-3D40-6E43B6350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2167" y="5067089"/>
            <a:ext cx="850233" cy="120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39A3CDF-194D-DD81-ECAF-D474D4458E40}"/>
              </a:ext>
            </a:extLst>
          </p:cNvPr>
          <p:cNvSpPr txBox="1"/>
          <p:nvPr/>
        </p:nvSpPr>
        <p:spPr>
          <a:xfrm>
            <a:off x="9241536" y="5284916"/>
            <a:ext cx="15872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En allemand</a:t>
            </a:r>
          </a:p>
          <a:p>
            <a:r>
              <a:rPr lang="fr-FR" dirty="0"/>
              <a:t>Curé Konrad</a:t>
            </a:r>
          </a:p>
        </p:txBody>
      </p:sp>
    </p:spTree>
    <p:extLst>
      <p:ext uri="{BB962C8B-B14F-4D97-AF65-F5344CB8AC3E}">
        <p14:creationId xmlns:p14="http://schemas.microsoft.com/office/powerpoint/2010/main" val="19578341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8913C42C-2A97-CB44-9CBA-8CF309083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La Chanson de Roland</a:t>
            </a:r>
            <a:br>
              <a:rPr lang="fr-FR" dirty="0"/>
            </a:br>
            <a:r>
              <a:rPr lang="fr-FR" dirty="0"/>
              <a:t>Des transcriptions, des traductions (centaines)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54E5387-9D44-C24B-8B4E-F9E7AF5CA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8</a:t>
            </a:fld>
            <a:endParaRPr lang="fr-FR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484AF35E-FECB-1844-9EBA-A31B7AA83A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676" y="2630210"/>
            <a:ext cx="2159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1088E38-8243-4B4B-9763-E058CAA3EAE1}"/>
              </a:ext>
            </a:extLst>
          </p:cNvPr>
          <p:cNvSpPr txBox="1"/>
          <p:nvPr/>
        </p:nvSpPr>
        <p:spPr>
          <a:xfrm>
            <a:off x="4138676" y="1706880"/>
            <a:ext cx="20954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Léon Gautier</a:t>
            </a:r>
          </a:p>
          <a:p>
            <a:r>
              <a:rPr lang="fr-FR" dirty="0"/>
              <a:t>Edition populaire</a:t>
            </a:r>
          </a:p>
          <a:p>
            <a:r>
              <a:rPr lang="fr-FR" dirty="0"/>
              <a:t>1881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F9BD6200-479E-8046-882C-7F8555B07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152" y="2630210"/>
            <a:ext cx="3810000" cy="313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AC757A9-4CA3-0940-991E-42CC0F8948E5}"/>
              </a:ext>
            </a:extLst>
          </p:cNvPr>
          <p:cNvSpPr txBox="1"/>
          <p:nvPr/>
        </p:nvSpPr>
        <p:spPr>
          <a:xfrm>
            <a:off x="7936992" y="1877568"/>
            <a:ext cx="29979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Francisque Michel (1869)</a:t>
            </a:r>
          </a:p>
          <a:p>
            <a:r>
              <a:rPr lang="fr-FR" dirty="0"/>
              <a:t>Annoté par Paul Meyer</a:t>
            </a:r>
          </a:p>
        </p:txBody>
      </p:sp>
      <p:pic>
        <p:nvPicPr>
          <p:cNvPr id="4102" name="Picture 6" descr="Couverture">
            <a:extLst>
              <a:ext uri="{FF2B5EF4-FFF2-40B4-BE49-F238E27FC236}">
                <a16:creationId xmlns:a16="http://schemas.microsoft.com/office/drawing/2014/main" id="{F15A4AD7-0339-204A-BBA3-D89C331BD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071" y="2341976"/>
            <a:ext cx="1625600" cy="260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6F965F96-8519-E146-B455-BD74951549A5}"/>
              </a:ext>
            </a:extLst>
          </p:cNvPr>
          <p:cNvSpPr txBox="1"/>
          <p:nvPr/>
        </p:nvSpPr>
        <p:spPr>
          <a:xfrm>
            <a:off x="814916" y="1667337"/>
            <a:ext cx="29979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Francisque Michel (1837)</a:t>
            </a:r>
          </a:p>
          <a:p>
            <a:r>
              <a:rPr lang="fr-FR" dirty="0"/>
              <a:t>Première transcription</a:t>
            </a:r>
          </a:p>
          <a:p>
            <a:r>
              <a:rPr lang="fr-FR" dirty="0"/>
              <a:t>(Manuscrit d’Oxford)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F88BB86-7B50-A4F4-6211-2450B0317339}"/>
              </a:ext>
            </a:extLst>
          </p:cNvPr>
          <p:cNvSpPr txBox="1"/>
          <p:nvPr/>
        </p:nvSpPr>
        <p:spPr>
          <a:xfrm>
            <a:off x="4728117" y="6065792"/>
            <a:ext cx="64556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42.000 articles sur Google </a:t>
            </a:r>
            <a:r>
              <a:rPr lang="fr-FR" sz="2800" dirty="0" err="1"/>
              <a:t>Scolar</a:t>
            </a:r>
            <a:r>
              <a:rPr lang="fr-FR" sz="2800" dirty="0"/>
              <a:t>… </a:t>
            </a:r>
          </a:p>
        </p:txBody>
      </p:sp>
    </p:spTree>
    <p:extLst>
      <p:ext uri="{BB962C8B-B14F-4D97-AF65-F5344CB8AC3E}">
        <p14:creationId xmlns:p14="http://schemas.microsoft.com/office/powerpoint/2010/main" val="42276531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B4EB231F-7139-C348-A45E-168C3A805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La Chanson de Roland, </a:t>
            </a:r>
            <a:br>
              <a:rPr lang="fr-FR" dirty="0"/>
            </a:br>
            <a:r>
              <a:rPr lang="fr-FR" dirty="0"/>
              <a:t>problèmes et divergences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7E361DC-BAA5-F547-931C-B651F58C7E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322" y="4467587"/>
            <a:ext cx="5669678" cy="1647191"/>
          </a:xfrm>
          <a:prstGeom prst="rect">
            <a:avLst/>
          </a:prstGeom>
        </p:spPr>
      </p:pic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1F39E6EB-CEA5-BF44-8CFF-ED3FFB20A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HIS.7 2022, Ducloy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F48BD6EB-AB47-D649-B466-6D687FB32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0D27A-2813-FF49-A851-318F6F0438C1}" type="slidenum">
              <a:rPr lang="fr-FR" smtClean="0"/>
              <a:t>9</a:t>
            </a:fld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C104A67-E731-CC46-AA30-B1850ACFEA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39" y="4658341"/>
            <a:ext cx="5850794" cy="1265682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F9CDC30-CE5E-F248-9C35-0C8F1F996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045" y="1688014"/>
            <a:ext cx="4565151" cy="1873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DB436D9-E774-F044-9DD3-CF6FC8AF4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692" y="1774462"/>
            <a:ext cx="4976263" cy="1628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C4D67FF3-2BE0-7D45-A299-7A2766A6B671}"/>
              </a:ext>
            </a:extLst>
          </p:cNvPr>
          <p:cNvSpPr/>
          <p:nvPr/>
        </p:nvSpPr>
        <p:spPr>
          <a:xfrm>
            <a:off x="4213419" y="2999906"/>
            <a:ext cx="609594" cy="373927"/>
          </a:xfrm>
          <a:prstGeom prst="roundRect">
            <a:avLst/>
          </a:prstGeom>
          <a:noFill/>
          <a:ln w="412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DC21E24F-4F3E-134B-ABF2-109B52595AB6}"/>
              </a:ext>
            </a:extLst>
          </p:cNvPr>
          <p:cNvSpPr/>
          <p:nvPr/>
        </p:nvSpPr>
        <p:spPr>
          <a:xfrm>
            <a:off x="4401677" y="1628309"/>
            <a:ext cx="609594" cy="373927"/>
          </a:xfrm>
          <a:prstGeom prst="roundRect">
            <a:avLst/>
          </a:prstGeom>
          <a:noFill/>
          <a:ln w="412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579802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stex Réseau">
  <a:themeElements>
    <a:clrScheme name="Rassemblement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Rassemblement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Rassemblement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Rassemblement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Rassemblement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3.xml><?xml version="1.0" encoding="utf-8"?>
<a:themeOverride xmlns:a="http://schemas.openxmlformats.org/drawingml/2006/main">
  <a:clrScheme name="Rassemblement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4.xml><?xml version="1.0" encoding="utf-8"?>
<a:themeOverride xmlns:a="http://schemas.openxmlformats.org/drawingml/2006/main">
  <a:clrScheme name="Rassemblement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Istex Réseau</Template>
  <TotalTime>46129</TotalTime>
  <Words>1090</Words>
  <Application>Microsoft Macintosh PowerPoint</Application>
  <PresentationFormat>Grand écran</PresentationFormat>
  <Paragraphs>281</Paragraphs>
  <Slides>22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31" baseType="lpstr">
      <vt:lpstr>Arial</vt:lpstr>
      <vt:lpstr>Calibri</vt:lpstr>
      <vt:lpstr>Courier</vt:lpstr>
      <vt:lpstr>Lucida Sans Unicode</vt:lpstr>
      <vt:lpstr>Menlo-Bold</vt:lpstr>
      <vt:lpstr>Verdana</vt:lpstr>
      <vt:lpstr>Wingdings 2</vt:lpstr>
      <vt:lpstr>Wingdings 3</vt:lpstr>
      <vt:lpstr>Istex Réseau</vt:lpstr>
      <vt:lpstr>Revisiter les textes anciens  au temps du numérique </vt:lpstr>
      <vt:lpstr>Bonjour, mon nom est Jacques Ducloy Devenu humaniste numérique à 75 ans </vt:lpstr>
      <vt:lpstr>Changements de paradigmes  pour les documents et bibliothèques</vt:lpstr>
      <vt:lpstr>Galaxie WikiMedia Foundation</vt:lpstr>
      <vt:lpstr>La Chanson de Roland,  une histoire, une épopée</vt:lpstr>
      <vt:lpstr>Un sujet de stage…       imaginé tranquille !</vt:lpstr>
      <vt:lpstr>La chanson de Roland, des manuscrits</vt:lpstr>
      <vt:lpstr>La Chanson de Roland Des transcriptions, des traductions (centaines)</vt:lpstr>
      <vt:lpstr>La Chanson de Roland,  problèmes et divergences</vt:lpstr>
      <vt:lpstr>L’accident du vers 2242</vt:lpstr>
      <vt:lpstr>La Chanson de Roland Un oratorio de Gilles Mathieu </vt:lpstr>
      <vt:lpstr>Ecrire la musique</vt:lpstr>
      <vt:lpstr>Études pour choristes amateurs curieux.. Lassus, musica ficta, contrafacta</vt:lpstr>
      <vt:lpstr>Blog dialogue avec le compositeur</vt:lpstr>
      <vt:lpstr>Liens sémantiques Autour de Paul Meyer</vt:lpstr>
      <vt:lpstr>Dictionnaires hypertextualisés</vt:lpstr>
      <vt:lpstr>La Chanson de Roland un gigantesque hypertexte</vt:lpstr>
      <vt:lpstr>ISTEX – Serveurs d’exploration</vt:lpstr>
      <vt:lpstr>Sites MediaWiki</vt:lpstr>
      <vt:lpstr>Un wiki dans un réseau Un réseau de réseaux de communautés</vt:lpstr>
      <vt:lpstr>Wicri réflexion alternative et orthogonale</vt:lpstr>
      <vt:lpstr>Merci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Wikis sémantiques et ingénierie XML pour les humanités numériques</dc:title>
  <dc:creator>Microsoft Office User</dc:creator>
  <cp:lastModifiedBy>jacques Ducloy</cp:lastModifiedBy>
  <cp:revision>142</cp:revision>
  <dcterms:created xsi:type="dcterms:W3CDTF">2019-10-28T13:30:37Z</dcterms:created>
  <dcterms:modified xsi:type="dcterms:W3CDTF">2022-05-10T15:47:13Z</dcterms:modified>
</cp:coreProperties>
</file>