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sldIdLst>
    <p:sldId id="256" r:id="rId2"/>
    <p:sldId id="352" r:id="rId3"/>
    <p:sldId id="358" r:id="rId4"/>
    <p:sldId id="393" r:id="rId5"/>
    <p:sldId id="362" r:id="rId6"/>
    <p:sldId id="360" r:id="rId7"/>
    <p:sldId id="380" r:id="rId8"/>
    <p:sldId id="361" r:id="rId9"/>
    <p:sldId id="370" r:id="rId10"/>
    <p:sldId id="354" r:id="rId11"/>
    <p:sldId id="394" r:id="rId12"/>
    <p:sldId id="369" r:id="rId13"/>
    <p:sldId id="381" r:id="rId14"/>
    <p:sldId id="371" r:id="rId15"/>
    <p:sldId id="390" r:id="rId16"/>
    <p:sldId id="372" r:id="rId17"/>
    <p:sldId id="373" r:id="rId18"/>
    <p:sldId id="374" r:id="rId19"/>
    <p:sldId id="385" r:id="rId20"/>
    <p:sldId id="386" r:id="rId21"/>
    <p:sldId id="307" r:id="rId22"/>
    <p:sldId id="316" r:id="rId23"/>
    <p:sldId id="318" r:id="rId24"/>
    <p:sldId id="317" r:id="rId25"/>
    <p:sldId id="324" r:id="rId26"/>
    <p:sldId id="325" r:id="rId27"/>
    <p:sldId id="326" r:id="rId28"/>
    <p:sldId id="329" r:id="rId29"/>
    <p:sldId id="308" r:id="rId30"/>
    <p:sldId id="330" r:id="rId31"/>
    <p:sldId id="328" r:id="rId32"/>
    <p:sldId id="257" r:id="rId33"/>
    <p:sldId id="351" r:id="rId34"/>
    <p:sldId id="395" r:id="rId35"/>
    <p:sldId id="350" r:id="rId36"/>
    <p:sldId id="353" r:id="rId37"/>
    <p:sldId id="341" r:id="rId38"/>
    <p:sldId id="344" r:id="rId39"/>
    <p:sldId id="345" r:id="rId40"/>
    <p:sldId id="346" r:id="rId41"/>
    <p:sldId id="347" r:id="rId42"/>
    <p:sldId id="389" r:id="rId43"/>
    <p:sldId id="342" r:id="rId44"/>
    <p:sldId id="348" r:id="rId45"/>
    <p:sldId id="305" r:id="rId46"/>
    <p:sldId id="306" r:id="rId47"/>
    <p:sldId id="357" r:id="rId48"/>
    <p:sldId id="396" r:id="rId49"/>
    <p:sldId id="397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67"/>
    <p:restoredTop sz="95890"/>
  </p:normalViewPr>
  <p:slideViewPr>
    <p:cSldViewPr snapToGrid="0" snapToObjects="1">
      <p:cViewPr varScale="1">
        <p:scale>
          <a:sx n="115" d="100"/>
          <a:sy n="115" d="100"/>
        </p:scale>
        <p:origin x="240" y="8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A716F-C2FF-4147-902C-A4F108DBFE55}" type="datetimeFigureOut">
              <a:rPr lang="fr-FR" smtClean="0"/>
              <a:t>04/05/2022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1CA95-C887-C24A-9600-B994F8CAB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086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1CA95-C887-C24A-9600-B994F8CAB63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89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DAC2D-491E-F64E-B327-7D902C377D9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505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0F68F-D89C-294B-8602-E8435EEDC555}" type="slidenum">
              <a:rPr lang="fr-FR" altLang="fr-FR" smtClean="0"/>
              <a:pPr/>
              <a:t>23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088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rectangle 3"/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grpSp>
        <p:nvGrpSpPr>
          <p:cNvPr id="5" name="Grouper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Forme libre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orme libre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11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94CFC2-5DA9-7047-A931-159B05B7F711}" type="datetime1">
              <a:rPr lang="fr-FR" smtClean="0"/>
              <a:t>04/05/2022</a:t>
            </a:fld>
            <a:endParaRPr lang="fr-FR"/>
          </a:p>
        </p:txBody>
      </p:sp>
      <p:sp>
        <p:nvSpPr>
          <p:cNvPr id="12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13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45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64F809-D73A-8548-A3F0-B14F254BD076}" type="datetime1">
              <a:rPr lang="fr-FR" smtClean="0"/>
              <a:t>04/05/2022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70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020B65-0273-164F-8DE9-BC7DFE3C0AFC}" type="datetime1">
              <a:rPr lang="fr-FR" smtClean="0"/>
              <a:t>04/05/2022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89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E03E6B-7C64-9242-ADC3-9DB1F2B4C65C}" type="datetime1">
              <a:rPr lang="fr-FR" smtClean="0"/>
              <a:t>04/05/2022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54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Chevron 4"/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EF9B44-A453-AF45-9A14-F782C8D93871}" type="datetime1">
              <a:rPr lang="fr-FR" smtClean="0"/>
              <a:t>04/05/2022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67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F51CFC-384A-EA44-8259-2D3E37F3D0C1}" type="datetime1">
              <a:rPr lang="fr-FR" smtClean="0"/>
              <a:t>04/05/2022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766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2F3591-C362-8E45-A049-1C6BC8A3D62F}" type="datetime1">
              <a:rPr lang="fr-FR" smtClean="0"/>
              <a:t>04/05/2022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995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12576D-1515-5746-9F31-FE04F02B92BD}" type="datetime1">
              <a:rPr lang="fr-FR" smtClean="0"/>
              <a:t>04/05/2022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341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75F417-C91B-3A4F-B6FC-6D2F593DA475}" type="datetime1">
              <a:rPr lang="fr-FR" smtClean="0"/>
              <a:t>04/05/2022</a:t>
            </a:fld>
            <a:endParaRPr lang="fr-FR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81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7F898-5EC0-BE48-8EBD-D1FF0FFAF572}" type="datetime1">
              <a:rPr lang="fr-FR" smtClean="0"/>
              <a:t>04/05/2022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394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4"/>
          <p:cNvSpPr>
            <a:spLocks/>
          </p:cNvSpPr>
          <p:nvPr/>
        </p:nvSpPr>
        <p:spPr bwMode="auto">
          <a:xfrm>
            <a:off x="954617" y="500221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6" name="Forme libre 15"/>
          <p:cNvSpPr>
            <a:spLocks/>
          </p:cNvSpPr>
          <p:nvPr/>
        </p:nvSpPr>
        <p:spPr bwMode="auto">
          <a:xfrm>
            <a:off x="-71966" y="5784850"/>
            <a:ext cx="5069417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7" name="Triangle rectangle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8" name="Connecteur droit 7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Chevron 9"/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1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489BFC-BF9D-954F-A028-8D8E0A99DF83}" type="datetime1">
              <a:rPr lang="fr-FR" smtClean="0"/>
              <a:t>04/05/2022</a:t>
            </a:fld>
            <a:endParaRPr lang="fr-FR"/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947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954617" y="500221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1027" name="Forme libre 11"/>
          <p:cNvSpPr>
            <a:spLocks/>
          </p:cNvSpPr>
          <p:nvPr/>
        </p:nvSpPr>
        <p:spPr bwMode="auto">
          <a:xfrm>
            <a:off x="-71966" y="5784850"/>
            <a:ext cx="5069417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5" name="Connecteur droit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p3d prstMaterial="softEdge">
              <a:bevelT w="25400" h="25400"/>
            </a:sp3d>
          </a:bodyPr>
          <a:lstStyle/>
          <a:p>
            <a:pPr lvl="0"/>
            <a:r>
              <a:rPr lang="fr-FR"/>
              <a:t>Cliquez et modifiez le titre</a:t>
            </a:r>
            <a:endParaRPr lang="en-US"/>
          </a:p>
        </p:txBody>
      </p:sp>
      <p:sp>
        <p:nvSpPr>
          <p:cNvPr id="1033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Lucida Sans Unicode" charset="0"/>
              </a:defRPr>
            </a:lvl1pPr>
          </a:lstStyle>
          <a:p>
            <a:fld id="{3C65F77A-CE18-6C49-91C2-927091D2B901}" type="datetime1">
              <a:rPr lang="fr-FR" smtClean="0"/>
              <a:t>04/05/2022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charset="0"/>
              </a:defRPr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55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9pPr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charset="0"/>
        <a:buChar char=""/>
        <a:defRPr sz="2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charset="0"/>
        <a:buChar char="◦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charset="0"/>
        <a:buChar char="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icri-demo.istex.fr/Wicri/Musique/fr/index.php/Carillon_(Jean-Jacques_Rousseau)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hyperlink" Target="https://wicri-demo.istex.fr/Wicri/Musique/fr/index.php/Vieilles_chansons_(1884)_Widor/J%27ai_du_bon_tabac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3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tiff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maquettewicri.loria.fr/fr.wicri-t-eau/index.php5?title=Allegheny_(rivi%C3%A8re)" TargetMode="External"/><Relationship Id="rId7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quettewicri.loria.fr/fr.wicri-t-eau/index.php5?title=Mississippi_(fleuve)" TargetMode="External"/><Relationship Id="rId5" Type="http://schemas.openxmlformats.org/officeDocument/2006/relationships/hyperlink" Target="http://maquettewicri.loria.fr/fr.wicri-t-eau/index.php5?title=Ohio_(rivi%C3%A8re)" TargetMode="External"/><Relationship Id="rId4" Type="http://schemas.openxmlformats.org/officeDocument/2006/relationships/hyperlink" Target="http://maquettewicri.loria.fr/fr.wicri-t-eau/index.php5?title=Monongahela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cri-demo.istex.fr/Wicri/Sante/fr/index.php?title=Accueil" TargetMode="External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8.jpeg"/><Relationship Id="rId10" Type="http://schemas.openxmlformats.org/officeDocument/2006/relationships/image" Target="../media/image13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3163F-4BE8-304D-94F6-89A8D68F8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1424457"/>
            <a:ext cx="10957984" cy="1829761"/>
          </a:xfrm>
        </p:spPr>
        <p:txBody>
          <a:bodyPr>
            <a:normAutofit fontScale="90000"/>
          </a:bodyPr>
          <a:lstStyle/>
          <a:p>
            <a:r>
              <a:rPr lang="fr-FR" sz="4000" dirty="0">
                <a:effectLst/>
              </a:rPr>
              <a:t>Approches flexibles et incrémentales </a:t>
            </a:r>
            <a:br>
              <a:rPr lang="fr-FR" sz="4000" dirty="0">
                <a:effectLst/>
              </a:rPr>
            </a:br>
            <a:r>
              <a:rPr lang="fr-FR" sz="4000" dirty="0">
                <a:effectLst/>
              </a:rPr>
              <a:t>pour les humanités numériques</a:t>
            </a:r>
            <a:br>
              <a:rPr lang="fr-FR" sz="4000" dirty="0"/>
            </a:br>
            <a:endParaRPr lang="fr-FR" sz="3600" i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751E6E-A563-4642-A1F0-F5AC1C593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516" y="2831690"/>
            <a:ext cx="10866968" cy="1918594"/>
          </a:xfrm>
          <a:ln>
            <a:solidFill>
              <a:srgbClr val="0070C0"/>
            </a:solidFill>
          </a:ln>
        </p:spPr>
        <p:txBody>
          <a:bodyPr/>
          <a:lstStyle/>
          <a:p>
            <a:endParaRPr lang="fr-FR" dirty="0"/>
          </a:p>
          <a:p>
            <a:r>
              <a:rPr lang="fr-FR" sz="4000" i="1" dirty="0"/>
              <a:t>Wikis sémantiques pour la construction </a:t>
            </a:r>
          </a:p>
          <a:p>
            <a:r>
              <a:rPr lang="fr-FR" sz="4000" i="1" dirty="0"/>
              <a:t>De bibliothèques encyclopédiques</a:t>
            </a:r>
          </a:p>
          <a:p>
            <a:endParaRPr lang="fr-FR" sz="2800" i="1" dirty="0"/>
          </a:p>
          <a:p>
            <a:r>
              <a:rPr lang="fr-FR" sz="1600" dirty="0">
                <a:solidFill>
                  <a:srgbClr val="0070C0"/>
                </a:solidFill>
              </a:rPr>
              <a:t>https://</a:t>
            </a:r>
            <a:r>
              <a:rPr lang="fr-FR" sz="1600" dirty="0" err="1">
                <a:solidFill>
                  <a:srgbClr val="0070C0"/>
                </a:solidFill>
              </a:rPr>
              <a:t>wicri-demo.istex.fr</a:t>
            </a:r>
            <a:r>
              <a:rPr lang="fr-FR" sz="1600" dirty="0">
                <a:solidFill>
                  <a:srgbClr val="0070C0"/>
                </a:solidFill>
              </a:rPr>
              <a:t>/</a:t>
            </a:r>
            <a:r>
              <a:rPr lang="fr-FR" sz="1600" b="1" dirty="0" err="1">
                <a:solidFill>
                  <a:srgbClr val="0070C0"/>
                </a:solidFill>
                <a:latin typeface="Menlo-Bold" panose="020B0609030804020204" pitchFamily="49" charset="0"/>
              </a:rPr>
              <a:t>wicri</a:t>
            </a:r>
            <a:r>
              <a:rPr lang="fr-FR" sz="1600" b="1" dirty="0">
                <a:solidFill>
                  <a:srgbClr val="0070C0"/>
                </a:solidFill>
                <a:latin typeface="Menlo-Bold" panose="020B0609030804020204" pitchFamily="49" charset="0"/>
              </a:rPr>
              <a:t>-chanson-</a:t>
            </a:r>
            <a:r>
              <a:rPr lang="fr-FR" sz="1600" b="1" dirty="0" err="1">
                <a:solidFill>
                  <a:srgbClr val="0070C0"/>
                </a:solidFill>
                <a:latin typeface="Menlo-Bold" panose="020B0609030804020204" pitchFamily="49" charset="0"/>
              </a:rPr>
              <a:t>roland.fr</a:t>
            </a:r>
            <a:endParaRPr lang="fr-FR" sz="16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4CA8A5-46CC-204A-A4D7-B9943CAF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C6DB85-C603-FC42-80CB-08C69FE5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5100B3-4332-FE46-9F48-782E0D88C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54" y="5508557"/>
            <a:ext cx="3431944" cy="90018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B504FD4-3087-7A4B-8A68-65657E67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327" y="197736"/>
            <a:ext cx="1075016" cy="81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CC44D5C-3AF9-FB4A-ACFE-0E72B5C79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20" y="5433543"/>
            <a:ext cx="2812915" cy="9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IS 2022">
            <a:extLst>
              <a:ext uri="{FF2B5EF4-FFF2-40B4-BE49-F238E27FC236}">
                <a16:creationId xmlns:a16="http://schemas.microsoft.com/office/drawing/2014/main" id="{38DC188D-5AF6-8E99-886C-1843E373D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6" y="350145"/>
            <a:ext cx="2423584" cy="222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281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5F07E9-49AA-FA4C-B70B-25DAB7E8D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29051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fr-FR" dirty="0"/>
              <a:t>R</a:t>
            </a:r>
            <a:r>
              <a:rPr lang="fr-FR" cap="none" dirty="0"/>
              <a:t>éédition numérique hypertexte </a:t>
            </a:r>
            <a:br>
              <a:rPr lang="fr-FR" cap="none" dirty="0"/>
            </a:br>
            <a:r>
              <a:rPr lang="fr-FR" cap="none" dirty="0">
                <a:hlinkClick r:id="rId2"/>
              </a:rPr>
              <a:t>Dictionnaire de musique (J.-J. Rousseau)</a:t>
            </a:r>
            <a:endParaRPr lang="fr-FR" cap="non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BFA821-25F3-9142-BB1E-2E82036DB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2052" name="Picture 4" descr="https://screenshotscdn.firefoxusercontent.com/images/d94f45f9-0a1b-4647-b360-44072b40d357.png">
            <a:hlinkClick r:id="rId2"/>
            <a:extLst>
              <a:ext uri="{FF2B5EF4-FFF2-40B4-BE49-F238E27FC236}">
                <a16:creationId xmlns:a16="http://schemas.microsoft.com/office/drawing/2014/main" id="{EB0DEB6F-3371-6643-BD48-3A50F766D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641" y="1814765"/>
            <a:ext cx="3562464" cy="48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972A6C-CC2F-3040-B4E2-CC36AFBEE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38" y="1575895"/>
            <a:ext cx="1587113" cy="26271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BE774B-20B0-5544-9C6D-1BE8BC2DE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540" y="2554306"/>
            <a:ext cx="3536950" cy="12543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D7F949-76D7-3D4C-BB52-ADD2E625D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038" y="4086762"/>
            <a:ext cx="5281165" cy="27712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DD87F2E-F28F-5041-84B1-CCAFEC7A68B1}"/>
              </a:ext>
            </a:extLst>
          </p:cNvPr>
          <p:cNvSpPr txBox="1"/>
          <p:nvPr/>
        </p:nvSpPr>
        <p:spPr>
          <a:xfrm>
            <a:off x="3780263" y="1906859"/>
            <a:ext cx="15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Dans le tome 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162BEFD-A549-064A-A476-3FC20689EBEC}"/>
              </a:ext>
            </a:extLst>
          </p:cNvPr>
          <p:cNvSpPr txBox="1"/>
          <p:nvPr/>
        </p:nvSpPr>
        <p:spPr>
          <a:xfrm>
            <a:off x="1806501" y="3803710"/>
            <a:ext cx="15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Dans le tome 2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B5A60C3-90E1-474E-B488-72069B2AD5B2}"/>
              </a:ext>
            </a:extLst>
          </p:cNvPr>
          <p:cNvSpPr/>
          <p:nvPr/>
        </p:nvSpPr>
        <p:spPr>
          <a:xfrm>
            <a:off x="8408932" y="5106404"/>
            <a:ext cx="2404534" cy="6265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012B39C-ED78-6D48-B233-29A8E6BEACE5}"/>
              </a:ext>
            </a:extLst>
          </p:cNvPr>
          <p:cNvSpPr txBox="1"/>
          <p:nvPr/>
        </p:nvSpPr>
        <p:spPr>
          <a:xfrm>
            <a:off x="6246825" y="5185152"/>
            <a:ext cx="232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lecteur « non</a:t>
            </a:r>
          </a:p>
          <a:p>
            <a:r>
              <a:rPr lang="fr-FR" dirty="0" err="1">
                <a:solidFill>
                  <a:srgbClr val="FF0000"/>
                </a:solidFill>
              </a:rPr>
              <a:t>solfégiste</a:t>
            </a:r>
            <a:r>
              <a:rPr lang="fr-FR" dirty="0">
                <a:solidFill>
                  <a:srgbClr val="FF0000"/>
                </a:solidFill>
              </a:rPr>
              <a:t> » peut</a:t>
            </a:r>
          </a:p>
          <a:p>
            <a:r>
              <a:rPr lang="fr-FR" dirty="0">
                <a:solidFill>
                  <a:srgbClr val="FF0000"/>
                </a:solidFill>
              </a:rPr>
              <a:t>écouter la musique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72F8A59-43F6-9746-85F6-2595A3CEA50E}"/>
              </a:ext>
            </a:extLst>
          </p:cNvPr>
          <p:cNvCxnSpPr/>
          <p:nvPr/>
        </p:nvCxnSpPr>
        <p:spPr>
          <a:xfrm flipV="1">
            <a:off x="6604000" y="2912533"/>
            <a:ext cx="2827867" cy="1185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FB9270D-FFB0-714F-92A3-F5EABBDD3764}"/>
              </a:ext>
            </a:extLst>
          </p:cNvPr>
          <p:cNvCxnSpPr>
            <a:cxnSpLocks/>
          </p:cNvCxnSpPr>
          <p:nvPr/>
        </p:nvCxnSpPr>
        <p:spPr>
          <a:xfrm flipV="1">
            <a:off x="3776133" y="4301995"/>
            <a:ext cx="5452534" cy="15057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9069B418-BBFC-3940-82BE-56189C8C8089}"/>
              </a:ext>
            </a:extLst>
          </p:cNvPr>
          <p:cNvSpPr/>
          <p:nvPr/>
        </p:nvSpPr>
        <p:spPr>
          <a:xfrm>
            <a:off x="10620931" y="3580106"/>
            <a:ext cx="781281" cy="2014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88C5EE2-DD0E-1C41-8422-FEBBE1BBF4B9}"/>
              </a:ext>
            </a:extLst>
          </p:cNvPr>
          <p:cNvCxnSpPr>
            <a:stCxn id="11" idx="0"/>
          </p:cNvCxnSpPr>
          <p:nvPr/>
        </p:nvCxnSpPr>
        <p:spPr>
          <a:xfrm flipV="1">
            <a:off x="11011572" y="1410346"/>
            <a:ext cx="390640" cy="2169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FCBABE1-E336-B149-9ACE-925FD72F999D}"/>
              </a:ext>
            </a:extLst>
          </p:cNvPr>
          <p:cNvSpPr/>
          <p:nvPr/>
        </p:nvSpPr>
        <p:spPr>
          <a:xfrm>
            <a:off x="10877566" y="607020"/>
            <a:ext cx="993140" cy="7867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738E340-DBCC-334F-9117-40EF49F698EF}"/>
              </a:ext>
            </a:extLst>
          </p:cNvPr>
          <p:cNvSpPr txBox="1"/>
          <p:nvPr/>
        </p:nvSpPr>
        <p:spPr>
          <a:xfrm>
            <a:off x="10941803" y="630955"/>
            <a:ext cx="83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Romilly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96138B-6BB7-4E49-B8BF-C73D93F9928F}"/>
              </a:ext>
            </a:extLst>
          </p:cNvPr>
          <p:cNvSpPr txBox="1"/>
          <p:nvPr/>
        </p:nvSpPr>
        <p:spPr>
          <a:xfrm>
            <a:off x="7175230" y="1997015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Lien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4E3A858-7E1A-7142-B873-78B867B54FD4}"/>
              </a:ext>
            </a:extLst>
          </p:cNvPr>
          <p:cNvCxnSpPr>
            <a:cxnSpLocks/>
          </p:cNvCxnSpPr>
          <p:nvPr/>
        </p:nvCxnSpPr>
        <p:spPr>
          <a:xfrm>
            <a:off x="7743581" y="2286969"/>
            <a:ext cx="3463311" cy="4214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AFF0EB-3F5F-7647-93B4-86ADD2653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8C2E2E44-7491-2848-BE9D-D8E9F647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789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FE422CC-478B-8140-8269-13AA3270D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Ecrire la musique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09397C-F096-D14B-8571-7756944B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CIDE 2019 Djerba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8B7451-E759-1845-BDCE-5CF03869E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73B371-5331-A949-83A3-E24F437CB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061" y="274638"/>
            <a:ext cx="3445053" cy="13770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EE43B6-A01F-B448-9FB3-1CD5A4D1F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48" y="1894247"/>
            <a:ext cx="6979298" cy="301954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A91A05B-E178-CB47-9007-349EAE13ECEE}"/>
              </a:ext>
            </a:extLst>
          </p:cNvPr>
          <p:cNvSpPr txBox="1"/>
          <p:nvPr/>
        </p:nvSpPr>
        <p:spPr>
          <a:xfrm>
            <a:off x="2013048" y="1765003"/>
            <a:ext cx="1229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&lt;</a:t>
            </a:r>
            <a:r>
              <a:rPr lang="fr-FR" sz="2000" dirty="0">
                <a:latin typeface="Courier" pitchFamily="2" charset="0"/>
              </a:rPr>
              <a:t>score</a:t>
            </a:r>
            <a:r>
              <a:rPr lang="fr-FR" dirty="0">
                <a:latin typeface="Courier" pitchFamily="2" charset="0"/>
              </a:rPr>
              <a:t>&gt;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9947DC1-D76F-6F4A-BE99-E9601D979F85}"/>
              </a:ext>
            </a:extLst>
          </p:cNvPr>
          <p:cNvSpPr txBox="1"/>
          <p:nvPr/>
        </p:nvSpPr>
        <p:spPr>
          <a:xfrm>
            <a:off x="1875190" y="3865981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&lt;/</a:t>
            </a:r>
            <a:r>
              <a:rPr lang="fr-FR" sz="2000" dirty="0">
                <a:latin typeface="Courier" pitchFamily="2" charset="0"/>
              </a:rPr>
              <a:t>score</a:t>
            </a:r>
            <a:r>
              <a:rPr lang="fr-FR" dirty="0">
                <a:latin typeface="Courier" pitchFamily="2" charset="0"/>
              </a:rPr>
              <a:t>&gt;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D39AE07-6187-A146-9044-444C3882C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798" y="3846814"/>
            <a:ext cx="2702623" cy="213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76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3E4208-9259-F14D-968D-B72B69980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Études pour choristes amateurs curieux..</a:t>
            </a:r>
            <a:br>
              <a:rPr lang="fr-FR" dirty="0"/>
            </a:br>
            <a:r>
              <a:rPr lang="fr-FR" dirty="0"/>
              <a:t>Lassus, </a:t>
            </a:r>
            <a:r>
              <a:rPr lang="fr-FR" dirty="0" err="1"/>
              <a:t>musica</a:t>
            </a:r>
            <a:r>
              <a:rPr lang="fr-FR" dirty="0"/>
              <a:t> </a:t>
            </a:r>
            <a:r>
              <a:rPr lang="fr-FR" dirty="0" err="1"/>
              <a:t>ficta</a:t>
            </a:r>
            <a:r>
              <a:rPr lang="fr-FR" dirty="0"/>
              <a:t>, </a:t>
            </a:r>
            <a:r>
              <a:rPr lang="fr-FR" dirty="0" err="1"/>
              <a:t>contrafacta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9277CBD-38B5-A249-853C-9E0AE606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2F4DB7-E28D-CA49-8179-AC4E4A79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12</a:t>
            </a:fld>
            <a:endParaRPr lang="fr-FR"/>
          </a:p>
        </p:txBody>
      </p:sp>
      <p:pic>
        <p:nvPicPr>
          <p:cNvPr id="13314" name="Picture 2" descr="Orlando Lassus, from J.J. Boissard, Yale.jpg">
            <a:extLst>
              <a:ext uri="{FF2B5EF4-FFF2-40B4-BE49-F238E27FC236}">
                <a16:creationId xmlns:a16="http://schemas.microsoft.com/office/drawing/2014/main" id="{CE76BFED-D6E6-2940-B6A5-127BF0D14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71783"/>
            <a:ext cx="1350574" cy="172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DC7228-BAFE-4C4B-86AE-B03FEAF2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116" y="1391293"/>
            <a:ext cx="5626359" cy="257281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A0EDC2-318A-2448-9C7E-1D8473788BC0}"/>
              </a:ext>
            </a:extLst>
          </p:cNvPr>
          <p:cNvSpPr txBox="1"/>
          <p:nvPr/>
        </p:nvSpPr>
        <p:spPr>
          <a:xfrm>
            <a:off x="2749548" y="4180300"/>
            <a:ext cx="390203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/>
              <a:t>Quand mon mary vient de dehors,</a:t>
            </a:r>
            <a:br>
              <a:rPr lang="fr-FR" sz="1600" dirty="0"/>
            </a:br>
            <a:r>
              <a:rPr lang="fr-FR" sz="1600" dirty="0"/>
              <a:t>Ma rente est d’</a:t>
            </a:r>
            <a:r>
              <a:rPr lang="fr-FR" sz="1600" dirty="0" err="1"/>
              <a:t>estre</a:t>
            </a:r>
            <a:r>
              <a:rPr lang="fr-FR" sz="1600" dirty="0"/>
              <a:t> battue :</a:t>
            </a:r>
            <a:br>
              <a:rPr lang="fr-FR" sz="1600" dirty="0"/>
            </a:br>
            <a:r>
              <a:rPr lang="fr-FR" sz="1600" dirty="0"/>
              <a:t>Il prend la </a:t>
            </a:r>
            <a:r>
              <a:rPr lang="fr-FR" sz="1600" dirty="0" err="1"/>
              <a:t>cuillier</a:t>
            </a:r>
            <a:r>
              <a:rPr lang="fr-FR" sz="1600" dirty="0"/>
              <a:t> du pot</a:t>
            </a:r>
            <a:br>
              <a:rPr lang="fr-FR" sz="1600" dirty="0"/>
            </a:br>
            <a:r>
              <a:rPr lang="fr-FR" sz="1600" dirty="0"/>
              <a:t>À la teste il me la rue.</a:t>
            </a:r>
            <a:br>
              <a:rPr lang="fr-FR" sz="1600" dirty="0"/>
            </a:br>
            <a:br>
              <a:rPr lang="fr-FR" sz="1600" dirty="0"/>
            </a:br>
            <a:r>
              <a:rPr lang="fr-FR" sz="1600" dirty="0"/>
              <a:t>J’ay grand peur qu’il ne me tue.</a:t>
            </a:r>
            <a:br>
              <a:rPr lang="fr-FR" sz="1600" dirty="0"/>
            </a:br>
            <a:r>
              <a:rPr lang="fr-FR" sz="1600" dirty="0"/>
              <a:t>C’est un faux vilain, jaloux</a:t>
            </a:r>
            <a:br>
              <a:rPr lang="fr-FR" sz="1600" dirty="0"/>
            </a:br>
            <a:r>
              <a:rPr lang="fr-FR" sz="1600" dirty="0"/>
              <a:t>C’est un vilain, </a:t>
            </a:r>
            <a:r>
              <a:rPr lang="fr-FR" sz="1600" dirty="0" err="1"/>
              <a:t>rioteux</a:t>
            </a:r>
            <a:r>
              <a:rPr lang="fr-FR" sz="1600" dirty="0"/>
              <a:t>, </a:t>
            </a:r>
            <a:r>
              <a:rPr lang="fr-FR" sz="1600" dirty="0" err="1"/>
              <a:t>grommeleux</a:t>
            </a:r>
            <a:r>
              <a:rPr lang="fr-FR" sz="1600" dirty="0"/>
              <a:t>.</a:t>
            </a:r>
            <a:br>
              <a:rPr lang="fr-FR" sz="1600" dirty="0"/>
            </a:br>
            <a:r>
              <a:rPr lang="fr-FR" sz="1600" dirty="0"/>
              <a:t>Je suis jeune et il est vieux.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C726F53-F96A-5C40-AF90-7299B6D94639}"/>
              </a:ext>
            </a:extLst>
          </p:cNvPr>
          <p:cNvSpPr txBox="1"/>
          <p:nvPr/>
        </p:nvSpPr>
        <p:spPr>
          <a:xfrm>
            <a:off x="7150438" y="4180300"/>
            <a:ext cx="4051109" cy="230832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Quand l'homme </a:t>
            </a:r>
            <a:r>
              <a:rPr lang="fr-FR" sz="1600" dirty="0" err="1"/>
              <a:t>honneste</a:t>
            </a:r>
            <a:r>
              <a:rPr lang="fr-FR" sz="1600" dirty="0"/>
              <a:t> va dehors</a:t>
            </a:r>
            <a:br>
              <a:rPr lang="fr-FR" sz="1600" dirty="0"/>
            </a:br>
            <a:r>
              <a:rPr lang="fr-FR" sz="1600" dirty="0"/>
              <a:t>Sa femme n'est par la rue</a:t>
            </a:r>
            <a:br>
              <a:rPr lang="fr-FR" sz="1600" dirty="0"/>
            </a:br>
            <a:r>
              <a:rPr lang="fr-FR" sz="1600" dirty="0"/>
              <a:t>Ainsi à la besogne alors</a:t>
            </a:r>
            <a:br>
              <a:rPr lang="fr-FR" sz="1600" dirty="0"/>
            </a:br>
            <a:r>
              <a:rPr lang="fr-FR" sz="1600" dirty="0" err="1"/>
              <a:t>Menagère</a:t>
            </a:r>
            <a:r>
              <a:rPr lang="fr-FR" sz="1600" dirty="0"/>
              <a:t> elle se rue</a:t>
            </a:r>
            <a:br>
              <a:rPr lang="fr-FR" sz="1600" dirty="0"/>
            </a:br>
            <a:br>
              <a:rPr lang="fr-FR" sz="1600" dirty="0"/>
            </a:br>
            <a:r>
              <a:rPr lang="fr-FR" sz="1600" dirty="0"/>
              <a:t>S'il revient elle le salue</a:t>
            </a:r>
            <a:br>
              <a:rPr lang="fr-FR" sz="1600" dirty="0"/>
            </a:br>
            <a:r>
              <a:rPr lang="fr-FR" sz="1600" dirty="0"/>
              <a:t>Et lui fait accueil gracieux</a:t>
            </a:r>
            <a:br>
              <a:rPr lang="fr-FR" sz="1600" dirty="0"/>
            </a:br>
            <a:r>
              <a:rPr lang="fr-FR" sz="1600" dirty="0"/>
              <a:t>Il n'est un vilain, </a:t>
            </a:r>
            <a:r>
              <a:rPr lang="fr-FR" sz="1600" dirty="0" err="1"/>
              <a:t>rioteux</a:t>
            </a:r>
            <a:r>
              <a:rPr lang="fr-FR" sz="1600" dirty="0"/>
              <a:t>, </a:t>
            </a:r>
            <a:r>
              <a:rPr lang="fr-FR" sz="1600" dirty="0" err="1"/>
              <a:t>grommeleux</a:t>
            </a:r>
            <a:r>
              <a:rPr lang="fr-FR" sz="1600" dirty="0"/>
              <a:t>.</a:t>
            </a:r>
            <a:br>
              <a:rPr lang="fr-FR" sz="1600" dirty="0"/>
            </a:br>
            <a:r>
              <a:rPr lang="fr-FR" sz="1600" dirty="0"/>
              <a:t>Si elle jeune et s'il est vieux.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9FA6161-9283-CC41-AA63-2FEB8F156D62}"/>
              </a:ext>
            </a:extLst>
          </p:cNvPr>
          <p:cNvSpPr/>
          <p:nvPr/>
        </p:nvSpPr>
        <p:spPr>
          <a:xfrm>
            <a:off x="8756373" y="3071192"/>
            <a:ext cx="298174" cy="41725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FEEF1B9-2769-9940-B378-B8B89E2E032D}"/>
              </a:ext>
            </a:extLst>
          </p:cNvPr>
          <p:cNvSpPr txBox="1"/>
          <p:nvPr/>
        </p:nvSpPr>
        <p:spPr>
          <a:xfrm>
            <a:off x="609600" y="1808922"/>
            <a:ext cx="2775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Impression pour</a:t>
            </a:r>
          </a:p>
          <a:p>
            <a:r>
              <a:rPr lang="fr-FR" dirty="0">
                <a:highlight>
                  <a:srgbClr val="FFFF00"/>
                </a:highlight>
              </a:rPr>
              <a:t>musicien professionnel</a:t>
            </a:r>
          </a:p>
          <a:p>
            <a:endParaRPr lang="fr-FR" dirty="0"/>
          </a:p>
          <a:p>
            <a:r>
              <a:rPr lang="fr-FR" dirty="0"/>
              <a:t>Altérations implicites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794AB5-CE65-5140-BA0E-41D75F5EB490}"/>
              </a:ext>
            </a:extLst>
          </p:cNvPr>
          <p:cNvSpPr txBox="1"/>
          <p:nvPr/>
        </p:nvSpPr>
        <p:spPr>
          <a:xfrm>
            <a:off x="9978887" y="1630017"/>
            <a:ext cx="1805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Pour </a:t>
            </a:r>
            <a:r>
              <a:rPr lang="fr-FR" dirty="0">
                <a:highlight>
                  <a:srgbClr val="FFFF00"/>
                </a:highlight>
              </a:rPr>
              <a:t>amateurs</a:t>
            </a:r>
          </a:p>
          <a:p>
            <a:endParaRPr lang="fr-FR" dirty="0"/>
          </a:p>
          <a:p>
            <a:r>
              <a:rPr lang="fr-FR" dirty="0"/>
              <a:t>Altérations </a:t>
            </a:r>
          </a:p>
          <a:p>
            <a:r>
              <a:rPr lang="fr-FR" dirty="0"/>
              <a:t>explicites</a:t>
            </a:r>
          </a:p>
        </p:txBody>
      </p:sp>
    </p:spTree>
    <p:extLst>
      <p:ext uri="{BB962C8B-B14F-4D97-AF65-F5344CB8AC3E}">
        <p14:creationId xmlns:p14="http://schemas.microsoft.com/office/powerpoint/2010/main" val="2779830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1CE6340-96EB-1D4A-BE66-691AF765D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1143000"/>
          </a:xfrm>
        </p:spPr>
        <p:txBody>
          <a:bodyPr/>
          <a:lstStyle/>
          <a:p>
            <a:r>
              <a:rPr lang="fr-FR" dirty="0"/>
              <a:t>Exemple avec une stagiaire</a:t>
            </a:r>
          </a:p>
          <a:p>
            <a:r>
              <a:rPr lang="fr-FR" dirty="0"/>
              <a:t>Sur une semaine, 4 à 5 séances de 10 minutes à 1 h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6F31944-473E-0D43-86BE-D31B9832C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Apprendre le solfège avec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2D07D6D-C941-4D44-93EE-28C2680B5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Paragraphe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5BDC03-1409-244D-8AC5-0B8B7379D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6133766-E644-0845-BB66-4F6A2D29E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825" y="378765"/>
            <a:ext cx="3445053" cy="137701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982BBE6-3B32-1744-828B-F064A58CE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030" y="3179084"/>
            <a:ext cx="2792505" cy="246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138724F-B2EF-D14F-A3A1-002B1336C40F}"/>
              </a:ext>
            </a:extLst>
          </p:cNvPr>
          <p:cNvSpPr txBox="1"/>
          <p:nvPr/>
        </p:nvSpPr>
        <p:spPr>
          <a:xfrm>
            <a:off x="609600" y="2532279"/>
            <a:ext cx="272061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Il court il court le furet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7E7190-6F14-3F45-B407-93B2564952D4}"/>
              </a:ext>
            </a:extLst>
          </p:cNvPr>
          <p:cNvSpPr txBox="1"/>
          <p:nvPr/>
        </p:nvSpPr>
        <p:spPr>
          <a:xfrm>
            <a:off x="6121400" y="2494179"/>
            <a:ext cx="20730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hlinkClick r:id="rId4"/>
              </a:rPr>
              <a:t>J’ai du bon tabac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7ECEA4-7964-0441-8773-5D4AA417F287}"/>
              </a:ext>
            </a:extLst>
          </p:cNvPr>
          <p:cNvSpPr txBox="1"/>
          <p:nvPr/>
        </p:nvSpPr>
        <p:spPr>
          <a:xfrm>
            <a:off x="762000" y="5821579"/>
            <a:ext cx="4203395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Alignement du texte sur la partition</a:t>
            </a:r>
          </a:p>
        </p:txBody>
      </p:sp>
      <p:pic>
        <p:nvPicPr>
          <p:cNvPr id="5124" name="Picture 4">
            <a:hlinkClick r:id="rId4"/>
            <a:extLst>
              <a:ext uri="{FF2B5EF4-FFF2-40B4-BE49-F238E27FC236}">
                <a16:creationId xmlns:a16="http://schemas.microsoft.com/office/drawing/2014/main" id="{5C6DFB30-F07F-6246-8363-8493C5688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09" y="3179084"/>
            <a:ext cx="2548231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587D6DE-D26D-6649-9885-42F73E31A1C3}"/>
              </a:ext>
            </a:extLst>
          </p:cNvPr>
          <p:cNvSpPr txBox="1"/>
          <p:nvPr/>
        </p:nvSpPr>
        <p:spPr>
          <a:xfrm>
            <a:off x="6523913" y="5773779"/>
            <a:ext cx="334097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Ecriture de la ligne musicale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59E59E-8446-334A-A91E-ED1D78F4C20D}"/>
              </a:ext>
            </a:extLst>
          </p:cNvPr>
          <p:cNvSpPr txBox="1"/>
          <p:nvPr/>
        </p:nvSpPr>
        <p:spPr>
          <a:xfrm>
            <a:off x="10108276" y="2901611"/>
            <a:ext cx="1361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"/>
              </a:rPr>
              <a:t>Pour voir </a:t>
            </a:r>
          </a:p>
          <a:p>
            <a:r>
              <a:rPr lang="fr-FR" dirty="0">
                <a:hlinkClick r:id=""/>
              </a:rPr>
              <a:t>Le résultat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5603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182EE15-0BDA-604E-84A1-64C566617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170" y="1457706"/>
            <a:ext cx="7156788" cy="4927599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Le 14 aout 778, Charlemagne, de retour d’Espagne, perd l’arrière garde de son armée au col de Roncevaux</a:t>
            </a:r>
          </a:p>
          <a:p>
            <a:pPr lvl="1"/>
            <a:r>
              <a:rPr lang="fr-FR" dirty="0"/>
              <a:t>Ainsi est mort Roland</a:t>
            </a:r>
          </a:p>
          <a:p>
            <a:r>
              <a:rPr lang="fr-FR" dirty="0"/>
              <a:t>La légende </a:t>
            </a:r>
          </a:p>
          <a:p>
            <a:pPr lvl="1"/>
            <a:r>
              <a:rPr lang="fr-FR" dirty="0"/>
              <a:t>la trahison de Ganelon</a:t>
            </a:r>
          </a:p>
          <a:p>
            <a:pPr lvl="1"/>
            <a:r>
              <a:rPr lang="fr-FR" dirty="0"/>
              <a:t>L’attitude héroïque de Roland</a:t>
            </a:r>
          </a:p>
          <a:p>
            <a:pPr lvl="2"/>
            <a:r>
              <a:rPr lang="fr-FR" dirty="0"/>
              <a:t>Qui attend de mourir pour sonner de l’olifant</a:t>
            </a:r>
          </a:p>
          <a:p>
            <a:pPr lvl="2"/>
            <a:r>
              <a:rPr lang="fr-FR" dirty="0"/>
              <a:t>Qui brise le rocher avec </a:t>
            </a:r>
            <a:r>
              <a:rPr lang="fr-FR" dirty="0" err="1"/>
              <a:t>Durandal</a:t>
            </a:r>
            <a:r>
              <a:rPr lang="fr-FR" dirty="0"/>
              <a:t> son épée</a:t>
            </a:r>
          </a:p>
          <a:p>
            <a:r>
              <a:rPr lang="fr-FR" dirty="0"/>
              <a:t>La littérature</a:t>
            </a:r>
          </a:p>
          <a:p>
            <a:pPr lvl="1"/>
            <a:r>
              <a:rPr lang="fr-FR" dirty="0"/>
              <a:t>Manuscrits à partir du XIIe siècle</a:t>
            </a:r>
          </a:p>
          <a:p>
            <a:pPr lvl="1"/>
            <a:r>
              <a:rPr lang="fr-FR" dirty="0"/>
              <a:t>Transcriptions, traductions au XIX siècle</a:t>
            </a:r>
          </a:p>
          <a:p>
            <a:pPr lvl="1"/>
            <a:r>
              <a:rPr lang="fr-FR" dirty="0"/>
              <a:t>Des dizaines de milliers d’articles</a:t>
            </a:r>
          </a:p>
          <a:p>
            <a:pPr lvl="1"/>
            <a:r>
              <a:rPr lang="fr-FR" dirty="0"/>
              <a:t>De multiples valorisations (opéras, films…)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2AED85C-5F4B-3B42-9009-13748D814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Roland, </a:t>
            </a:r>
            <a:br>
              <a:rPr lang="fr-FR" dirty="0"/>
            </a:br>
            <a:r>
              <a:rPr lang="fr-FR" dirty="0"/>
              <a:t>une histoire, une épopée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7B9423-123F-D042-ABD1-6BF4EE43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F6987D4-CCD0-CC41-B5AF-7B9DBBB3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14</a:t>
            </a:fld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DC70CD-875E-6047-9E96-471F18D6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42" y="1576975"/>
            <a:ext cx="38100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517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6A492DB-88C8-DA4C-8C25-97DE8C6FB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 sujet de stage…       imaginé tranquille !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0C4EF4-4E0F-6F48-9D60-B316AC30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0658EE-E9E9-5945-8732-E57D118D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15</a:t>
            </a:fld>
            <a:endParaRPr lang="fr-FR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392FB52-D8A2-6F42-9D42-A84FA2390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" y="1624370"/>
            <a:ext cx="2107053" cy="173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8219D6D-E3E1-7F4E-868E-02BC69241E14}"/>
              </a:ext>
            </a:extLst>
          </p:cNvPr>
          <p:cNvSpPr txBox="1"/>
          <p:nvPr/>
        </p:nvSpPr>
        <p:spPr>
          <a:xfrm>
            <a:off x="329382" y="3516018"/>
            <a:ext cx="21467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Chanson de Roland</a:t>
            </a:r>
          </a:p>
          <a:p>
            <a:r>
              <a:rPr lang="fr-FR" sz="1400" dirty="0" err="1"/>
              <a:t>Franscisque</a:t>
            </a:r>
            <a:r>
              <a:rPr lang="fr-FR" sz="1400" dirty="0"/>
              <a:t> Michel</a:t>
            </a:r>
          </a:p>
          <a:p>
            <a:r>
              <a:rPr lang="fr-FR" sz="1400" dirty="0"/>
              <a:t>Annoté par Paul Meyer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3DD8C87-7C56-3946-9D10-E34D484E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6" y="4359019"/>
            <a:ext cx="12700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A1FD875-9CBD-4C41-9847-CE5AF2AE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42" y="4369159"/>
            <a:ext cx="1336810" cy="172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A2EC46-9925-C642-A06F-4499B02D1412}"/>
              </a:ext>
            </a:extLst>
          </p:cNvPr>
          <p:cNvSpPr txBox="1"/>
          <p:nvPr/>
        </p:nvSpPr>
        <p:spPr>
          <a:xfrm>
            <a:off x="304101" y="6116351"/>
            <a:ext cx="392928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Gilles Mathieu</a:t>
            </a:r>
          </a:p>
          <a:p>
            <a:r>
              <a:rPr lang="fr-FR" sz="1600" dirty="0"/>
              <a:t>Un oratorio sur la Chanson de Roland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834BD45-D6B9-464E-A148-A3112D90B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77" y="2171568"/>
            <a:ext cx="1481328" cy="19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85A2FDC-DE73-B342-883A-9E85B29E067D}"/>
              </a:ext>
            </a:extLst>
          </p:cNvPr>
          <p:cNvSpPr txBox="1"/>
          <p:nvPr/>
        </p:nvSpPr>
        <p:spPr>
          <a:xfrm>
            <a:off x="4188660" y="4455338"/>
            <a:ext cx="2978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Manuscrit d’Oxford,</a:t>
            </a:r>
          </a:p>
          <a:p>
            <a:r>
              <a:rPr lang="fr-FR" dirty="0"/>
              <a:t> accessible sur Wikipédia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60C3C17F-E6E2-4B46-9598-057C7C19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28" y="436348"/>
            <a:ext cx="859971" cy="85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EF9A1FF-E8E3-3DD5-4E0F-2B1434FDA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450" y="2389188"/>
            <a:ext cx="2159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F8ED5A0-C833-26C1-3FAB-F8845958BA95}"/>
              </a:ext>
            </a:extLst>
          </p:cNvPr>
          <p:cNvSpPr txBox="1"/>
          <p:nvPr/>
        </p:nvSpPr>
        <p:spPr>
          <a:xfrm>
            <a:off x="7801897" y="1624370"/>
            <a:ext cx="216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 invité imprévu</a:t>
            </a:r>
          </a:p>
          <a:p>
            <a:r>
              <a:rPr lang="fr-FR" dirty="0"/>
              <a:t>Léon Gautier…</a:t>
            </a:r>
          </a:p>
        </p:txBody>
      </p:sp>
    </p:spTree>
    <p:extLst>
      <p:ext uri="{BB962C8B-B14F-4D97-AF65-F5344CB8AC3E}">
        <p14:creationId xmlns:p14="http://schemas.microsoft.com/office/powerpoint/2010/main" val="3712747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E2FFF6B-36F9-754A-9150-22B2696AD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58" y="1190746"/>
            <a:ext cx="10972800" cy="469582"/>
          </a:xfrm>
        </p:spPr>
        <p:txBody>
          <a:bodyPr/>
          <a:lstStyle/>
          <a:p>
            <a:r>
              <a:rPr lang="fr-FR" dirty="0"/>
              <a:t>Point de départ : inconnu, nombreuses hypothèses,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2E8796F-AF2A-014C-B1D9-B10A280D5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chanson de Roland, des manuscrits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120D07-552D-154F-8701-35ED3B7E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16</a:t>
            </a:fld>
            <a:endParaRPr lang="fr-F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E6C8D22-0AC8-8F43-821F-95B47C52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" y="3004046"/>
            <a:ext cx="2645664" cy="348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B5E0735-E8EC-3B46-A09D-816100E17792}"/>
              </a:ext>
            </a:extLst>
          </p:cNvPr>
          <p:cNvSpPr txBox="1"/>
          <p:nvPr/>
        </p:nvSpPr>
        <p:spPr>
          <a:xfrm>
            <a:off x="609600" y="2560320"/>
            <a:ext cx="386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Manuscrit d’</a:t>
            </a:r>
            <a:r>
              <a:rPr lang="fr-FR" b="1" dirty="0"/>
              <a:t>Oxford</a:t>
            </a:r>
            <a:r>
              <a:rPr lang="fr-FR" dirty="0"/>
              <a:t> (XIIe siècle ?)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5097EE-CBB7-4A4D-844F-90CA5A88C204}"/>
              </a:ext>
            </a:extLst>
          </p:cNvPr>
          <p:cNvSpPr/>
          <p:nvPr/>
        </p:nvSpPr>
        <p:spPr>
          <a:xfrm>
            <a:off x="1240675" y="4059592"/>
            <a:ext cx="2429117" cy="137769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1D38EE-1CB6-1644-B629-B8A1C5DB52F2}"/>
              </a:ext>
            </a:extLst>
          </p:cNvPr>
          <p:cNvSpPr txBox="1"/>
          <p:nvPr/>
        </p:nvSpPr>
        <p:spPr>
          <a:xfrm>
            <a:off x="3938016" y="3072384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72 feuillets</a:t>
            </a:r>
          </a:p>
          <a:p>
            <a:r>
              <a:rPr lang="fr-FR" dirty="0"/>
              <a:t>Recto-verso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75F6371-455A-9D4F-B68F-1F313D152851}"/>
              </a:ext>
            </a:extLst>
          </p:cNvPr>
          <p:cNvCxnSpPr/>
          <p:nvPr/>
        </p:nvCxnSpPr>
        <p:spPr>
          <a:xfrm flipH="1">
            <a:off x="3486912" y="3413760"/>
            <a:ext cx="399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D212F9A-2E33-844E-B770-FDCDD7DAB679}"/>
              </a:ext>
            </a:extLst>
          </p:cNvPr>
          <p:cNvSpPr/>
          <p:nvPr/>
        </p:nvSpPr>
        <p:spPr>
          <a:xfrm>
            <a:off x="1143139" y="5596317"/>
            <a:ext cx="2645664" cy="8832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C4C9123-3439-F749-977C-CE07392E16EF}"/>
              </a:ext>
            </a:extLst>
          </p:cNvPr>
          <p:cNvSpPr txBox="1"/>
          <p:nvPr/>
        </p:nvSpPr>
        <p:spPr>
          <a:xfrm>
            <a:off x="4139184" y="4175760"/>
            <a:ext cx="1173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28?</a:t>
            </a:r>
          </a:p>
          <a:p>
            <a:r>
              <a:rPr lang="fr-FR" dirty="0"/>
              <a:t>Couplets</a:t>
            </a:r>
          </a:p>
          <a:p>
            <a:r>
              <a:rPr lang="fr-FR" dirty="0"/>
              <a:t>(Laisses)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B91B2DB-51D3-C947-BBA7-0DB9A50E631D}"/>
              </a:ext>
            </a:extLst>
          </p:cNvPr>
          <p:cNvCxnSpPr/>
          <p:nvPr/>
        </p:nvCxnSpPr>
        <p:spPr>
          <a:xfrm flipH="1">
            <a:off x="3688080" y="4517136"/>
            <a:ext cx="399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C26A6B83-0359-A841-BF20-0F01348DBB79}"/>
              </a:ext>
            </a:extLst>
          </p:cNvPr>
          <p:cNvSpPr txBox="1"/>
          <p:nvPr/>
        </p:nvSpPr>
        <p:spPr>
          <a:xfrm>
            <a:off x="4090416" y="5455920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4202 vers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8E97264-96D0-DE4F-AF9A-C3420E801D09}"/>
              </a:ext>
            </a:extLst>
          </p:cNvPr>
          <p:cNvCxnSpPr/>
          <p:nvPr/>
        </p:nvCxnSpPr>
        <p:spPr>
          <a:xfrm flipH="1">
            <a:off x="3639312" y="5626608"/>
            <a:ext cx="399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82" name="Picture 10">
            <a:extLst>
              <a:ext uri="{FF2B5EF4-FFF2-40B4-BE49-F238E27FC236}">
                <a16:creationId xmlns:a16="http://schemas.microsoft.com/office/drawing/2014/main" id="{05F2E1DC-BF79-EA4A-9123-B387FCB08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23" y="3052126"/>
            <a:ext cx="1247496" cy="173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2DB1EA8-86B2-9A47-BE1A-E936D878973B}"/>
              </a:ext>
            </a:extLst>
          </p:cNvPr>
          <p:cNvSpPr txBox="1"/>
          <p:nvPr/>
        </p:nvSpPr>
        <p:spPr>
          <a:xfrm>
            <a:off x="9241536" y="1824490"/>
            <a:ext cx="24368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Manuscrit de </a:t>
            </a:r>
            <a:r>
              <a:rPr lang="fr-FR" b="1" dirty="0"/>
              <a:t>Venise</a:t>
            </a:r>
          </a:p>
          <a:p>
            <a:r>
              <a:rPr lang="fr-FR" dirty="0"/>
              <a:t>XIIIe siècle</a:t>
            </a:r>
          </a:p>
          <a:p>
            <a:r>
              <a:rPr lang="fr-FR" dirty="0"/>
              <a:t>6000 vers</a:t>
            </a:r>
          </a:p>
          <a:p>
            <a:r>
              <a:rPr lang="fr-FR" dirty="0"/>
              <a:t>419 couplets</a:t>
            </a: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76839C4B-323A-3745-8B4A-58BBBDAF3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35" y="2786506"/>
            <a:ext cx="1197019" cy="173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200C6AA-51F1-304D-8AAC-BB051C3F1556}"/>
              </a:ext>
            </a:extLst>
          </p:cNvPr>
          <p:cNvSpPr txBox="1"/>
          <p:nvPr/>
        </p:nvSpPr>
        <p:spPr>
          <a:xfrm>
            <a:off x="5473327" y="1882926"/>
            <a:ext cx="2847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Manuscrit de </a:t>
            </a:r>
            <a:r>
              <a:rPr lang="fr-FR" b="1" dirty="0"/>
              <a:t>Paris</a:t>
            </a:r>
          </a:p>
          <a:p>
            <a:r>
              <a:rPr lang="fr-FR" dirty="0"/>
              <a:t>XIIIe siècle, incomplet</a:t>
            </a:r>
          </a:p>
          <a:p>
            <a:r>
              <a:rPr lang="fr-FR" dirty="0"/>
              <a:t>6828 vers / 275 laisses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43D426D-76BC-4B49-9C00-8637F7932E45}"/>
              </a:ext>
            </a:extLst>
          </p:cNvPr>
          <p:cNvSpPr txBox="1"/>
          <p:nvPr/>
        </p:nvSpPr>
        <p:spPr>
          <a:xfrm>
            <a:off x="5472259" y="4785053"/>
            <a:ext cx="190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b="1" dirty="0"/>
              <a:t>Châteauroux</a:t>
            </a:r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AA4DD440-E9E2-EB4B-831E-C304BD5864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F5ED4F8-4E69-3649-AAA9-61CAC0B08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476" y="5305844"/>
            <a:ext cx="858266" cy="1263705"/>
          </a:xfrm>
          <a:prstGeom prst="rect">
            <a:avLst/>
          </a:prstGeom>
        </p:spPr>
      </p:pic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7B7F46DA-3866-2841-A8B5-092623971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8F3735A-C358-0E2B-486C-63726AA132AA}"/>
              </a:ext>
            </a:extLst>
          </p:cNvPr>
          <p:cNvSpPr txBox="1"/>
          <p:nvPr/>
        </p:nvSpPr>
        <p:spPr>
          <a:xfrm>
            <a:off x="7212835" y="4785053"/>
            <a:ext cx="190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b="1" dirty="0"/>
              <a:t>Cambridge</a:t>
            </a:r>
          </a:p>
        </p:txBody>
      </p:sp>
      <p:pic>
        <p:nvPicPr>
          <p:cNvPr id="5122" name="Picture 2" descr="Vignette pour la version du 16 septembre 2021 à 17:10">
            <a:extLst>
              <a:ext uri="{FF2B5EF4-FFF2-40B4-BE49-F238E27FC236}">
                <a16:creationId xmlns:a16="http://schemas.microsoft.com/office/drawing/2014/main" id="{6EB19FC7-AC7F-9F17-BC96-0A3EEEC6B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34" y="5284916"/>
            <a:ext cx="805406" cy="112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ignette pour la version du 7 mars 2022 à 01:08">
            <a:extLst>
              <a:ext uri="{FF2B5EF4-FFF2-40B4-BE49-F238E27FC236}">
                <a16:creationId xmlns:a16="http://schemas.microsoft.com/office/drawing/2014/main" id="{0951B540-AF38-01E8-3D40-6E43B6350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167" y="5067089"/>
            <a:ext cx="850233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39A3CDF-194D-DD81-ECAF-D474D4458E40}"/>
              </a:ext>
            </a:extLst>
          </p:cNvPr>
          <p:cNvSpPr txBox="1"/>
          <p:nvPr/>
        </p:nvSpPr>
        <p:spPr>
          <a:xfrm>
            <a:off x="9241536" y="5284916"/>
            <a:ext cx="15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 allemand</a:t>
            </a:r>
          </a:p>
          <a:p>
            <a:r>
              <a:rPr lang="fr-FR" dirty="0"/>
              <a:t>Curé Konrad</a:t>
            </a:r>
          </a:p>
        </p:txBody>
      </p:sp>
    </p:spTree>
    <p:extLst>
      <p:ext uri="{BB962C8B-B14F-4D97-AF65-F5344CB8AC3E}">
        <p14:creationId xmlns:p14="http://schemas.microsoft.com/office/powerpoint/2010/main" val="1957834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913C42C-2A97-CB44-9CBA-8CF309083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</a:t>
            </a:r>
            <a:br>
              <a:rPr lang="fr-FR" dirty="0"/>
            </a:br>
            <a:r>
              <a:rPr lang="fr-FR" dirty="0"/>
              <a:t>Des transcriptions, des traductions (centaines)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F669AD8-8B54-7544-BE2F-A788B481B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4E5387-9D44-C24B-8B4E-F9E7AF5C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17</a:t>
            </a:fld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84AF35E-FECB-1844-9EBA-A31B7AA83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76" y="2722396"/>
            <a:ext cx="2159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088E38-8243-4B4B-9763-E058CAA3EAE1}"/>
              </a:ext>
            </a:extLst>
          </p:cNvPr>
          <p:cNvSpPr txBox="1"/>
          <p:nvPr/>
        </p:nvSpPr>
        <p:spPr>
          <a:xfrm>
            <a:off x="4138676" y="1706880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Léon Gautier</a:t>
            </a:r>
          </a:p>
          <a:p>
            <a:r>
              <a:rPr lang="fr-FR" dirty="0"/>
              <a:t>Edition populaire</a:t>
            </a:r>
          </a:p>
          <a:p>
            <a:r>
              <a:rPr lang="fr-FR" dirty="0"/>
              <a:t>1881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9BD6200-479E-8046-882C-7F8555B07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16" y="2630210"/>
            <a:ext cx="38100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AC757A9-4CA3-0940-991E-42CC0F8948E5}"/>
              </a:ext>
            </a:extLst>
          </p:cNvPr>
          <p:cNvSpPr txBox="1"/>
          <p:nvPr/>
        </p:nvSpPr>
        <p:spPr>
          <a:xfrm>
            <a:off x="7936992" y="1877568"/>
            <a:ext cx="2997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Francisque Michel (1869)</a:t>
            </a:r>
          </a:p>
          <a:p>
            <a:r>
              <a:rPr lang="fr-FR" dirty="0"/>
              <a:t>Annoté par Paul Meyer</a:t>
            </a:r>
          </a:p>
        </p:txBody>
      </p:sp>
      <p:pic>
        <p:nvPicPr>
          <p:cNvPr id="4102" name="Picture 6" descr="Couverture">
            <a:extLst>
              <a:ext uri="{FF2B5EF4-FFF2-40B4-BE49-F238E27FC236}">
                <a16:creationId xmlns:a16="http://schemas.microsoft.com/office/drawing/2014/main" id="{F15A4AD7-0339-204A-BBA3-D89C331BD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71" y="2523899"/>
            <a:ext cx="1625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F965F96-8519-E146-B455-BD74951549A5}"/>
              </a:ext>
            </a:extLst>
          </p:cNvPr>
          <p:cNvSpPr txBox="1"/>
          <p:nvPr/>
        </p:nvSpPr>
        <p:spPr>
          <a:xfrm>
            <a:off x="814916" y="1667337"/>
            <a:ext cx="2997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Francisque Michel (1837)</a:t>
            </a:r>
          </a:p>
          <a:p>
            <a:r>
              <a:rPr lang="fr-FR" dirty="0"/>
              <a:t>Première transcription</a:t>
            </a:r>
          </a:p>
          <a:p>
            <a:r>
              <a:rPr lang="fr-FR" dirty="0"/>
              <a:t>(Manuscrit d’Oxford)</a:t>
            </a:r>
          </a:p>
        </p:txBody>
      </p:sp>
    </p:spTree>
    <p:extLst>
      <p:ext uri="{BB962C8B-B14F-4D97-AF65-F5344CB8AC3E}">
        <p14:creationId xmlns:p14="http://schemas.microsoft.com/office/powerpoint/2010/main" val="4227653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078A9FF-B15E-C841-8AAB-28B3AFE4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5486400" cy="4525962"/>
          </a:xfrm>
        </p:spPr>
        <p:txBody>
          <a:bodyPr/>
          <a:lstStyle/>
          <a:p>
            <a:r>
              <a:rPr lang="fr-FR" dirty="0"/>
              <a:t>Des vers en assonance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Une mise en musique</a:t>
            </a:r>
          </a:p>
          <a:p>
            <a:pPr lvl="1"/>
            <a:r>
              <a:rPr lang="fr-FR" dirty="0"/>
              <a:t>En 10 mouvements</a:t>
            </a:r>
          </a:p>
          <a:p>
            <a:pPr lvl="1"/>
            <a:r>
              <a:rPr lang="fr-FR" dirty="0"/>
              <a:t>Sur une sélection de 200 vers</a:t>
            </a:r>
          </a:p>
          <a:p>
            <a:pPr lvl="1"/>
            <a:r>
              <a:rPr lang="fr-FR" dirty="0"/>
              <a:t>Pour chœurs SATB</a:t>
            </a:r>
          </a:p>
          <a:p>
            <a:pPr lvl="1"/>
            <a:r>
              <a:rPr lang="fr-FR" dirty="0"/>
              <a:t>Cor, orchestre à cordes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E5C5767-9D19-7B4A-9F59-B76ACC64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</a:t>
            </a:r>
            <a:br>
              <a:rPr lang="fr-FR" dirty="0"/>
            </a:br>
            <a:r>
              <a:rPr lang="fr-FR" dirty="0"/>
              <a:t>Un oratorio de Gilles Mathieu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567DC5-7C4F-054D-B68D-29164D84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CE49B1-4480-C046-9698-AF50072D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18</a:t>
            </a:fld>
            <a:endParaRPr lang="fr-F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4F550A6-B0C2-7347-97F4-A76803160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006600"/>
            <a:ext cx="4954524" cy="123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215B4E-2FD8-274F-A700-28B754A40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884" y="1960310"/>
            <a:ext cx="4824476" cy="1325706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C074BD7-3733-544D-B91F-90CE80996C4D}"/>
              </a:ext>
            </a:extLst>
          </p:cNvPr>
          <p:cNvSpPr/>
          <p:nvPr/>
        </p:nvSpPr>
        <p:spPr>
          <a:xfrm>
            <a:off x="8790432" y="1895862"/>
            <a:ext cx="1584960" cy="153313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35AF36-6067-754A-A1EE-77B0FECCF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617" y="3367892"/>
            <a:ext cx="5486400" cy="30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40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788DFC6-8E96-CB45-B247-C4761B1DB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Dictionnaires </a:t>
            </a:r>
            <a:r>
              <a:rPr lang="fr-FR" dirty="0" err="1"/>
              <a:t>hypertextualisés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17C9F-CADB-AB4F-91C4-0A55C4118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08E570-C35A-4545-8A9E-E174BA37E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19</a:t>
            </a:fld>
            <a:endParaRPr lang="fr-FR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A376C1E-9184-1D4F-9501-1D89C3DE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625" y="4099458"/>
            <a:ext cx="2277202" cy="15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3C75C4-08B8-1444-9473-1095BA6A8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275" y="1480944"/>
            <a:ext cx="1158719" cy="1917997"/>
          </a:xfrm>
          <a:prstGeom prst="rect">
            <a:avLst/>
          </a:prstGeom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03CCB320-019E-384B-9226-176D1C3E1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19" y="1524256"/>
            <a:ext cx="1158719" cy="190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94198D03-2714-F24A-ABD3-6BDC834E6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114" y="4325562"/>
            <a:ext cx="1067102" cy="174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454115-8228-C544-BEF9-EA2174991AF5}"/>
              </a:ext>
            </a:extLst>
          </p:cNvPr>
          <p:cNvSpPr txBox="1"/>
          <p:nvPr/>
        </p:nvSpPr>
        <p:spPr>
          <a:xfrm>
            <a:off x="447684" y="2017642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Brossard</a:t>
            </a:r>
          </a:p>
          <a:p>
            <a:r>
              <a:rPr lang="fr-FR" dirty="0"/>
              <a:t>1703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7D54BB-DEF5-724E-AAC3-2B75BBECEBF9}"/>
              </a:ext>
            </a:extLst>
          </p:cNvPr>
          <p:cNvSpPr/>
          <p:nvPr/>
        </p:nvSpPr>
        <p:spPr>
          <a:xfrm>
            <a:off x="4395692" y="2144521"/>
            <a:ext cx="1683026" cy="25088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D637691-E6C5-9B47-8535-5E83B912308A}"/>
              </a:ext>
            </a:extLst>
          </p:cNvPr>
          <p:cNvCxnSpPr/>
          <p:nvPr/>
        </p:nvCxnSpPr>
        <p:spPr>
          <a:xfrm>
            <a:off x="4412974" y="2842592"/>
            <a:ext cx="16830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3B94F8A-FEA6-1646-9778-23FAAA94FB9A}"/>
              </a:ext>
            </a:extLst>
          </p:cNvPr>
          <p:cNvSpPr txBox="1"/>
          <p:nvPr/>
        </p:nvSpPr>
        <p:spPr>
          <a:xfrm>
            <a:off x="169388" y="4325562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Encyclopédie</a:t>
            </a:r>
          </a:p>
          <a:p>
            <a:r>
              <a:rPr lang="fr-FR" dirty="0"/>
              <a:t>1851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23FA66-93C3-334E-B240-751E402C6005}"/>
              </a:ext>
            </a:extLst>
          </p:cNvPr>
          <p:cNvSpPr txBox="1"/>
          <p:nvPr/>
        </p:nvSpPr>
        <p:spPr>
          <a:xfrm>
            <a:off x="9243391" y="1789043"/>
            <a:ext cx="2778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Jean-Jacques Rousseau</a:t>
            </a:r>
          </a:p>
          <a:p>
            <a:r>
              <a:rPr lang="fr-FR" dirty="0"/>
              <a:t>1871</a:t>
            </a:r>
          </a:p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7830A3-ADC0-2445-9841-1523BA9CEB25}"/>
              </a:ext>
            </a:extLst>
          </p:cNvPr>
          <p:cNvSpPr txBox="1"/>
          <p:nvPr/>
        </p:nvSpPr>
        <p:spPr>
          <a:xfrm>
            <a:off x="10175352" y="4325562"/>
            <a:ext cx="76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TLF</a:t>
            </a:r>
          </a:p>
          <a:p>
            <a:r>
              <a:rPr lang="fr-FR" dirty="0"/>
              <a:t>1970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6780562-1310-104A-A73C-2B9C04B6610D}"/>
              </a:ext>
            </a:extLst>
          </p:cNvPr>
          <p:cNvSpPr txBox="1"/>
          <p:nvPr/>
        </p:nvSpPr>
        <p:spPr>
          <a:xfrm>
            <a:off x="4591878" y="1524256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Andante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984EA61-BA49-D347-8879-AE3BA3E0022F}"/>
              </a:ext>
            </a:extLst>
          </p:cNvPr>
          <p:cNvCxnSpPr/>
          <p:nvPr/>
        </p:nvCxnSpPr>
        <p:spPr>
          <a:xfrm>
            <a:off x="4412974" y="3456728"/>
            <a:ext cx="16830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271F5C7-FC5A-7C40-8977-E0E148EF43A6}"/>
              </a:ext>
            </a:extLst>
          </p:cNvPr>
          <p:cNvCxnSpPr/>
          <p:nvPr/>
        </p:nvCxnSpPr>
        <p:spPr>
          <a:xfrm>
            <a:off x="4406350" y="4068420"/>
            <a:ext cx="16830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15D4234-0A05-F044-96E7-A28F92A70EA6}"/>
              </a:ext>
            </a:extLst>
          </p:cNvPr>
          <p:cNvCxnSpPr/>
          <p:nvPr/>
        </p:nvCxnSpPr>
        <p:spPr>
          <a:xfrm>
            <a:off x="3299791" y="2259499"/>
            <a:ext cx="954157" cy="3825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330ECE0-F253-C54A-9E0D-2AE817850C71}"/>
              </a:ext>
            </a:extLst>
          </p:cNvPr>
          <p:cNvCxnSpPr>
            <a:cxnSpLocks/>
          </p:cNvCxnSpPr>
          <p:nvPr/>
        </p:nvCxnSpPr>
        <p:spPr>
          <a:xfrm flipV="1">
            <a:off x="3126372" y="3112473"/>
            <a:ext cx="1279976" cy="15362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B13855E-5589-F241-80F7-1F2BF25236E0}"/>
              </a:ext>
            </a:extLst>
          </p:cNvPr>
          <p:cNvCxnSpPr>
            <a:cxnSpLocks/>
          </p:cNvCxnSpPr>
          <p:nvPr/>
        </p:nvCxnSpPr>
        <p:spPr>
          <a:xfrm flipH="1">
            <a:off x="6294788" y="2913985"/>
            <a:ext cx="932837" cy="7153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5A13E8A-8A84-CB4F-AB7D-3ECE3FB5441D}"/>
              </a:ext>
            </a:extLst>
          </p:cNvPr>
          <p:cNvCxnSpPr>
            <a:cxnSpLocks/>
          </p:cNvCxnSpPr>
          <p:nvPr/>
        </p:nvCxnSpPr>
        <p:spPr>
          <a:xfrm flipH="1" flipV="1">
            <a:off x="5779493" y="4740955"/>
            <a:ext cx="1296517" cy="6392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73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EF8F32-D94D-3245-9C82-0E10AFEA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70" y="354759"/>
            <a:ext cx="10364451" cy="1596177"/>
          </a:xfrm>
        </p:spPr>
        <p:txBody>
          <a:bodyPr/>
          <a:lstStyle/>
          <a:p>
            <a:r>
              <a:rPr lang="fr-FR" cap="none" dirty="0"/>
              <a:t>Changements de paradigmes </a:t>
            </a:r>
            <a:br>
              <a:rPr lang="fr-FR" cap="none" dirty="0"/>
            </a:br>
            <a:r>
              <a:rPr lang="fr-FR" cap="none" dirty="0"/>
              <a:t>pour les documents et bibliothèques</a:t>
            </a:r>
          </a:p>
        </p:txBody>
      </p:sp>
      <p:pic>
        <p:nvPicPr>
          <p:cNvPr id="1030" name="Picture 6" descr="https://upload.wikimedia.org/wikipedia/commons/4/41/Sistema_hipertextual.jpg">
            <a:extLst>
              <a:ext uri="{FF2B5EF4-FFF2-40B4-BE49-F238E27FC236}">
                <a16:creationId xmlns:a16="http://schemas.microsoft.com/office/drawing/2014/main" id="{6C3CF81F-2E4D-0945-9082-D389D673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582" y="3723677"/>
            <a:ext cx="1981978" cy="13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637059C-B7AA-824B-AB97-5E1F9476869B}"/>
              </a:ext>
            </a:extLst>
          </p:cNvPr>
          <p:cNvCxnSpPr>
            <a:cxnSpLocks/>
          </p:cNvCxnSpPr>
          <p:nvPr/>
        </p:nvCxnSpPr>
        <p:spPr>
          <a:xfrm>
            <a:off x="577440" y="4122370"/>
            <a:ext cx="685551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File:Conjugation of the verb 'to stand' in both Sumerian and Akkadian - Oriental Institute Museum, University of Chicago - DSC07133.JPG">
            <a:extLst>
              <a:ext uri="{FF2B5EF4-FFF2-40B4-BE49-F238E27FC236}">
                <a16:creationId xmlns:a16="http://schemas.microsoft.com/office/drawing/2014/main" id="{D52F2FF2-BE5F-7249-89A6-118A07F7E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612" y="2022839"/>
            <a:ext cx="1652555" cy="171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orexplor.istex.fr/Wicri/Musique/fr/images/thumb/8/8a/CodMusicalHuelgasBig.jpg/300px-CodMusicalHuelgasBig.jpg">
            <a:extLst>
              <a:ext uri="{FF2B5EF4-FFF2-40B4-BE49-F238E27FC236}">
                <a16:creationId xmlns:a16="http://schemas.microsoft.com/office/drawing/2014/main" id="{2AA46A1C-634C-4A43-9BBD-7B920B6F1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483" y="2279712"/>
            <a:ext cx="1538966" cy="153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5B22496-3E1A-024C-9EAC-406C94EABDC4}"/>
              </a:ext>
            </a:extLst>
          </p:cNvPr>
          <p:cNvSpPr txBox="1"/>
          <p:nvPr/>
        </p:nvSpPr>
        <p:spPr>
          <a:xfrm>
            <a:off x="569948" y="2667968"/>
            <a:ext cx="69313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PAGE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5ACF42-C11B-0049-AD6A-4F8A0C824B86}"/>
              </a:ext>
            </a:extLst>
          </p:cNvPr>
          <p:cNvSpPr txBox="1"/>
          <p:nvPr/>
        </p:nvSpPr>
        <p:spPr>
          <a:xfrm>
            <a:off x="3487980" y="2116886"/>
            <a:ext cx="86914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CODEX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7584B52-1925-6141-8CED-6A18FF31830C}"/>
              </a:ext>
            </a:extLst>
          </p:cNvPr>
          <p:cNvSpPr txBox="1"/>
          <p:nvPr/>
        </p:nvSpPr>
        <p:spPr>
          <a:xfrm>
            <a:off x="8878300" y="2697470"/>
            <a:ext cx="162109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HTPERTEXTE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1ABA5F-BF8B-0244-AEDF-11A7BD07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35F4D0-0E91-DA4E-930C-7F674B7C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</a:t>
            </a:fld>
            <a:endParaRPr lang="fr-FR"/>
          </a:p>
        </p:txBody>
      </p:sp>
      <p:pic>
        <p:nvPicPr>
          <p:cNvPr id="18" name="Picture 2" descr="Celsus Library.jpg">
            <a:extLst>
              <a:ext uri="{FF2B5EF4-FFF2-40B4-BE49-F238E27FC236}">
                <a16:creationId xmlns:a16="http://schemas.microsoft.com/office/drawing/2014/main" id="{75D542C1-80BC-2FEE-730B-298A5688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40" y="4575211"/>
            <a:ext cx="2136361" cy="160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ile:Books on a library shelf.jpg">
            <a:extLst>
              <a:ext uri="{FF2B5EF4-FFF2-40B4-BE49-F238E27FC236}">
                <a16:creationId xmlns:a16="http://schemas.microsoft.com/office/drawing/2014/main" id="{DF674D00-3BB9-0926-07C3-47D35DBC0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976" y="4578037"/>
            <a:ext cx="2060540" cy="153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upload.wikimedia.org/wikipedia/commons/thumb/5/55/Bibliotheque_Sainte-Barbe_2010-06-16_n15.jpg/320px-Bibliotheque_Sainte-Barbe_2010-06-16_n15.jpg">
            <a:extLst>
              <a:ext uri="{FF2B5EF4-FFF2-40B4-BE49-F238E27FC236}">
                <a16:creationId xmlns:a16="http://schemas.microsoft.com/office/drawing/2014/main" id="{ACB79970-C8BB-6B82-2057-285AA2A3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22" y="4578040"/>
            <a:ext cx="2312058" cy="153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ésultat de recherche d'images pour &quot;PDF&quot;">
            <a:extLst>
              <a:ext uri="{FF2B5EF4-FFF2-40B4-BE49-F238E27FC236}">
                <a16:creationId xmlns:a16="http://schemas.microsoft.com/office/drawing/2014/main" id="{3AE34406-9084-47EC-38BB-BF65059A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65" y="2429594"/>
            <a:ext cx="1311839" cy="131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9C946ED0-8EF8-7560-2D22-4B828B671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478" y="5237413"/>
            <a:ext cx="1265828" cy="126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506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0BD4E97-FA45-8A4F-AEB1-E1BBD4BF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</a:t>
            </a:r>
            <a:br>
              <a:rPr lang="fr-FR" dirty="0"/>
            </a:br>
            <a:r>
              <a:rPr lang="fr-FR" dirty="0"/>
              <a:t>un gigantesque hypertexte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E3D94F-4576-7542-A641-6642950A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8008" y="6503990"/>
            <a:ext cx="3134783" cy="365125"/>
          </a:xfrm>
        </p:spPr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CD68340-FBD4-3944-A6B6-4A531498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20</a:t>
            </a:fld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4B2239F-7232-694F-800E-7A8EF866B21C}"/>
              </a:ext>
            </a:extLst>
          </p:cNvPr>
          <p:cNvGrpSpPr/>
          <p:nvPr/>
        </p:nvGrpSpPr>
        <p:grpSpPr>
          <a:xfrm>
            <a:off x="1490868" y="2345636"/>
            <a:ext cx="1431234" cy="1143000"/>
            <a:chOff x="4929809" y="1948069"/>
            <a:chExt cx="1811223" cy="147761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6DF427-31F8-5D41-9FC0-7EAAD347A8E3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8CBF5E-C090-0748-81F4-CE7FFCC486B7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6A35FE-E05E-7F48-A02D-AF37F1F286C7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Feuillet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99BE2C-A52C-E84F-BEBE-97F7933543F7}"/>
              </a:ext>
            </a:extLst>
          </p:cNvPr>
          <p:cNvGrpSpPr/>
          <p:nvPr/>
        </p:nvGrpSpPr>
        <p:grpSpPr>
          <a:xfrm>
            <a:off x="1524000" y="3670854"/>
            <a:ext cx="1431234" cy="1143000"/>
            <a:chOff x="4929809" y="1948069"/>
            <a:chExt cx="1811223" cy="147761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E3379A-EDAB-7C48-8A09-2CB0BBF00AE9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47856A-F308-FD48-BF24-26D73F3623E9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FDDBA8-BE33-484D-A7B5-954412C17757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Laisse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1EF6131-0726-3647-A567-AE30186E0883}"/>
              </a:ext>
            </a:extLst>
          </p:cNvPr>
          <p:cNvGrpSpPr/>
          <p:nvPr/>
        </p:nvGrpSpPr>
        <p:grpSpPr>
          <a:xfrm>
            <a:off x="1524000" y="5102090"/>
            <a:ext cx="1431234" cy="1143000"/>
            <a:chOff x="4929809" y="1948069"/>
            <a:chExt cx="1811223" cy="14776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92B1D8-85AC-BD46-B111-5DC74A374C8D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9A6973-0CA5-3745-ABE1-5AE8EE9F9C75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401DEF-6105-C74F-9403-8BB8B8CA72AB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Vers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23165D49-DB51-DE43-9818-B4E60D146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6" y="1657193"/>
            <a:ext cx="866774" cy="11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F7975D8-8968-E944-A017-E91E9011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59" y="1583746"/>
            <a:ext cx="909876" cy="126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A1D8E104-B073-FD41-ACA8-7B312650770F}"/>
              </a:ext>
            </a:extLst>
          </p:cNvPr>
          <p:cNvGrpSpPr/>
          <p:nvPr/>
        </p:nvGrpSpPr>
        <p:grpSpPr>
          <a:xfrm>
            <a:off x="3432311" y="3074507"/>
            <a:ext cx="817538" cy="672547"/>
            <a:chOff x="4929809" y="1948069"/>
            <a:chExt cx="1811223" cy="147761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89B4EF-6A33-3945-8007-78500FFEBAFB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E742A5-843B-D640-BDF9-2D92BD405834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A179A25-518A-8248-B877-38C193C975B9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F.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A704DA8-14D3-174D-B6E6-85A5B0E0739E}"/>
              </a:ext>
            </a:extLst>
          </p:cNvPr>
          <p:cNvGrpSpPr/>
          <p:nvPr/>
        </p:nvGrpSpPr>
        <p:grpSpPr>
          <a:xfrm>
            <a:off x="3425687" y="3863012"/>
            <a:ext cx="817538" cy="672547"/>
            <a:chOff x="4929809" y="1948069"/>
            <a:chExt cx="1811223" cy="147761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F97DC21-4A56-C64D-9B69-207FB4FC4C37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C93BEBB-AB63-1F42-B779-F6C1E406E8BE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9DF3BBF-99BF-6446-BD62-8288229EFC72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L.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CD3A81C-AD8D-F744-803A-0AAD7A4BF364}"/>
              </a:ext>
            </a:extLst>
          </p:cNvPr>
          <p:cNvGrpSpPr/>
          <p:nvPr/>
        </p:nvGrpSpPr>
        <p:grpSpPr>
          <a:xfrm>
            <a:off x="3438941" y="4770788"/>
            <a:ext cx="817538" cy="672547"/>
            <a:chOff x="4929809" y="1948069"/>
            <a:chExt cx="1811223" cy="147761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81B7C8F-6BE8-C842-95CB-AE70AD4C3197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AD82E7C-CC4B-B543-A322-8ED31B737BBE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DCA80F7-4E3C-C846-A36F-2797A6DAB642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V.</a:t>
              </a: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BA755374-36F0-074A-83C6-F222B827F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11" y="1599101"/>
            <a:ext cx="909877" cy="12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0B6FEA10-CFA9-4046-9502-4A6511E9F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735" y="3187648"/>
            <a:ext cx="1190380" cy="98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F6870ED6-7846-4548-92FD-C2AD5C307A8E}"/>
              </a:ext>
            </a:extLst>
          </p:cNvPr>
          <p:cNvGrpSpPr/>
          <p:nvPr/>
        </p:nvGrpSpPr>
        <p:grpSpPr>
          <a:xfrm>
            <a:off x="5976732" y="1782422"/>
            <a:ext cx="1769266" cy="1143000"/>
            <a:chOff x="4929809" y="1948069"/>
            <a:chExt cx="1811223" cy="147761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1A51D18-8172-304C-B892-4328B0B46775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9DD3A3B-D463-4E45-94D8-374691CE0A85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5ACF68A-74E9-A743-9949-0C1D1B455FB8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Chapitres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0F0F6D7-B6E0-2141-8BB1-39C5058AFC98}"/>
              </a:ext>
            </a:extLst>
          </p:cNvPr>
          <p:cNvGrpSpPr/>
          <p:nvPr/>
        </p:nvGrpSpPr>
        <p:grpSpPr>
          <a:xfrm>
            <a:off x="6069498" y="3067882"/>
            <a:ext cx="1769266" cy="1143000"/>
            <a:chOff x="4929809" y="1948069"/>
            <a:chExt cx="1811223" cy="147761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EE9604B-EC96-DD49-915E-F72CE3FCAACF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3F00589-3105-C94E-855E-AD6B70C26A2D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CF4AA55-3845-A04B-9C7C-410618987714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Pages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67116842-D234-0B4E-BE27-6D2A4F60AE05}"/>
              </a:ext>
            </a:extLst>
          </p:cNvPr>
          <p:cNvGrpSpPr/>
          <p:nvPr/>
        </p:nvGrpSpPr>
        <p:grpSpPr>
          <a:xfrm>
            <a:off x="5227987" y="4412977"/>
            <a:ext cx="817538" cy="672547"/>
            <a:chOff x="4929809" y="1948069"/>
            <a:chExt cx="1811223" cy="147761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11CF6F6-FE1B-494B-A0D9-17EC98B816A8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1FF4291-0904-164C-814E-E146D7F00A00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95B13C2-FC9D-ED4E-BEF4-B44C3CF7E939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L.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E15402D4-63CD-9942-B4B3-F26DA6BB5EBB}"/>
              </a:ext>
            </a:extLst>
          </p:cNvPr>
          <p:cNvGrpSpPr/>
          <p:nvPr/>
        </p:nvGrpSpPr>
        <p:grpSpPr>
          <a:xfrm>
            <a:off x="5241238" y="5320753"/>
            <a:ext cx="817538" cy="672547"/>
            <a:chOff x="4929809" y="1948069"/>
            <a:chExt cx="1811223" cy="147761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166A20E-D98D-C64C-8BF7-3532E939385F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B46E8DD-089D-664B-B5B1-68B746BBE162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C5020C8-BC0C-B44D-94C9-182386D2AE3B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V.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4AF367D-AA84-8A41-ABAA-67DFA8979E96}"/>
              </a:ext>
            </a:extLst>
          </p:cNvPr>
          <p:cNvGrpSpPr/>
          <p:nvPr/>
        </p:nvGrpSpPr>
        <p:grpSpPr>
          <a:xfrm>
            <a:off x="6221898" y="4393100"/>
            <a:ext cx="1769266" cy="1143000"/>
            <a:chOff x="4929809" y="1948069"/>
            <a:chExt cx="1811223" cy="147761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BF7D8EC-5A43-C747-8831-87A9A2406B22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A1B22B2-2356-584F-9996-39FBB7FD9DBE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44E6A50-0538-3E45-9A63-B16CB089D558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Notes</a:t>
              </a:r>
            </a:p>
          </p:txBody>
        </p: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243DC813-43D2-9B4C-8D2E-6B426D4DB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242" y="394050"/>
            <a:ext cx="1114471" cy="144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EC6EF423-5BDB-8A4A-8D7F-A545A9CD2709}"/>
              </a:ext>
            </a:extLst>
          </p:cNvPr>
          <p:cNvGrpSpPr/>
          <p:nvPr/>
        </p:nvGrpSpPr>
        <p:grpSpPr>
          <a:xfrm>
            <a:off x="9985518" y="404196"/>
            <a:ext cx="2030680" cy="1143000"/>
            <a:chOff x="4929809" y="1948069"/>
            <a:chExt cx="2078836" cy="147761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17F7EBC-4F42-0C4A-9359-F0820B73518E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8602A3C-BD42-574A-BF0B-D5185564125A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73E3910-6A33-6444-8808-E8A3F5647F9C}"/>
                </a:ext>
              </a:extLst>
            </p:cNvPr>
            <p:cNvSpPr/>
            <p:nvPr/>
          </p:nvSpPr>
          <p:spPr>
            <a:xfrm>
              <a:off x="5234609" y="2252869"/>
              <a:ext cx="1774036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Mouvements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83E08762-96CD-1448-B7D7-EB12401509D6}"/>
              </a:ext>
            </a:extLst>
          </p:cNvPr>
          <p:cNvGrpSpPr/>
          <p:nvPr/>
        </p:nvGrpSpPr>
        <p:grpSpPr>
          <a:xfrm>
            <a:off x="8766317" y="1908317"/>
            <a:ext cx="2030680" cy="1143000"/>
            <a:chOff x="4929809" y="1948069"/>
            <a:chExt cx="2078836" cy="1477617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028AEC3-5EE0-5049-BB68-956DD7CBD64B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4F94690-C8E7-0741-B50D-780849358D3D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950627C-09D6-AB47-9A16-B57FCA9AAEA5}"/>
                </a:ext>
              </a:extLst>
            </p:cNvPr>
            <p:cNvSpPr/>
            <p:nvPr/>
          </p:nvSpPr>
          <p:spPr>
            <a:xfrm>
              <a:off x="5234609" y="2252869"/>
              <a:ext cx="1774036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Partitions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F2979F9D-3378-4648-89EC-45DCA74AAF69}"/>
              </a:ext>
            </a:extLst>
          </p:cNvPr>
          <p:cNvGrpSpPr/>
          <p:nvPr/>
        </p:nvGrpSpPr>
        <p:grpSpPr>
          <a:xfrm>
            <a:off x="11025819" y="1921567"/>
            <a:ext cx="817538" cy="672547"/>
            <a:chOff x="4929809" y="1948069"/>
            <a:chExt cx="1811223" cy="147761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DDFCE3F-322A-F74D-9662-FB71503A80C5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840B8FC-B2BC-F642-A6CE-D35570798639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E6FA022-D5D1-6D41-81B8-BDF8CEC76ED7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V.</a:t>
              </a:r>
            </a:p>
          </p:txBody>
        </p:sp>
      </p:grpSp>
      <p:pic>
        <p:nvPicPr>
          <p:cNvPr id="67" name="Picture 2">
            <a:extLst>
              <a:ext uri="{FF2B5EF4-FFF2-40B4-BE49-F238E27FC236}">
                <a16:creationId xmlns:a16="http://schemas.microsoft.com/office/drawing/2014/main" id="{48F0CA80-F25F-6844-8D4F-D083D18ED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046" y="3466133"/>
            <a:ext cx="1381220" cy="95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id="{6A4721C8-400C-B944-9B7D-28364158C919}"/>
              </a:ext>
            </a:extLst>
          </p:cNvPr>
          <p:cNvGrpSpPr/>
          <p:nvPr/>
        </p:nvGrpSpPr>
        <p:grpSpPr>
          <a:xfrm>
            <a:off x="10349953" y="3412442"/>
            <a:ext cx="1471527" cy="1110283"/>
            <a:chOff x="4929809" y="1948069"/>
            <a:chExt cx="1811225" cy="1477617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6F091CC-2D07-4345-ABDB-B2FC422F3CEF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FBCE1A2-3FC4-2344-96E6-9DBE5908B962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CF8B63B-0EC8-5949-B49F-BDAE4F719337}"/>
                </a:ext>
              </a:extLst>
            </p:cNvPr>
            <p:cNvSpPr/>
            <p:nvPr/>
          </p:nvSpPr>
          <p:spPr>
            <a:xfrm>
              <a:off x="5234610" y="2252869"/>
              <a:ext cx="1506424" cy="1172817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Mots</a:t>
              </a:r>
            </a:p>
          </p:txBody>
        </p:sp>
      </p:grpSp>
      <p:sp>
        <p:nvSpPr>
          <p:cNvPr id="72" name="Cylindre 71">
            <a:extLst>
              <a:ext uri="{FF2B5EF4-FFF2-40B4-BE49-F238E27FC236}">
                <a16:creationId xmlns:a16="http://schemas.microsoft.com/office/drawing/2014/main" id="{527B5ED3-991B-0F4F-B2CF-CF8696315B6A}"/>
              </a:ext>
            </a:extLst>
          </p:cNvPr>
          <p:cNvSpPr/>
          <p:nvPr/>
        </p:nvSpPr>
        <p:spPr>
          <a:xfrm>
            <a:off x="8822791" y="4946792"/>
            <a:ext cx="2634254" cy="1431102"/>
          </a:xfrm>
          <a:prstGeom prst="ca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Encyclopédie</a:t>
            </a:r>
          </a:p>
          <a:p>
            <a:pPr algn="ctr"/>
            <a:r>
              <a:rPr lang="fr-FR" dirty="0"/>
              <a:t>De la Chanson de Roland</a:t>
            </a:r>
          </a:p>
        </p:txBody>
      </p:sp>
    </p:spTree>
    <p:extLst>
      <p:ext uri="{BB962C8B-B14F-4D97-AF65-F5344CB8AC3E}">
        <p14:creationId xmlns:p14="http://schemas.microsoft.com/office/powerpoint/2010/main" val="259676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B7B64C5-735D-C54A-B118-11A608219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81138"/>
            <a:ext cx="7086600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2500" dirty="0">
                <a:ea typeface="ＭＳ Ｐゴシック" panose="020B0600070205080204" pitchFamily="34" charset="-128"/>
              </a:rPr>
              <a:t>Un article en texte aligné au format HTML</a:t>
            </a:r>
          </a:p>
          <a:p>
            <a:pPr eaLnBrk="1" hangingPunct="1"/>
            <a:endParaRPr lang="fr-FR" altLang="fr-FR" sz="25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fr-FR" altLang="fr-FR" sz="3600" b="1" dirty="0">
                <a:ea typeface="ＭＳ Ｐゴシック" panose="020B0600070205080204" pitchFamily="34" charset="-128"/>
              </a:rPr>
              <a:t>Un modèle</a:t>
            </a:r>
          </a:p>
          <a:p>
            <a:pPr eaLnBrk="1" hangingPunct="1"/>
            <a:r>
              <a:rPr lang="fr-FR" altLang="fr-FR" sz="2500" dirty="0">
                <a:ea typeface="ＭＳ Ｐゴシック" panose="020B0600070205080204" pitchFamily="34" charset="-128"/>
              </a:rPr>
              <a:t>Une redirection</a:t>
            </a:r>
          </a:p>
          <a:p>
            <a:pPr eaLnBrk="1" hangingPunct="1"/>
            <a:r>
              <a:rPr lang="fr-FR" altLang="fr-FR" sz="2500" dirty="0">
                <a:ea typeface="ＭＳ Ｐゴシック" panose="020B0600070205080204" pitchFamily="34" charset="-128"/>
              </a:rPr>
              <a:t>Une page Utilisateur (contributeur)</a:t>
            </a:r>
          </a:p>
          <a:p>
            <a:pPr eaLnBrk="1" hangingPunct="1">
              <a:buFont typeface="Wingdings 3" pitchFamily="2" charset="2"/>
              <a:buNone/>
            </a:pPr>
            <a:r>
              <a:rPr lang="fr-FR" altLang="fr-FR" sz="2500" i="1" dirty="0">
                <a:ea typeface="ＭＳ Ｐゴシック" panose="020B0600070205080204" pitchFamily="34" charset="-128"/>
              </a:rPr>
              <a:t>Tous les corps de métiers interviennent sur les mêmes ensembles de page</a:t>
            </a:r>
          </a:p>
          <a:p>
            <a:pPr eaLnBrk="1" hangingPunct="1">
              <a:buFont typeface="Wingdings 3" pitchFamily="2" charset="2"/>
              <a:buNone/>
            </a:pPr>
            <a:endParaRPr lang="fr-FR" altLang="fr-FR" sz="2500" i="1" dirty="0">
              <a:ea typeface="ＭＳ Ｐゴシック" panose="020B0600070205080204" pitchFamily="34" charset="-128"/>
            </a:endParaRPr>
          </a:p>
          <a:p>
            <a:pPr eaLnBrk="1" hangingPunct="1">
              <a:buFont typeface="Wingdings 3" pitchFamily="2" charset="2"/>
              <a:buNone/>
            </a:pPr>
            <a:r>
              <a:rPr lang="fr-FR" altLang="fr-FR" sz="2500" i="1" dirty="0">
                <a:ea typeface="ＭＳ Ｐゴシック" panose="020B0600070205080204" pitchFamily="34" charset="-128"/>
              </a:rPr>
              <a:t>Le nom d’une page est explicite</a:t>
            </a:r>
          </a:p>
          <a:p>
            <a:pPr eaLnBrk="1" hangingPunct="1">
              <a:buFont typeface="Wingdings 3" pitchFamily="2" charset="2"/>
              <a:buNone/>
            </a:pPr>
            <a:r>
              <a:rPr lang="fr-FR" altLang="fr-FR" sz="2500" i="1" dirty="0">
                <a:ea typeface="ＭＳ Ｐゴシック" panose="020B0600070205080204" pitchFamily="34" charset="-128"/>
              </a:rPr>
              <a:t>Il doit garantir l’unicité</a:t>
            </a:r>
          </a:p>
          <a:p>
            <a:pPr eaLnBrk="1" hangingPunct="1"/>
            <a:endParaRPr lang="fr-FR" altLang="fr-FR" sz="2500" dirty="0">
              <a:ea typeface="ＭＳ Ｐゴシック" panose="020B0600070205080204" pitchFamily="34" charset="-128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9D230E6-A89B-3E46-82E8-89CE79E4B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/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>
                <a:ea typeface="+mj-ea"/>
                <a:cs typeface="+mj-cs"/>
              </a:rPr>
              <a:t>La page dans MediaWiki</a:t>
            </a:r>
          </a:p>
        </p:txBody>
      </p:sp>
      <p:sp>
        <p:nvSpPr>
          <p:cNvPr id="22532" name="Espace réservé de la date 3">
            <a:extLst>
              <a:ext uri="{FF2B5EF4-FFF2-40B4-BE49-F238E27FC236}">
                <a16:creationId xmlns:a16="http://schemas.microsoft.com/office/drawing/2014/main" id="{4FBD781E-BADC-1744-BDE0-19A2AD83018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E17CF4A-B993-7B41-A348-7F37099042AF}" type="datetime1">
              <a:rPr lang="fr-FR" altLang="fr-FR" sz="1000">
                <a:latin typeface="Lucida Sans Unicode" panose="020B0602030504020204" pitchFamily="34" charset="0"/>
              </a:rPr>
              <a:pPr eaLnBrk="1" hangingPunct="1"/>
              <a:t>06/05/2022</a:t>
            </a:fld>
            <a:endParaRPr lang="fr-FR" altLang="fr-FR" sz="1000">
              <a:latin typeface="Lucida Sans Unicode" panose="020B0602030504020204" pitchFamily="34" charset="0"/>
            </a:endParaRPr>
          </a:p>
        </p:txBody>
      </p:sp>
      <p:sp>
        <p:nvSpPr>
          <p:cNvPr id="22533" name="Espace réservé du pied de page 4">
            <a:extLst>
              <a:ext uri="{FF2B5EF4-FFF2-40B4-BE49-F238E27FC236}">
                <a16:creationId xmlns:a16="http://schemas.microsoft.com/office/drawing/2014/main" id="{BB975BC6-2FDD-B24C-8B9D-547FF2B27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000">
                <a:latin typeface="Lucida Sans Unicode" panose="020B0602030504020204" pitchFamily="34" charset="0"/>
              </a:rPr>
              <a:t>Boumerdès 2012, 2.1 wikis</a:t>
            </a:r>
          </a:p>
        </p:txBody>
      </p:sp>
      <p:sp>
        <p:nvSpPr>
          <p:cNvPr id="22534" name="Espace réservé du numéro de diapositive 5">
            <a:extLst>
              <a:ext uri="{FF2B5EF4-FFF2-40B4-BE49-F238E27FC236}">
                <a16:creationId xmlns:a16="http://schemas.microsoft.com/office/drawing/2014/main" id="{FAF47EBE-3229-A148-8B3C-691AFF2C0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C4D7000-3C8C-1942-A0AB-E9E342239292}" type="slidenum">
              <a:rPr lang="fr-FR" altLang="fr-FR" sz="1000">
                <a:latin typeface="Lucida Sans Unicode" panose="020B0602030504020204" pitchFamily="34" charset="0"/>
              </a:rPr>
              <a:pPr eaLnBrk="1" hangingPunct="1"/>
              <a:t>21</a:t>
            </a:fld>
            <a:endParaRPr lang="fr-FR" altLang="fr-FR" sz="1000">
              <a:latin typeface="Lucida Sans Unicode" panose="020B0602030504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FC7CC36-5083-9C4D-BEE1-08C950A7E198}"/>
              </a:ext>
            </a:extLst>
          </p:cNvPr>
          <p:cNvSpPr txBox="1"/>
          <p:nvPr/>
        </p:nvSpPr>
        <p:spPr>
          <a:xfrm>
            <a:off x="3741738" y="1911351"/>
            <a:ext cx="3740150" cy="307975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u-ES" altLang="fr-FR" sz="1400">
                <a:solidFill>
                  <a:srgbClr val="000000"/>
                </a:solidFill>
                <a:latin typeface="Courier" pitchFamily="2" charset="0"/>
              </a:rPr>
              <a:t>Victor Hugo est né à [[Besançon]]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658D579-F591-E449-9C7C-798A23E1DF75}"/>
              </a:ext>
            </a:extLst>
          </p:cNvPr>
          <p:cNvSpPr txBox="1"/>
          <p:nvPr/>
        </p:nvSpPr>
        <p:spPr>
          <a:xfrm>
            <a:off x="5421313" y="2309814"/>
            <a:ext cx="2709862" cy="523875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u-ES" altLang="fr-FR" sz="1400">
                <a:solidFill>
                  <a:srgbClr val="000000"/>
                </a:solidFill>
                <a:latin typeface="Courier" pitchFamily="2" charset="0"/>
              </a:rPr>
              <a:t>{{Infoboc écrivain</a:t>
            </a:r>
          </a:p>
          <a:p>
            <a:pPr eaLnBrk="1" hangingPunct="1"/>
            <a:r>
              <a:rPr lang="eu-ES" altLang="fr-FR" sz="1400">
                <a:solidFill>
                  <a:srgbClr val="000000"/>
                </a:solidFill>
                <a:latin typeface="Courier" pitchFamily="2" charset="0"/>
              </a:rPr>
              <a:t>    |Nom=Victor ...}}</a:t>
            </a:r>
          </a:p>
        </p:txBody>
      </p:sp>
      <p:pic>
        <p:nvPicPr>
          <p:cNvPr id="23562" name="Image 10">
            <a:extLst>
              <a:ext uri="{FF2B5EF4-FFF2-40B4-BE49-F238E27FC236}">
                <a16:creationId xmlns:a16="http://schemas.microsoft.com/office/drawing/2014/main" id="{885B1652-1D97-364B-A975-794029F47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4" y="1981200"/>
            <a:ext cx="17668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145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contenu 1">
            <a:extLst>
              <a:ext uri="{FF2B5EF4-FFF2-40B4-BE49-F238E27FC236}">
                <a16:creationId xmlns:a16="http://schemas.microsoft.com/office/drawing/2014/main" id="{829911FF-39B1-CE44-BE69-04307B228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81138"/>
            <a:ext cx="6477000" cy="248126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>
                <a:ea typeface="ＭＳ Ｐゴシック" panose="020B0600070205080204" pitchFamily="34" charset="-128"/>
              </a:rPr>
              <a:t>Code paramétrable permettant de reproduire sur plusieurs pages un même « objet numérique »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>
                <a:ea typeface="ＭＳ Ｐゴシック" panose="020B0600070205080204" pitchFamily="34" charset="-128"/>
              </a:rPr>
              <a:t>Son appel est assez simple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>
                <a:ea typeface="ＭＳ Ｐゴシック" panose="020B0600070205080204" pitchFamily="34" charset="-128"/>
              </a:rPr>
              <a:t>Sa réalisation peut être assez complexe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068D7A3-5F4C-AB40-B98F-9E555C52D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/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>
                <a:ea typeface="+mj-ea"/>
                <a:cs typeface="+mj-cs"/>
              </a:rPr>
              <a:t>Un modèle</a:t>
            </a:r>
          </a:p>
        </p:txBody>
      </p:sp>
      <p:sp>
        <p:nvSpPr>
          <p:cNvPr id="20484" name="Espace réservé de la date 3">
            <a:extLst>
              <a:ext uri="{FF2B5EF4-FFF2-40B4-BE49-F238E27FC236}">
                <a16:creationId xmlns:a16="http://schemas.microsoft.com/office/drawing/2014/main" id="{6CC2BD97-3FC7-824A-8AFD-A23F65EF397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55D2718-10E1-484B-8DFB-4F720BEF2431}" type="datetime1">
              <a:rPr lang="fr-FR" altLang="fr-FR" sz="1000">
                <a:latin typeface="Lucida Sans Unicode" panose="020B0602030504020204" pitchFamily="34" charset="0"/>
              </a:rPr>
              <a:pPr eaLnBrk="1" hangingPunct="1"/>
              <a:t>06/05/2022</a:t>
            </a:fld>
            <a:endParaRPr lang="fr-FR" altLang="fr-FR" sz="1000">
              <a:latin typeface="Lucida Sans Unicode" panose="020B0602030504020204" pitchFamily="34" charset="0"/>
            </a:endParaRPr>
          </a:p>
        </p:txBody>
      </p:sp>
      <p:sp>
        <p:nvSpPr>
          <p:cNvPr id="20485" name="Espace réservé du pied de page 4">
            <a:extLst>
              <a:ext uri="{FF2B5EF4-FFF2-40B4-BE49-F238E27FC236}">
                <a16:creationId xmlns:a16="http://schemas.microsoft.com/office/drawing/2014/main" id="{1B1F85CD-E86D-E24A-B753-94ECB2219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000">
                <a:latin typeface="Lucida Sans Unicode" panose="020B0602030504020204" pitchFamily="34" charset="0"/>
              </a:rPr>
              <a:t>Boumerdès 2012, 2.1 wikis</a:t>
            </a:r>
          </a:p>
        </p:txBody>
      </p:sp>
      <p:sp>
        <p:nvSpPr>
          <p:cNvPr id="20486" name="Espace réservé du numéro de diapositive 5">
            <a:extLst>
              <a:ext uri="{FF2B5EF4-FFF2-40B4-BE49-F238E27FC236}">
                <a16:creationId xmlns:a16="http://schemas.microsoft.com/office/drawing/2014/main" id="{A6A7557C-649D-B448-ABC9-F0CFF7DC0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A754844-F4AC-664E-985F-465C711F8947}" type="slidenum">
              <a:rPr lang="fr-FR" altLang="fr-FR" sz="1000">
                <a:latin typeface="Lucida Sans Unicode" panose="020B0602030504020204" pitchFamily="34" charset="0"/>
              </a:rPr>
              <a:pPr eaLnBrk="1" hangingPunct="1"/>
              <a:t>22</a:t>
            </a:fld>
            <a:endParaRPr lang="fr-FR" altLang="fr-FR" sz="1000">
              <a:latin typeface="Lucida Sans Unicode" panose="020B0602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17A94C-CD33-3F47-A31D-27B85EC6170E}"/>
              </a:ext>
            </a:extLst>
          </p:cNvPr>
          <p:cNvSpPr/>
          <p:nvPr/>
        </p:nvSpPr>
        <p:spPr>
          <a:xfrm>
            <a:off x="1981200" y="4267200"/>
            <a:ext cx="4419600" cy="2209800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000000"/>
                </a:solidFill>
                <a:latin typeface="Courier" pitchFamily="2" charset="0"/>
              </a:rPr>
              <a:t>{{Infobox Écrivain</a:t>
            </a:r>
          </a:p>
          <a:p>
            <a:pPr eaLnBrk="1" hangingPunct="1"/>
            <a:r>
              <a:rPr lang="fr-FR" altLang="fr-FR" sz="1800">
                <a:solidFill>
                  <a:srgbClr val="000000"/>
                </a:solidFill>
                <a:latin typeface="Courier" pitchFamily="2" charset="0"/>
              </a:rPr>
              <a:t>| nom = '''Victor Hugo'''</a:t>
            </a:r>
          </a:p>
          <a:p>
            <a:pPr eaLnBrk="1" hangingPunct="1"/>
            <a:r>
              <a:rPr lang="fr-FR" altLang="fr-FR" sz="1800">
                <a:solidFill>
                  <a:srgbClr val="000000"/>
                </a:solidFill>
                <a:latin typeface="Courier" pitchFamily="2" charset="0"/>
              </a:rPr>
              <a:t>| image = Bonnat_Hugo001z.jpg</a:t>
            </a:r>
          </a:p>
          <a:p>
            <a:pPr eaLnBrk="1" hangingPunct="1"/>
            <a:r>
              <a:rPr lang="fr-FR" altLang="fr-FR" sz="1800">
                <a:solidFill>
                  <a:srgbClr val="000000"/>
                </a:solidFill>
                <a:latin typeface="Courier" pitchFamily="2" charset="0"/>
              </a:rPr>
              <a:t>| taille image = 230px</a:t>
            </a:r>
          </a:p>
          <a:p>
            <a:pPr eaLnBrk="1" hangingPunct="1"/>
            <a:r>
              <a:rPr lang="fr-FR" altLang="fr-FR" sz="1800">
                <a:solidFill>
                  <a:srgbClr val="000000"/>
                </a:solidFill>
                <a:latin typeface="Courier" pitchFamily="2" charset="0"/>
              </a:rPr>
              <a:t>…</a:t>
            </a:r>
          </a:p>
          <a:p>
            <a:pPr eaLnBrk="1" hangingPunct="1"/>
            <a:r>
              <a:rPr lang="fr-FR" altLang="fr-FR" sz="1800">
                <a:solidFill>
                  <a:srgbClr val="000000"/>
                </a:solidFill>
                <a:latin typeface="Courier" pitchFamily="2" charset="0"/>
              </a:rPr>
              <a:t>}}</a:t>
            </a:r>
          </a:p>
          <a:p>
            <a:pPr eaLnBrk="1" hangingPunct="1"/>
            <a:endParaRPr lang="fr-FR" altLang="fr-FR" sz="1800">
              <a:solidFill>
                <a:srgbClr val="000000"/>
              </a:solidFill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F7C63A-E5AE-5646-9C5D-BA3DC8F75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914" y="5410200"/>
            <a:ext cx="46037" cy="46038"/>
          </a:xfrm>
          <a:prstGeom prst="rect">
            <a:avLst/>
          </a:prstGeom>
          <a:gradFill rotWithShape="1">
            <a:gsLst>
              <a:gs pos="0">
                <a:srgbClr val="2ABAE3"/>
              </a:gs>
              <a:gs pos="30000">
                <a:srgbClr val="0A99BE"/>
              </a:gs>
              <a:gs pos="50000">
                <a:srgbClr val="0086AA"/>
              </a:gs>
              <a:gs pos="100000">
                <a:srgbClr val="005269"/>
              </a:gs>
            </a:gsLst>
            <a:lin ang="5400000"/>
          </a:gra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</a:endParaRPr>
          </a:p>
        </p:txBody>
      </p:sp>
      <p:pic>
        <p:nvPicPr>
          <p:cNvPr id="28681" name="Image 8">
            <a:extLst>
              <a:ext uri="{FF2B5EF4-FFF2-40B4-BE49-F238E27FC236}">
                <a16:creationId xmlns:a16="http://schemas.microsoft.com/office/drawing/2014/main" id="{150CEBC6-1DF3-DA4B-A9F8-036BCC38E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981201"/>
            <a:ext cx="22098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728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contenu 1">
            <a:extLst>
              <a:ext uri="{FF2B5EF4-FFF2-40B4-BE49-F238E27FC236}">
                <a16:creationId xmlns:a16="http://schemas.microsoft.com/office/drawing/2014/main" id="{B275C5DD-04B7-AE4F-9E53-381601623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1" y="1481138"/>
            <a:ext cx="3706813" cy="1535112"/>
          </a:xfrm>
        </p:spPr>
        <p:txBody>
          <a:bodyPr/>
          <a:lstStyle/>
          <a:p>
            <a:pPr eaLnBrk="1" hangingPunct="1">
              <a:buFont typeface="Wingdings 3" pitchFamily="2" charset="2"/>
              <a:buNone/>
            </a:pPr>
            <a:r>
              <a:rPr lang="fr-FR" altLang="fr-FR" dirty="0">
                <a:ea typeface="ＭＳ Ｐゴシック" panose="020B0600070205080204" pitchFamily="34" charset="-128"/>
              </a:rPr>
              <a:t>On superpose des images sur un fond de carte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41E5605-1BA7-6044-989E-6713A06C1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/>
            </a:scene3d>
          </a:bodyPr>
          <a:lstStyle/>
          <a:p>
            <a:pPr eaLnBrk="1" hangingPunct="1">
              <a:defRPr/>
            </a:pPr>
            <a:r>
              <a:rPr lang="fr-FR" dirty="0"/>
              <a:t>Modèle de géolocalisation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D294D4-7098-B644-B161-9B86914B230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73465F1-6A49-6747-9B8A-986E1B9602BC}" type="datetime1">
              <a:rPr lang="fr-FR" altLang="fr-FR" sz="1000">
                <a:latin typeface="Lucida Sans Unicode" panose="020B0602030504020204" pitchFamily="34" charset="0"/>
              </a:rPr>
              <a:pPr eaLnBrk="1" hangingPunct="1"/>
              <a:t>06/05/2022</a:t>
            </a:fld>
            <a:endParaRPr lang="fr-FR" altLang="fr-FR" sz="1000">
              <a:latin typeface="Lucida Sans Unicode" panose="020B0602030504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53EB9F-F5A3-3149-9009-BAA53267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000">
                <a:latin typeface="Lucida Sans Unicode" panose="020B0602030504020204" pitchFamily="34" charset="0"/>
              </a:rPr>
              <a:t>Boumerdès 2012, 2.1 wikis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C8B58A-1AB9-0B45-8DFD-BC8C61C4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5073B5F-D88B-1C49-9472-1F1149F2B185}" type="slidenum">
              <a:rPr lang="fr-FR" altLang="fr-FR" sz="1000">
                <a:latin typeface="Lucida Sans Unicode" panose="020B0602030504020204" pitchFamily="34" charset="0"/>
              </a:rPr>
              <a:pPr eaLnBrk="1" hangingPunct="1"/>
              <a:t>23</a:t>
            </a:fld>
            <a:endParaRPr lang="fr-FR" altLang="fr-FR" sz="1000">
              <a:latin typeface="Lucida Sans Unicode" panose="020B0602030504020204" pitchFamily="34" charset="0"/>
            </a:endParaRPr>
          </a:p>
        </p:txBody>
      </p:sp>
      <p:pic>
        <p:nvPicPr>
          <p:cNvPr id="30727" name="Image 6">
            <a:extLst>
              <a:ext uri="{FF2B5EF4-FFF2-40B4-BE49-F238E27FC236}">
                <a16:creationId xmlns:a16="http://schemas.microsoft.com/office/drawing/2014/main" id="{F73594F5-67F6-9C47-943E-E403117B7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1811338"/>
            <a:ext cx="3492500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00CCC2-2843-4541-8442-BBA2DE1C5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206" y="2918281"/>
            <a:ext cx="4843463" cy="2854326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dirty="0">
                <a:solidFill>
                  <a:srgbClr val="000000"/>
                </a:solidFill>
                <a:latin typeface="Courier" pitchFamily="2" charset="0"/>
              </a:rPr>
              <a:t>{{Début de carte}}</a:t>
            </a:r>
          </a:p>
          <a:p>
            <a:pPr eaLnBrk="1" hangingPunct="1"/>
            <a:r>
              <a:rPr lang="fr-FR" altLang="fr-FR" sz="1400" dirty="0">
                <a:solidFill>
                  <a:srgbClr val="000000"/>
                </a:solidFill>
                <a:latin typeface="Courier" pitchFamily="2" charset="0"/>
              </a:rPr>
              <a:t>[[Image:474x488-Carte-Loraine-A.png|250px]]</a:t>
            </a:r>
          </a:p>
          <a:p>
            <a:pPr eaLnBrk="1" hangingPunct="1"/>
            <a:r>
              <a:rPr lang="fr-FR" altLang="fr-FR" sz="1400" dirty="0">
                <a:solidFill>
                  <a:srgbClr val="000000"/>
                </a:solidFill>
                <a:latin typeface="Courier" pitchFamily="2" charset="0"/>
              </a:rPr>
              <a:t>{{Géolocalisation</a:t>
            </a:r>
          </a:p>
          <a:p>
            <a:pPr eaLnBrk="1" hangingPunct="1"/>
            <a:r>
              <a:rPr lang="fr-FR" altLang="fr-FR" sz="1400" dirty="0">
                <a:solidFill>
                  <a:srgbClr val="000000"/>
                </a:solidFill>
                <a:latin typeface="Courier" pitchFamily="2" charset="0"/>
              </a:rPr>
              <a:t>   |Lorraine</a:t>
            </a:r>
          </a:p>
          <a:p>
            <a:pPr eaLnBrk="1" hangingPunct="1"/>
            <a:r>
              <a:rPr lang="fr-FR" altLang="fr-FR" sz="1400" dirty="0">
                <a:solidFill>
                  <a:srgbClr val="000000"/>
                </a:solidFill>
                <a:latin typeface="Courier" pitchFamily="2" charset="0"/>
              </a:rPr>
              <a:t>   |49.1203</a:t>
            </a:r>
          </a:p>
          <a:p>
            <a:pPr eaLnBrk="1" hangingPunct="1"/>
            <a:r>
              <a:rPr lang="fr-FR" altLang="fr-FR" sz="1400" dirty="0">
                <a:solidFill>
                  <a:srgbClr val="000000"/>
                </a:solidFill>
                <a:latin typeface="Courier" pitchFamily="2" charset="0"/>
              </a:rPr>
              <a:t>   |6.1778</a:t>
            </a:r>
          </a:p>
          <a:p>
            <a:pPr eaLnBrk="1" hangingPunct="1"/>
            <a:r>
              <a:rPr lang="fr-FR" altLang="fr-FR" sz="1400" dirty="0">
                <a:solidFill>
                  <a:srgbClr val="000000"/>
                </a:solidFill>
                <a:latin typeface="Courier" pitchFamily="2" charset="0"/>
              </a:rPr>
              <a:t>   |Metz</a:t>
            </a:r>
          </a:p>
          <a:p>
            <a:pPr eaLnBrk="1" hangingPunct="1"/>
            <a:r>
              <a:rPr lang="fr-FR" altLang="fr-FR" sz="1400" dirty="0">
                <a:solidFill>
                  <a:srgbClr val="000000"/>
                </a:solidFill>
                <a:latin typeface="Courier" pitchFamily="2" charset="0"/>
              </a:rPr>
              <a:t>   |Lac</a:t>
            </a:r>
          </a:p>
          <a:p>
            <a:pPr eaLnBrk="1" hangingPunct="1"/>
            <a:r>
              <a:rPr lang="fr-FR" altLang="fr-FR" sz="1400" dirty="0">
                <a:solidFill>
                  <a:srgbClr val="000000"/>
                </a:solidFill>
                <a:latin typeface="Courier" pitchFamily="2" charset="0"/>
              </a:rPr>
              <a:t>   |se}}</a:t>
            </a:r>
          </a:p>
          <a:p>
            <a:pPr eaLnBrk="1" hangingPunct="1"/>
            <a:r>
              <a:rPr lang="fr-FR" altLang="fr-FR" sz="1400" dirty="0">
                <a:solidFill>
                  <a:srgbClr val="000000"/>
                </a:solidFill>
                <a:latin typeface="Courier" pitchFamily="2" charset="0"/>
              </a:rPr>
              <a:t>{{Géolocalisation</a:t>
            </a:r>
          </a:p>
          <a:p>
            <a:pPr eaLnBrk="1" hangingPunct="1"/>
            <a:r>
              <a:rPr lang="fr-FR" altLang="fr-FR" sz="1400" dirty="0">
                <a:solidFill>
                  <a:srgbClr val="000000"/>
                </a:solidFill>
                <a:latin typeface="Courier" pitchFamily="2" charset="0"/>
              </a:rPr>
              <a:t>   |Lorraine|48.6936|6.1846|Nancy|Lac|se}}</a:t>
            </a:r>
          </a:p>
          <a:p>
            <a:pPr eaLnBrk="1" hangingPunct="1"/>
            <a:r>
              <a:rPr lang="fr-FR" altLang="fr-FR" sz="1400" dirty="0">
                <a:solidFill>
                  <a:srgbClr val="000000"/>
                </a:solidFill>
                <a:latin typeface="Courier" pitchFamily="2" charset="0"/>
              </a:rPr>
              <a:t>{{Fin de carte}}</a:t>
            </a:r>
          </a:p>
        </p:txBody>
      </p:sp>
    </p:spTree>
    <p:extLst>
      <p:ext uri="{BB962C8B-B14F-4D97-AF65-F5344CB8AC3E}">
        <p14:creationId xmlns:p14="http://schemas.microsoft.com/office/powerpoint/2010/main" val="2954402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C967DE9-C4BD-CD44-B64E-308E04B54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>
                <a:ea typeface="ＭＳ Ｐゴシック" panose="020B0600070205080204" pitchFamily="34" charset="-128"/>
              </a:rPr>
              <a:t>Demande un paramétrage du poste pour afficher les glyphes 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C9E856E-B3E8-0440-BD0F-ACFD3A9E8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exemple avec le Tifinagh</a:t>
            </a:r>
          </a:p>
        </p:txBody>
      </p:sp>
      <p:pic>
        <p:nvPicPr>
          <p:cNvPr id="4" name="Image 6">
            <a:extLst>
              <a:ext uri="{FF2B5EF4-FFF2-40B4-BE49-F238E27FC236}">
                <a16:creationId xmlns:a16="http://schemas.microsoft.com/office/drawing/2014/main" id="{E44BA5BF-3435-3D42-9DEF-4D234B38F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25713"/>
            <a:ext cx="4926013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7">
            <a:extLst>
              <a:ext uri="{FF2B5EF4-FFF2-40B4-BE49-F238E27FC236}">
                <a16:creationId xmlns:a16="http://schemas.microsoft.com/office/drawing/2014/main" id="{5DEFB89B-C418-A241-BF08-FE754DEA5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195" y="4352131"/>
            <a:ext cx="3236912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8">
            <a:extLst>
              <a:ext uri="{FF2B5EF4-FFF2-40B4-BE49-F238E27FC236}">
                <a16:creationId xmlns:a16="http://schemas.microsoft.com/office/drawing/2014/main" id="{8346F703-3C9E-2A4E-8520-1C28B0F62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007" y="1951038"/>
            <a:ext cx="33401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858E85D-E204-5D45-94DA-760DAB3704AA}"/>
              </a:ext>
            </a:extLst>
          </p:cNvPr>
          <p:cNvSpPr/>
          <p:nvPr/>
        </p:nvSpPr>
        <p:spPr>
          <a:xfrm>
            <a:off x="9209314" y="3608615"/>
            <a:ext cx="1281793" cy="564924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B189112-025A-7148-9C73-8F5B8E4427D8}"/>
              </a:ext>
            </a:extLst>
          </p:cNvPr>
          <p:cNvSpPr/>
          <p:nvPr/>
        </p:nvSpPr>
        <p:spPr>
          <a:xfrm>
            <a:off x="9264729" y="5922325"/>
            <a:ext cx="1281793" cy="564924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043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CEF5304-81AD-D74D-9FC4-4FD4A92E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/>
            </a:scene3d>
          </a:bodyPr>
          <a:lstStyle/>
          <a:p>
            <a:pPr>
              <a:defRPr/>
            </a:pPr>
            <a:r>
              <a:rPr lang="fr-FR" dirty="0"/>
              <a:t>Alternative </a:t>
            </a:r>
            <a:r>
              <a:rPr lang="fr-FR" dirty="0" err="1"/>
              <a:t>tifinagh</a:t>
            </a:r>
            <a:r>
              <a:rPr lang="fr-FR" dirty="0"/>
              <a:t> : les images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0E3EA0-9C78-994A-9904-78BC14F27D9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8502D2E-BA77-454D-8DA5-96050FB4D732}" type="datetime1">
              <a:rPr lang="fr-FR" altLang="fr-FR" sz="1000">
                <a:latin typeface="Lucida Sans Unicode" panose="020B0602030504020204" pitchFamily="34" charset="0"/>
              </a:rPr>
              <a:pPr eaLnBrk="1" hangingPunct="1"/>
              <a:t>06/05/2022</a:t>
            </a:fld>
            <a:endParaRPr lang="fr-FR" altLang="fr-FR" sz="1000">
              <a:latin typeface="Lucida Sans Unicode" panose="020B0602030504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CA2FA4-5EE0-D54E-BB34-EDD1D9E32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000">
                <a:latin typeface="Lucida Sans Unicode" panose="020B0602030504020204" pitchFamily="34" charset="0"/>
              </a:rPr>
              <a:t>Boumerdès 2012, 3.2 alphabets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C0D847-69EA-4540-8CEE-B32191A4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CC04ABA-4FE5-2445-BAE4-26B9E9DBA141}" type="slidenum">
              <a:rPr lang="fr-FR" altLang="fr-FR" sz="1000">
                <a:latin typeface="Lucida Sans Unicode" panose="020B0602030504020204" pitchFamily="34" charset="0"/>
              </a:rPr>
              <a:pPr eaLnBrk="1" hangingPunct="1"/>
              <a:t>25</a:t>
            </a:fld>
            <a:endParaRPr lang="fr-FR" altLang="fr-FR" sz="1000">
              <a:latin typeface="Lucida Sans Unicode" panose="020B0602030504020204" pitchFamily="34" charset="0"/>
            </a:endParaRPr>
          </a:p>
        </p:txBody>
      </p:sp>
      <p:pic>
        <p:nvPicPr>
          <p:cNvPr id="22534" name="Image 6">
            <a:extLst>
              <a:ext uri="{FF2B5EF4-FFF2-40B4-BE49-F238E27FC236}">
                <a16:creationId xmlns:a16="http://schemas.microsoft.com/office/drawing/2014/main" id="{E9E63760-1316-5B45-9E73-FC50FC464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1417638"/>
            <a:ext cx="19208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age 7">
            <a:extLst>
              <a:ext uri="{FF2B5EF4-FFF2-40B4-BE49-F238E27FC236}">
                <a16:creationId xmlns:a16="http://schemas.microsoft.com/office/drawing/2014/main" id="{BC5C475E-621D-1E47-8A0B-A049E39ED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3600450"/>
            <a:ext cx="720566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Image 8">
            <a:extLst>
              <a:ext uri="{FF2B5EF4-FFF2-40B4-BE49-F238E27FC236}">
                <a16:creationId xmlns:a16="http://schemas.microsoft.com/office/drawing/2014/main" id="{02D32B33-B794-9347-AACC-C257FDD5F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4684713"/>
            <a:ext cx="29083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633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E26DEC0-1AB7-3940-BDA5-896F81783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/>
            </a:scene3d>
          </a:bodyPr>
          <a:lstStyle/>
          <a:p>
            <a:pPr>
              <a:defRPr/>
            </a:pPr>
            <a:r>
              <a:rPr lang="fr-FR" dirty="0"/>
              <a:t>Alternative </a:t>
            </a:r>
            <a:r>
              <a:rPr lang="fr-FR" dirty="0" err="1"/>
              <a:t>tifinagh</a:t>
            </a:r>
            <a:r>
              <a:rPr lang="fr-FR" dirty="0"/>
              <a:t> : le modèle lettre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3761E1-F13C-2644-A0D9-DB12250BF79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44712C9-C0F6-E442-841F-B97EEC5EF78D}" type="datetime1">
              <a:rPr lang="fr-FR" altLang="fr-FR" sz="1000">
                <a:latin typeface="Lucida Sans Unicode" panose="020B0602030504020204" pitchFamily="34" charset="0"/>
              </a:rPr>
              <a:pPr eaLnBrk="1" hangingPunct="1"/>
              <a:t>06/05/2022</a:t>
            </a:fld>
            <a:endParaRPr lang="fr-FR" altLang="fr-FR" sz="1000">
              <a:latin typeface="Lucida Sans Unicode" panose="020B0602030504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CB8D0C-B39A-034D-A29C-EFD38BA3D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000">
                <a:latin typeface="Lucida Sans Unicode" panose="020B0602030504020204" pitchFamily="34" charset="0"/>
              </a:rPr>
              <a:t>Boumerdès 2012, 3.2 alphabets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DC2A18-EF64-D14C-85F1-EC1AB86A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8014AEE-EC9E-C64E-964D-C5566DC5BF40}" type="slidenum">
              <a:rPr lang="fr-FR" altLang="fr-FR" sz="1000">
                <a:latin typeface="Lucida Sans Unicode" panose="020B0602030504020204" pitchFamily="34" charset="0"/>
              </a:rPr>
              <a:pPr eaLnBrk="1" hangingPunct="1"/>
              <a:t>26</a:t>
            </a:fld>
            <a:endParaRPr lang="fr-FR" altLang="fr-FR" sz="1000">
              <a:latin typeface="Lucida Sans Unicode" panose="020B0602030504020204" pitchFamily="34" charset="0"/>
            </a:endParaRPr>
          </a:p>
        </p:txBody>
      </p:sp>
      <p:pic>
        <p:nvPicPr>
          <p:cNvPr id="23558" name="Image 6">
            <a:extLst>
              <a:ext uri="{FF2B5EF4-FFF2-40B4-BE49-F238E27FC236}">
                <a16:creationId xmlns:a16="http://schemas.microsoft.com/office/drawing/2014/main" id="{3136C27B-638B-2741-BB39-B6240C4EE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9" y="1752600"/>
            <a:ext cx="87645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Image 7">
            <a:extLst>
              <a:ext uri="{FF2B5EF4-FFF2-40B4-BE49-F238E27FC236}">
                <a16:creationId xmlns:a16="http://schemas.microsoft.com/office/drawing/2014/main" id="{1DA6849A-C453-9345-A5AE-59E906182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01900"/>
            <a:ext cx="20955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Image 8">
            <a:extLst>
              <a:ext uri="{FF2B5EF4-FFF2-40B4-BE49-F238E27FC236}">
                <a16:creationId xmlns:a16="http://schemas.microsoft.com/office/drawing/2014/main" id="{FB43942F-E5FD-F843-A39F-772121069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90938"/>
            <a:ext cx="3060700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Image 9">
            <a:extLst>
              <a:ext uri="{FF2B5EF4-FFF2-40B4-BE49-F238E27FC236}">
                <a16:creationId xmlns:a16="http://schemas.microsoft.com/office/drawing/2014/main" id="{35F9ED1F-3E9B-EF47-94A8-7A642B0DB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4" y="2717799"/>
            <a:ext cx="5717095" cy="343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605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88320AA-35F1-E84D-A548-7ABD5649C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/>
            </a:scene3d>
          </a:bodyPr>
          <a:lstStyle/>
          <a:p>
            <a:pPr>
              <a:defRPr/>
            </a:pPr>
            <a:r>
              <a:rPr lang="fr-FR" dirty="0" err="1"/>
              <a:t>Tifinagh</a:t>
            </a:r>
            <a:r>
              <a:rPr lang="fr-FR" dirty="0"/>
              <a:t>, après la lettre, le mot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F7A4DD-2921-CA41-9354-43BC3DA64D5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4959812-71C3-264F-98FD-1EF6E96942B3}" type="datetime1">
              <a:rPr lang="fr-FR" altLang="fr-FR" sz="1000">
                <a:latin typeface="Lucida Sans Unicode" panose="020B0602030504020204" pitchFamily="34" charset="0"/>
              </a:rPr>
              <a:pPr eaLnBrk="1" hangingPunct="1"/>
              <a:t>06/05/2022</a:t>
            </a:fld>
            <a:endParaRPr lang="fr-FR" altLang="fr-FR" sz="1000">
              <a:latin typeface="Lucida Sans Unicode" panose="020B0602030504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A59201-E1BD-1F44-90C1-8C9494C8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000">
                <a:latin typeface="Lucida Sans Unicode" panose="020B0602030504020204" pitchFamily="34" charset="0"/>
              </a:rPr>
              <a:t>Boumerdès 2012, 3.2 alphabets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773371-98F5-0B44-9E78-73AF8E8C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0FB3923-4DEC-1841-B084-FB37FBE1926C}" type="slidenum">
              <a:rPr lang="fr-FR" altLang="fr-FR" sz="1000">
                <a:latin typeface="Lucida Sans Unicode" panose="020B0602030504020204" pitchFamily="34" charset="0"/>
              </a:rPr>
              <a:pPr eaLnBrk="1" hangingPunct="1"/>
              <a:t>27</a:t>
            </a:fld>
            <a:endParaRPr lang="fr-FR" altLang="fr-FR" sz="1000">
              <a:latin typeface="Lucida Sans Unicode" panose="020B0602030504020204" pitchFamily="34" charset="0"/>
            </a:endParaRPr>
          </a:p>
        </p:txBody>
      </p:sp>
      <p:pic>
        <p:nvPicPr>
          <p:cNvPr id="24582" name="Image 6">
            <a:extLst>
              <a:ext uri="{FF2B5EF4-FFF2-40B4-BE49-F238E27FC236}">
                <a16:creationId xmlns:a16="http://schemas.microsoft.com/office/drawing/2014/main" id="{BB2E3D18-B6A7-1441-B8E2-DF6F97903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239838"/>
            <a:ext cx="40005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Image 7">
            <a:extLst>
              <a:ext uri="{FF2B5EF4-FFF2-40B4-BE49-F238E27FC236}">
                <a16:creationId xmlns:a16="http://schemas.microsoft.com/office/drawing/2014/main" id="{832F93DC-65A3-D64F-8741-8DC9924B7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379788"/>
            <a:ext cx="68484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Image 8">
            <a:extLst>
              <a:ext uri="{FF2B5EF4-FFF2-40B4-BE49-F238E27FC236}">
                <a16:creationId xmlns:a16="http://schemas.microsoft.com/office/drawing/2014/main" id="{BA471368-FC63-B54E-BCDD-1C20DBCD4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1112838"/>
            <a:ext cx="30734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Image 9">
            <a:extLst>
              <a:ext uri="{FF2B5EF4-FFF2-40B4-BE49-F238E27FC236}">
                <a16:creationId xmlns:a16="http://schemas.microsoft.com/office/drawing/2014/main" id="{8AA43A74-636B-BB43-AE5A-0E2C4828F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52688"/>
            <a:ext cx="7924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851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51335D7-D16D-744F-AA98-B7A3C0A1F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Utilisation courante : structurer un livre, un dossier…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8A3CB5-412A-8F44-A700-B2EEA3257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1605642"/>
            <a:ext cx="10312400" cy="1524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EDE615-9226-B24B-B6EE-1F5C74E74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386" y="3317646"/>
            <a:ext cx="6772729" cy="332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21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4EB231F-7139-C348-A45E-168C3A805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Aide à la structuration</a:t>
            </a:r>
            <a:br>
              <a:rPr lang="fr-FR" dirty="0"/>
            </a:br>
            <a:r>
              <a:rPr lang="fr-FR" dirty="0"/>
              <a:t>La Chanson de Roland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E361DC-BAA5-F547-931C-B651F58C7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57" y="1409699"/>
            <a:ext cx="6032500" cy="1752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DAC44D-8155-384E-A966-48EB98469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400" y="3299834"/>
            <a:ext cx="7213600" cy="1651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39E2FF-CE54-214A-92C8-DD4DC70DE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46" y="4913744"/>
            <a:ext cx="7912100" cy="1778000"/>
          </a:xfrm>
          <a:prstGeom prst="rect">
            <a:avLst/>
          </a:prstGeom>
        </p:spPr>
      </p:pic>
      <p:pic>
        <p:nvPicPr>
          <p:cNvPr id="3074" name="Picture 2" descr="https://lorexplor.istex.fr/Wicri/Wicri/pool/images//1/18/Mort_de_Roland.jpg">
            <a:extLst>
              <a:ext uri="{FF2B5EF4-FFF2-40B4-BE49-F238E27FC236}">
                <a16:creationId xmlns:a16="http://schemas.microsoft.com/office/drawing/2014/main" id="{591A2D6C-C492-2F44-AEDE-6F422DD5E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527" y="730512"/>
            <a:ext cx="2789957" cy="229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798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F7F96A4-3C57-0D44-AE21-0E8D3E8FB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Apprendre à lire et à écrire dans d’immenses hypertextes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93E8732-5236-F240-9936-301F8778B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1151" y="9556608"/>
            <a:ext cx="1116148" cy="197678"/>
          </a:xfrm>
        </p:spPr>
        <p:txBody>
          <a:bodyPr/>
          <a:lstStyle/>
          <a:p>
            <a:r>
              <a:rPr lang="fr-FR"/>
              <a:t>CIDE 2019 Djerba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E8B92C-9484-7642-8207-E4EEB120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07E84B-807C-BB49-8D78-9FA193D22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128" y="3665858"/>
            <a:ext cx="1804328" cy="2087096"/>
          </a:xfrm>
          <a:prstGeom prst="rect">
            <a:avLst/>
          </a:prstGeom>
        </p:spPr>
      </p:pic>
      <p:pic>
        <p:nvPicPr>
          <p:cNvPr id="7" name="Picture 2" descr="ttp://ticri.univ-lorraine.fr/wicri.pool/images//d/d4/LogoIstexSiteon0.png">
            <a:extLst>
              <a:ext uri="{FF2B5EF4-FFF2-40B4-BE49-F238E27FC236}">
                <a16:creationId xmlns:a16="http://schemas.microsoft.com/office/drawing/2014/main" id="{A1CF94E7-2455-3047-AA59-4755301EB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38" y="3811262"/>
            <a:ext cx="1998737" cy="70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FA67CA6-B410-2447-92EF-E26AFB671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306" y="1649588"/>
            <a:ext cx="3671557" cy="1905493"/>
          </a:xfrm>
          <a:prstGeom prst="rect">
            <a:avLst/>
          </a:prstGeom>
        </p:spPr>
      </p:pic>
      <p:pic>
        <p:nvPicPr>
          <p:cNvPr id="9" name="Picture 12" descr="Vignette pour la version du 8 juin 2018 à 10:03">
            <a:extLst>
              <a:ext uri="{FF2B5EF4-FFF2-40B4-BE49-F238E27FC236}">
                <a16:creationId xmlns:a16="http://schemas.microsoft.com/office/drawing/2014/main" id="{94E97D3C-830E-F44E-8AB0-663B69744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17638"/>
            <a:ext cx="1858274" cy="185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6BD3ADC-5C23-FB4E-9211-1A14B80AF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837" y="1649587"/>
            <a:ext cx="2110632" cy="1858274"/>
          </a:xfrm>
          <a:prstGeom prst="rect">
            <a:avLst/>
          </a:prstGeom>
        </p:spPr>
      </p:pic>
      <p:pic>
        <p:nvPicPr>
          <p:cNvPr id="4098" name="Picture 2" descr="Logo de Gallica">
            <a:extLst>
              <a:ext uri="{FF2B5EF4-FFF2-40B4-BE49-F238E27FC236}">
                <a16:creationId xmlns:a16="http://schemas.microsoft.com/office/drawing/2014/main" id="{938D0372-94F1-B448-9071-3F2585298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813" y="3855586"/>
            <a:ext cx="2843013" cy="65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a/a0/EU_basic_logo_portrait.jpg/220px-EU_basic_logo_portrait.jpg">
            <a:extLst>
              <a:ext uri="{FF2B5EF4-FFF2-40B4-BE49-F238E27FC236}">
                <a16:creationId xmlns:a16="http://schemas.microsoft.com/office/drawing/2014/main" id="{3908AA00-6651-6846-9A58-8CFF74ED3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328" y="4709406"/>
            <a:ext cx="1005564" cy="143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ogo de Hyper articles en ligne">
            <a:extLst>
              <a:ext uri="{FF2B5EF4-FFF2-40B4-BE49-F238E27FC236}">
                <a16:creationId xmlns:a16="http://schemas.microsoft.com/office/drawing/2014/main" id="{386E94CB-8C5C-694D-8840-2F62E943D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85" y="4892697"/>
            <a:ext cx="931595" cy="52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upload.wikimedia.org/wikipedia/commons/thumb/f/fb/US-NLM-PubMed-Logo.svg/300px-US-NLM-PubMed-Logo.svg.png">
            <a:extLst>
              <a:ext uri="{FF2B5EF4-FFF2-40B4-BE49-F238E27FC236}">
                <a16:creationId xmlns:a16="http://schemas.microsoft.com/office/drawing/2014/main" id="{61F5470B-4BC7-024B-A484-97043D5E0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369" y="5816462"/>
            <a:ext cx="1532940" cy="54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ogo de Persée (portail)">
            <a:extLst>
              <a:ext uri="{FF2B5EF4-FFF2-40B4-BE49-F238E27FC236}">
                <a16:creationId xmlns:a16="http://schemas.microsoft.com/office/drawing/2014/main" id="{0F1723FD-BBC8-F346-85BE-EC8F965BC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38" y="5624370"/>
            <a:ext cx="1031361" cy="103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674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2D1420C-F8E5-FD48-BAE3-06DF4E874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576262"/>
          </a:xfrm>
        </p:spPr>
        <p:txBody>
          <a:bodyPr/>
          <a:lstStyle/>
          <a:p>
            <a:r>
              <a:rPr lang="fr-FR" dirty="0"/>
              <a:t>Exemple : </a:t>
            </a:r>
          </a:p>
          <a:p>
            <a:r>
              <a:rPr lang="fr-FR" dirty="0"/>
              <a:t>La Chanson de Roland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8DF99B9-6910-9F4D-BAB6-A716ECCA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Utilisation courante : aide à la structuration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DA15B3-1710-A04B-954C-D6FDCC624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492" y="1344193"/>
            <a:ext cx="6643007" cy="14264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38C9FA-97A7-7645-9C64-8FDEFABB0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906" y="3076086"/>
            <a:ext cx="6743700" cy="10922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6FE267F-DCDA-3644-A7E3-F03AECECA772}"/>
              </a:ext>
            </a:extLst>
          </p:cNvPr>
          <p:cNvSpPr txBox="1"/>
          <p:nvPr/>
        </p:nvSpPr>
        <p:spPr>
          <a:xfrm>
            <a:off x="1592832" y="4279031"/>
            <a:ext cx="9850774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ourier" pitchFamily="2" charset="0"/>
              </a:rPr>
              <a:t>{{Début 2 colonnes}}</a:t>
            </a:r>
          </a:p>
          <a:p>
            <a:r>
              <a:rPr lang="fr-FR" sz="1400" dirty="0">
                <a:latin typeface="Courier" pitchFamily="2" charset="0"/>
              </a:rPr>
              <a:t>{{FPM, CR, début texte}}</a:t>
            </a:r>
          </a:p>
          <a:p>
            <a:r>
              <a:rPr lang="fr-FR" sz="1400" dirty="0">
                <a:latin typeface="Courier" pitchFamily="2" charset="0"/>
              </a:rPr>
              <a:t>{{FPM, CR, vers  |</a:t>
            </a:r>
            <a:r>
              <a:rPr lang="fr-FR" sz="1400" dirty="0" err="1">
                <a:latin typeface="Courier" pitchFamily="2" charset="0"/>
              </a:rPr>
              <a:t>Meillor</a:t>
            </a:r>
            <a:r>
              <a:rPr lang="fr-FR" sz="1400" dirty="0">
                <a:latin typeface="Courier" pitchFamily="2" charset="0"/>
              </a:rPr>
              <a:t> vassal n'out en la </a:t>
            </a:r>
            <a:r>
              <a:rPr lang="fr-FR" sz="1400" dirty="0" err="1">
                <a:latin typeface="Courier" pitchFamily="2" charset="0"/>
              </a:rPr>
              <a:t>curt</a:t>
            </a:r>
            <a:r>
              <a:rPr lang="fr-FR" sz="1400" dirty="0">
                <a:latin typeface="Courier" pitchFamily="2" charset="0"/>
              </a:rPr>
              <a:t> de* lui.}}</a:t>
            </a:r>
          </a:p>
          <a:p>
            <a:r>
              <a:rPr lang="fr-FR" sz="1400" dirty="0">
                <a:latin typeface="Courier" pitchFamily="2" charset="0"/>
              </a:rPr>
              <a:t>{{FPM, CR, aster |Il n'y eut en la cour que.}}</a:t>
            </a:r>
          </a:p>
          <a:p>
            <a:r>
              <a:rPr lang="fr-FR" sz="1400" dirty="0">
                <a:latin typeface="Courier" pitchFamily="2" charset="0"/>
              </a:rPr>
              <a:t>{{FPM, CR, vers  |E </a:t>
            </a:r>
            <a:r>
              <a:rPr lang="fr-FR" sz="1400" dirty="0" err="1">
                <a:latin typeface="Courier" pitchFamily="2" charset="0"/>
              </a:rPr>
              <a:t>dist</a:t>
            </a:r>
            <a:r>
              <a:rPr lang="fr-FR" sz="1400" dirty="0">
                <a:latin typeface="Courier" pitchFamily="2" charset="0"/>
              </a:rPr>
              <a:t> al </a:t>
            </a:r>
            <a:r>
              <a:rPr lang="fr-FR" sz="1400" dirty="0" err="1">
                <a:latin typeface="Courier" pitchFamily="2" charset="0"/>
              </a:rPr>
              <a:t>rei</a:t>
            </a:r>
            <a:r>
              <a:rPr lang="fr-FR" sz="1400" dirty="0">
                <a:latin typeface="Courier" pitchFamily="2" charset="0"/>
              </a:rPr>
              <a:t> : « Ben l'avez </a:t>
            </a:r>
            <a:r>
              <a:rPr lang="fr-FR" sz="1400" dirty="0" err="1">
                <a:latin typeface="Courier" pitchFamily="2" charset="0"/>
              </a:rPr>
              <a:t>entendut</a:t>
            </a:r>
            <a:r>
              <a:rPr lang="fr-FR" sz="1400" dirty="0">
                <a:latin typeface="Courier" pitchFamily="2" charset="0"/>
              </a:rPr>
              <a:t>.}}</a:t>
            </a:r>
          </a:p>
          <a:p>
            <a:r>
              <a:rPr lang="fr-FR" sz="1400" dirty="0">
                <a:latin typeface="Courier" pitchFamily="2" charset="0"/>
              </a:rPr>
              <a:t>{{FPM, CR, aster |}}</a:t>
            </a:r>
          </a:p>
          <a:p>
            <a:r>
              <a:rPr lang="fr-FR" sz="1400" dirty="0">
                <a:latin typeface="Courier" pitchFamily="2" charset="0"/>
              </a:rPr>
              <a:t>{{FPM, CR, vers  |Li </a:t>
            </a:r>
            <a:r>
              <a:rPr lang="fr-FR" sz="1400" dirty="0" err="1">
                <a:latin typeface="Courier" pitchFamily="2" charset="0"/>
              </a:rPr>
              <a:t>quens</a:t>
            </a:r>
            <a:r>
              <a:rPr lang="fr-FR" sz="1400" dirty="0">
                <a:latin typeface="Courier" pitchFamily="2" charset="0"/>
              </a:rPr>
              <a:t> [[A pour variante de Roland::</a:t>
            </a:r>
            <a:r>
              <a:rPr lang="fr-FR" sz="1400" dirty="0" err="1">
                <a:latin typeface="Courier" pitchFamily="2" charset="0"/>
              </a:rPr>
              <a:t>Rollans</a:t>
            </a:r>
            <a:r>
              <a:rPr lang="fr-FR" sz="1400" dirty="0">
                <a:latin typeface="Courier" pitchFamily="2" charset="0"/>
              </a:rPr>
              <a:t>]] il est </a:t>
            </a:r>
            <a:r>
              <a:rPr lang="fr-FR" sz="1400" dirty="0" err="1">
                <a:latin typeface="Courier" pitchFamily="2" charset="0"/>
              </a:rPr>
              <a:t>mult</a:t>
            </a:r>
            <a:r>
              <a:rPr lang="fr-FR" sz="1400" dirty="0">
                <a:latin typeface="Courier" pitchFamily="2" charset="0"/>
              </a:rPr>
              <a:t> </a:t>
            </a:r>
            <a:r>
              <a:rPr lang="fr-FR" sz="1400" dirty="0" err="1">
                <a:latin typeface="Courier" pitchFamily="2" charset="0"/>
              </a:rPr>
              <a:t>irascut</a:t>
            </a:r>
            <a:r>
              <a:rPr lang="fr-FR" sz="1400" dirty="0">
                <a:latin typeface="Courier" pitchFamily="2" charset="0"/>
              </a:rPr>
              <a:t>* :}}</a:t>
            </a:r>
          </a:p>
          <a:p>
            <a:r>
              <a:rPr lang="fr-FR" sz="1400" dirty="0">
                <a:latin typeface="Courier" pitchFamily="2" charset="0"/>
              </a:rPr>
              <a:t>{{FPM, CR, aster |Courroucé.}}</a:t>
            </a:r>
          </a:p>
        </p:txBody>
      </p:sp>
    </p:spTree>
    <p:extLst>
      <p:ext uri="{BB962C8B-B14F-4D97-AF65-F5344CB8AC3E}">
        <p14:creationId xmlns:p14="http://schemas.microsoft.com/office/powerpoint/2010/main" val="3730858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3EB29FA-82C4-334C-AD08-D4D4D7929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4525962"/>
          </a:xfrm>
        </p:spPr>
        <p:txBody>
          <a:bodyPr/>
          <a:lstStyle/>
          <a:p>
            <a:r>
              <a:rPr lang="fr-FR" dirty="0"/>
              <a:t>Des centaines de milliers de modèles</a:t>
            </a:r>
          </a:p>
          <a:p>
            <a:r>
              <a:rPr lang="fr-FR" dirty="0"/>
              <a:t>Géolocalisation : par pays, région, départements, etc.</a:t>
            </a:r>
          </a:p>
          <a:p>
            <a:r>
              <a:rPr lang="fr-FR" dirty="0"/>
              <a:t>Ecriture normalisée des dates</a:t>
            </a:r>
          </a:p>
          <a:p>
            <a:r>
              <a:rPr lang="fr-FR" dirty="0"/>
              <a:t>Inciter au respect de la nomenclature</a:t>
            </a:r>
          </a:p>
          <a:p>
            <a:pPr lvl="1"/>
            <a:r>
              <a:rPr lang="fr-FR" dirty="0"/>
              <a:t>Listes déroulantes, boîtes</a:t>
            </a:r>
          </a:p>
          <a:p>
            <a:pPr lvl="1"/>
            <a:r>
              <a:rPr lang="fr-FR" dirty="0" err="1"/>
              <a:t>Infobox</a:t>
            </a:r>
            <a:r>
              <a:rPr lang="fr-FR" dirty="0"/>
              <a:t> (villes d’Algérie, de France, de Lorrain, personnalités…)</a:t>
            </a:r>
          </a:p>
          <a:p>
            <a:pPr lvl="1"/>
            <a:r>
              <a:rPr lang="fr-FR" dirty="0"/>
              <a:t>Listes de villes, de pays </a:t>
            </a:r>
            <a:r>
              <a:rPr lang="fr-FR" dirty="0" err="1"/>
              <a:t>etc</a:t>
            </a:r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     Pas toujours facile à récupérer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7DE6A8-8EFA-4241-8B31-D09C66DFD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Wikipédia : un réservoir de modèles…</a:t>
            </a:r>
          </a:p>
        </p:txBody>
      </p:sp>
      <p:pic>
        <p:nvPicPr>
          <p:cNvPr id="7170" name="Picture 2" descr="Vignette pour la version du 5 juillet 2017 à 23:11">
            <a:extLst>
              <a:ext uri="{FF2B5EF4-FFF2-40B4-BE49-F238E27FC236}">
                <a16:creationId xmlns:a16="http://schemas.microsoft.com/office/drawing/2014/main" id="{7ADA916D-FB7B-8149-A4D1-5B8D0CCB7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15" y="5250544"/>
            <a:ext cx="1185803" cy="101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157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90FC326-C0A4-1646-8EF6-9C7E95685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1213076"/>
          </a:xfrm>
        </p:spPr>
        <p:txBody>
          <a:bodyPr/>
          <a:lstStyle/>
          <a:p>
            <a:r>
              <a:rPr lang="fr-FR" sz="2000" dirty="0"/>
              <a:t>Une page peut être indexée par une catégorie</a:t>
            </a:r>
          </a:p>
          <a:p>
            <a:r>
              <a:rPr lang="fr-FR" sz="2000" dirty="0"/>
              <a:t>Les catégories sont des pages (qui peuvent être indexées)</a:t>
            </a:r>
          </a:p>
          <a:p>
            <a:r>
              <a:rPr lang="fr-FR" sz="2000" dirty="0"/>
              <a:t>On dispose donc d’un thésaurus hiérarchique simple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6114269-18EB-FF41-95C4-0180B0068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catégories de MediaWiki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609653-198F-854A-B878-591B6FC5B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47" y="2757714"/>
            <a:ext cx="5309096" cy="40397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A04399-4612-D747-89CD-F1AEE54DA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669" y="2757714"/>
            <a:ext cx="6096322" cy="3906798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C3682C-7157-9D47-A3F5-F531BFD3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Ontologies SHS, 03/2021, Ducloy, 2 sémantic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00F038-5E0E-0747-8C6A-83782EBC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0188-3F11-3C44-B876-E5E6F20D6CB6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633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8DDFF22-9130-544C-862A-F1348D4C4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2118096"/>
          </a:xfrm>
        </p:spPr>
        <p:txBody>
          <a:bodyPr/>
          <a:lstStyle/>
          <a:p>
            <a:r>
              <a:rPr lang="fr-FR" dirty="0" err="1"/>
              <a:t>MeSH</a:t>
            </a:r>
            <a:r>
              <a:rPr lang="fr-FR" dirty="0"/>
              <a:t> : </a:t>
            </a:r>
            <a:r>
              <a:rPr lang="fr-FR" dirty="0" err="1"/>
              <a:t>Medical</a:t>
            </a:r>
            <a:r>
              <a:rPr lang="fr-FR" dirty="0"/>
              <a:t> </a:t>
            </a:r>
            <a:r>
              <a:rPr lang="fr-FR" dirty="0" err="1"/>
              <a:t>Subject</a:t>
            </a:r>
            <a:r>
              <a:rPr lang="fr-FR" dirty="0"/>
              <a:t> </a:t>
            </a:r>
            <a:r>
              <a:rPr lang="fr-FR" dirty="0" err="1"/>
              <a:t>Headings</a:t>
            </a:r>
            <a:r>
              <a:rPr lang="fr-FR" dirty="0"/>
              <a:t> (USA / NIH / NCBI / NLM)</a:t>
            </a:r>
          </a:p>
          <a:p>
            <a:pPr lvl="1"/>
            <a:r>
              <a:rPr lang="fr-FR" dirty="0"/>
              <a:t>NIH :   National Institutes of </a:t>
            </a:r>
            <a:r>
              <a:rPr lang="fr-FR" dirty="0" err="1"/>
              <a:t>Health</a:t>
            </a:r>
            <a:r>
              <a:rPr lang="fr-FR" dirty="0"/>
              <a:t> (Ministère de la santé USA)</a:t>
            </a:r>
          </a:p>
          <a:p>
            <a:pPr lvl="1"/>
            <a:r>
              <a:rPr lang="fr-FR" dirty="0"/>
              <a:t>NCBI : National Center for </a:t>
            </a:r>
            <a:r>
              <a:rPr lang="fr-FR" dirty="0" err="1"/>
              <a:t>Biotechnology</a:t>
            </a:r>
            <a:r>
              <a:rPr lang="fr-FR" dirty="0"/>
              <a:t> Information</a:t>
            </a:r>
          </a:p>
          <a:p>
            <a:pPr lvl="1"/>
            <a:r>
              <a:rPr lang="fr-FR" dirty="0">
                <a:highlight>
                  <a:srgbClr val="FFFF00"/>
                </a:highlight>
              </a:rPr>
              <a:t>NLM</a:t>
            </a:r>
            <a:r>
              <a:rPr lang="fr-FR" dirty="0"/>
              <a:t> : United States </a:t>
            </a:r>
            <a:r>
              <a:rPr lang="fr-FR" dirty="0">
                <a:highlight>
                  <a:srgbClr val="FFFF00"/>
                </a:highlight>
              </a:rPr>
              <a:t>National Library of </a:t>
            </a:r>
            <a:r>
              <a:rPr lang="fr-FR" dirty="0" err="1">
                <a:highlight>
                  <a:srgbClr val="FFFF00"/>
                </a:highlight>
              </a:rPr>
              <a:t>Medicine</a:t>
            </a:r>
            <a:endParaRPr lang="fr-FR" dirty="0">
              <a:highlight>
                <a:srgbClr val="FFFF00"/>
              </a:highlight>
            </a:endParaRPr>
          </a:p>
          <a:p>
            <a:r>
              <a:rPr lang="fr-FR" dirty="0"/>
              <a:t>Basé sur 900.000 analyses d’articles par an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DEEC649-06CE-1249-B1D6-7AE68DED9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de thésaurus : le </a:t>
            </a:r>
            <a:r>
              <a:rPr lang="fr-FR" dirty="0" err="1"/>
              <a:t>MeSH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9F2448-5A29-E345-B5FA-A1D92EACDBF7}"/>
              </a:ext>
            </a:extLst>
          </p:cNvPr>
          <p:cNvSpPr/>
          <p:nvPr/>
        </p:nvSpPr>
        <p:spPr>
          <a:xfrm>
            <a:off x="3986847" y="3813243"/>
            <a:ext cx="6751175" cy="27701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All </a:t>
            </a:r>
            <a:r>
              <a:rPr lang="fr-FR" dirty="0" err="1">
                <a:solidFill>
                  <a:schemeClr val="bg2">
                    <a:lumMod val="25000"/>
                  </a:schemeClr>
                </a:solidFill>
              </a:rPr>
              <a:t>MeSH</a:t>
            </a: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25000"/>
                  </a:schemeClr>
                </a:solidFill>
              </a:rPr>
              <a:t>Categories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 &gt;  </a:t>
            </a:r>
            <a:r>
              <a:rPr lang="fr-FR" dirty="0" err="1">
                <a:solidFill>
                  <a:schemeClr val="bg2">
                    <a:lumMod val="25000"/>
                  </a:schemeClr>
                </a:solidFill>
              </a:rPr>
              <a:t>Psychiatry</a:t>
            </a: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and Psychology </a:t>
            </a:r>
            <a:r>
              <a:rPr lang="fr-FR" dirty="0" err="1">
                <a:solidFill>
                  <a:schemeClr val="bg2">
                    <a:lumMod val="25000"/>
                  </a:schemeClr>
                </a:solidFill>
              </a:rPr>
              <a:t>Category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    &gt;   </a:t>
            </a:r>
            <a:r>
              <a:rPr lang="fr-FR" dirty="0" err="1">
                <a:solidFill>
                  <a:schemeClr val="bg2">
                    <a:lumMod val="25000"/>
                  </a:schemeClr>
                </a:solidFill>
              </a:rPr>
              <a:t>Behavioral</a:t>
            </a: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Disciplines and </a:t>
            </a:r>
            <a:r>
              <a:rPr lang="fr-FR" dirty="0" err="1">
                <a:solidFill>
                  <a:schemeClr val="bg2">
                    <a:lumMod val="25000"/>
                  </a:schemeClr>
                </a:solidFill>
              </a:rPr>
              <a:t>Activities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       &gt;    </a:t>
            </a:r>
            <a:r>
              <a:rPr lang="fr-FR" b="1" dirty="0" err="1">
                <a:solidFill>
                  <a:schemeClr val="accent2"/>
                </a:solidFill>
              </a:rPr>
              <a:t>Psychotherapy</a:t>
            </a:r>
            <a:endParaRPr lang="fr-FR" b="1" dirty="0">
              <a:solidFill>
                <a:schemeClr val="accent2"/>
              </a:solidFill>
            </a:endParaRP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           &gt;    Animal </a:t>
            </a:r>
            <a:r>
              <a:rPr lang="fr-FR" dirty="0" err="1">
                <a:solidFill>
                  <a:schemeClr val="bg2">
                    <a:lumMod val="25000"/>
                  </a:schemeClr>
                </a:solidFill>
              </a:rPr>
              <a:t>Assisted</a:t>
            </a: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25000"/>
                  </a:schemeClr>
                </a:solidFill>
              </a:rPr>
              <a:t>Therapy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                 &gt;  Equine-</a:t>
            </a:r>
            <a:r>
              <a:rPr lang="fr-FR" dirty="0" err="1">
                <a:solidFill>
                  <a:schemeClr val="bg2">
                    <a:lumMod val="25000"/>
                  </a:schemeClr>
                </a:solidFill>
              </a:rPr>
              <a:t>Assisted</a:t>
            </a: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25000"/>
                  </a:schemeClr>
                </a:solidFill>
              </a:rPr>
              <a:t>Therapy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          &gt;     </a:t>
            </a:r>
            <a:r>
              <a:rPr lang="fr-FR" dirty="0" err="1">
                <a:solidFill>
                  <a:schemeClr val="bg2">
                    <a:lumMod val="25000"/>
                  </a:schemeClr>
                </a:solidFill>
              </a:rPr>
              <a:t>Aromatherapy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          &gt;     Art </a:t>
            </a:r>
            <a:r>
              <a:rPr lang="fr-FR" dirty="0" err="1">
                <a:solidFill>
                  <a:schemeClr val="bg2">
                    <a:lumMod val="25000"/>
                  </a:schemeClr>
                </a:solidFill>
              </a:rPr>
              <a:t>Therapy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61085B-1257-7D46-8EAF-6421EC8B7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Ontologies SHS, 03/2021, Ducloy, 2 sémantic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DCF953-A85B-4243-88FC-A3148305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0188-3F11-3C44-B876-E5E6F20D6CB6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268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6FB8D3E-8876-3842-8DF7-133933674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1143000"/>
          </a:xfrm>
        </p:spPr>
        <p:txBody>
          <a:bodyPr/>
          <a:lstStyle/>
          <a:p>
            <a:r>
              <a:rPr lang="fr-FR" dirty="0"/>
              <a:t>Volume : 29 917 descripteurs (</a:t>
            </a:r>
            <a:r>
              <a:rPr lang="fr-FR" dirty="0" err="1"/>
              <a:t>headings</a:t>
            </a:r>
            <a:r>
              <a:rPr lang="fr-FR" dirty="0"/>
              <a:t>)</a:t>
            </a:r>
          </a:p>
          <a:p>
            <a:r>
              <a:rPr lang="fr-FR" dirty="0"/>
              <a:t>Mécanisme d’extension : les </a:t>
            </a:r>
            <a:r>
              <a:rPr lang="fr-FR" dirty="0" err="1">
                <a:highlight>
                  <a:srgbClr val="00FFFF"/>
                </a:highlight>
              </a:rPr>
              <a:t>qualifieurs</a:t>
            </a:r>
            <a:r>
              <a:rPr lang="fr-FR" dirty="0"/>
              <a:t> 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B4101C5-C20E-6941-A1B8-67BF6AEC3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err="1"/>
              <a:t>MeSH</a:t>
            </a:r>
            <a:r>
              <a:rPr lang="fr-FR" dirty="0"/>
              <a:t>, suite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5EA86C-1568-1949-93A4-F5F807D72EE9}"/>
              </a:ext>
            </a:extLst>
          </p:cNvPr>
          <p:cNvSpPr/>
          <p:nvPr/>
        </p:nvSpPr>
        <p:spPr>
          <a:xfrm>
            <a:off x="1322173" y="2755559"/>
            <a:ext cx="8106032" cy="99471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France -&gt; France (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FF"/>
                </a:highlight>
              </a:rPr>
              <a:t>epidemiology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-&gt; France (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FF"/>
                </a:highlight>
              </a:rPr>
              <a:t>ethnology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-&gt; France (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FF"/>
                </a:highlight>
              </a:rPr>
              <a:t>statistics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FF"/>
                </a:highlight>
              </a:rPr>
              <a:t> and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FF"/>
                </a:highlight>
              </a:rPr>
              <a:t>numerical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FF"/>
                </a:highlight>
              </a:rPr>
              <a:t> data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295D40-07E0-D645-ABFF-0248985F66BD}"/>
              </a:ext>
            </a:extLst>
          </p:cNvPr>
          <p:cNvSpPr/>
          <p:nvPr/>
        </p:nvSpPr>
        <p:spPr>
          <a:xfrm>
            <a:off x="1375719" y="4020071"/>
            <a:ext cx="8106032" cy="208417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Infuenza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human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-&gt;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Infuenza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human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epidemiology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		-&gt;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Infuenza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human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ethnology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-&gt;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Infuenza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human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statistics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numerical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data)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-&gt;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Infuenza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human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psychology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-&gt;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Infuenza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human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prevention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control) 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-&gt;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Infuenza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human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(complications) 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+ 40 autres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qualifieurs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4AE6D0-987A-2A43-8A61-300C01EA4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Ontologies SHS, 03/2021, Ducloy, 2 sémantic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CC4DF3-0145-0F47-BC9B-0A32E27A7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0188-3F11-3C44-B876-E5E6F20D6CB6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0373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672CAF4-239D-0348-88FC-5C8DB4603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 français : traduction de l’INSERM (et de l’INIST)</a:t>
            </a:r>
          </a:p>
          <a:p>
            <a:pPr lvl="1"/>
            <a:r>
              <a:rPr lang="fr-FR" dirty="0"/>
              <a:t>Exemple : indexation d’un article rendu sur le wiki</a:t>
            </a:r>
          </a:p>
          <a:p>
            <a:pPr lvl="1"/>
            <a:r>
              <a:rPr lang="fr-FR" dirty="0"/>
              <a:t>Dans </a:t>
            </a:r>
            <a:r>
              <a:rPr lang="fr-FR" dirty="0" err="1"/>
              <a:t>Wicri</a:t>
            </a:r>
            <a:r>
              <a:rPr lang="fr-FR" dirty="0"/>
              <a:t>; un </a:t>
            </a:r>
            <a:r>
              <a:rPr lang="fr-FR" dirty="0" err="1"/>
              <a:t>qualifieur</a:t>
            </a:r>
            <a:r>
              <a:rPr lang="fr-FR" dirty="0"/>
              <a:t> </a:t>
            </a:r>
            <a:r>
              <a:rPr lang="fr-FR" dirty="0" err="1"/>
              <a:t>MeSH</a:t>
            </a:r>
            <a:r>
              <a:rPr lang="fr-FR" dirty="0"/>
              <a:t> est ajouté (plusieurs vocabulaires)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13E210-DBCD-3A4E-AFCF-12B68190D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err="1"/>
              <a:t>MeSH</a:t>
            </a:r>
            <a:r>
              <a:rPr lang="fr-FR" dirty="0"/>
              <a:t> en français…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CE8D4F-E205-F542-AD0E-A92A13D1C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71" y="3277561"/>
            <a:ext cx="5171244" cy="31704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A17D12-56A8-894D-8CFF-ECDD4BC5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844" y="3277561"/>
            <a:ext cx="6134100" cy="3378200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A44D87-6ABD-B247-A93F-BAB9F2ED1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Ontologies SHS, 03/2021, Ducloy, 2 sémantic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ED0962-47DE-FB45-AB40-9033AC4FA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0188-3F11-3C44-B876-E5E6F20D6CB6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857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D83FE5D-54DD-A74C-BC58-30915E2DA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Extension de </a:t>
            </a:r>
            <a:r>
              <a:rPr lang="fr-FR" dirty="0" err="1"/>
              <a:t>MediaWiki</a:t>
            </a:r>
            <a:endParaRPr lang="fr-FR" dirty="0"/>
          </a:p>
          <a:p>
            <a:pPr lvl="1"/>
            <a:r>
              <a:rPr lang="fr-FR" dirty="0"/>
              <a:t>Non utilisée dans Wikipédia </a:t>
            </a:r>
          </a:p>
          <a:p>
            <a:pPr lvl="2"/>
            <a:r>
              <a:rPr lang="fr-FR" dirty="0"/>
              <a:t>complexité collective ?</a:t>
            </a:r>
          </a:p>
          <a:p>
            <a:r>
              <a:rPr lang="fr-FR" dirty="0"/>
              <a:t>Origine (2005)</a:t>
            </a:r>
          </a:p>
          <a:p>
            <a:pPr lvl="1"/>
            <a:r>
              <a:rPr lang="fr-FR" dirty="0"/>
              <a:t>Markus </a:t>
            </a:r>
            <a:r>
              <a:rPr lang="fr-FR" dirty="0" err="1"/>
              <a:t>Krötzsch</a:t>
            </a:r>
            <a:r>
              <a:rPr lang="fr-FR" dirty="0"/>
              <a:t>, Université de </a:t>
            </a:r>
            <a:r>
              <a:rPr lang="fr-FR" dirty="0" err="1"/>
              <a:t>Kalrshure</a:t>
            </a:r>
            <a:endParaRPr lang="fr-FR" dirty="0"/>
          </a:p>
          <a:p>
            <a:r>
              <a:rPr lang="fr-FR" dirty="0"/>
              <a:t>Quelques références :</a:t>
            </a:r>
          </a:p>
          <a:p>
            <a:pPr lvl="1"/>
            <a:r>
              <a:rPr lang="fr-FR" dirty="0"/>
              <a:t>Johnson &amp; Johnson Pharmaceutical </a:t>
            </a:r>
            <a:r>
              <a:rPr lang="fr-FR" dirty="0" err="1"/>
              <a:t>Research</a:t>
            </a:r>
            <a:r>
              <a:rPr lang="fr-FR" dirty="0"/>
              <a:t> and </a:t>
            </a:r>
            <a:r>
              <a:rPr lang="fr-FR" dirty="0" err="1"/>
              <a:t>Development</a:t>
            </a:r>
            <a:r>
              <a:rPr lang="fr-FR" dirty="0"/>
              <a:t>,</a:t>
            </a:r>
          </a:p>
          <a:p>
            <a:pPr lvl="1"/>
            <a:r>
              <a:rPr lang="fr-FR" dirty="0"/>
              <a:t>National Cancer Institute, (USA/NIH)</a:t>
            </a:r>
          </a:p>
          <a:p>
            <a:pPr lvl="1"/>
            <a:r>
              <a:rPr lang="fr-FR" dirty="0"/>
              <a:t>Pfizer,</a:t>
            </a:r>
          </a:p>
          <a:p>
            <a:pPr lvl="1"/>
            <a:r>
              <a:rPr lang="fr-FR" dirty="0"/>
              <a:t>World </a:t>
            </a:r>
            <a:r>
              <a:rPr lang="fr-FR" dirty="0" err="1"/>
              <a:t>Health</a:t>
            </a:r>
            <a:r>
              <a:rPr lang="fr-FR" dirty="0"/>
              <a:t> </a:t>
            </a:r>
            <a:r>
              <a:rPr lang="fr-FR" dirty="0" err="1"/>
              <a:t>Organization</a:t>
            </a:r>
            <a:r>
              <a:rPr lang="fr-FR" dirty="0"/>
              <a:t>,</a:t>
            </a:r>
          </a:p>
          <a:p>
            <a:pPr lvl="1"/>
            <a:r>
              <a:rPr lang="fr-FR" dirty="0"/>
              <a:t>Harvard </a:t>
            </a:r>
            <a:r>
              <a:rPr lang="fr-FR" dirty="0" err="1"/>
              <a:t>University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E06458D-4A4A-DE4F-AA94-C27DA2059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Semantic</a:t>
            </a:r>
            <a:r>
              <a:rPr lang="fr-FR" dirty="0"/>
              <a:t> </a:t>
            </a:r>
            <a:r>
              <a:rPr lang="fr-FR" dirty="0" err="1"/>
              <a:t>MediaWiki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07EF6A-7925-5B46-9B87-E3C7950E6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006" y="248208"/>
            <a:ext cx="2547551" cy="254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E2CF23-2317-344A-B869-EA913BD90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Ontologies SHS, 03/2021, Ducloy, 2 sémantic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4B2EF7-E82A-3F43-B113-730C4CFF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0188-3F11-3C44-B876-E5E6F20D6CB6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147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Structurer la connaissance avec des liens sémantiques…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Ontologies SHS, 03/2021, Ducloy, 2 sémantic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733" y="1458450"/>
            <a:ext cx="5060197" cy="130186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686733" y="2859937"/>
            <a:ext cx="5125121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sur un livret de 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[[</a:t>
            </a:r>
            <a:r>
              <a:rPr lang="fr-FR" sz="14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A pour auteur de livret</a:t>
            </a:r>
            <a:r>
              <a:rPr lang="fr-FR" sz="1400" b="1" dirty="0">
                <a:latin typeface="Courier" charset="0"/>
                <a:ea typeface="Courier" charset="0"/>
                <a:cs typeface="Courier" charset="0"/>
              </a:rPr>
              <a:t>::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Lorenzo da Ponte]].</a:t>
            </a:r>
          </a:p>
        </p:txBody>
      </p:sp>
      <p:sp>
        <p:nvSpPr>
          <p:cNvPr id="12" name="Arc 11"/>
          <p:cNvSpPr/>
          <p:nvPr/>
        </p:nvSpPr>
        <p:spPr>
          <a:xfrm>
            <a:off x="4778644" y="1720312"/>
            <a:ext cx="4262034" cy="3316637"/>
          </a:xfrm>
          <a:prstGeom prst="arc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-180" r="18657"/>
          <a:stretch/>
        </p:blipFill>
        <p:spPr>
          <a:xfrm>
            <a:off x="5520154" y="4896575"/>
            <a:ext cx="4955302" cy="115551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211081" y="6149551"/>
            <a:ext cx="5339923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{{#</a:t>
            </a:r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ask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:[[</a:t>
            </a:r>
            <a:r>
              <a:rPr lang="fr-FR" sz="14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a pour auteur de livret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::{{PAGENAME}}]]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| format=</a:t>
            </a:r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ul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| ?A pour compositeur=compositeur :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099" y="3400506"/>
            <a:ext cx="2594675" cy="145776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382361" y="2138765"/>
            <a:ext cx="27238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 auteur de livret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686733" y="4129386"/>
            <a:ext cx="2959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Semantic </a:t>
            </a:r>
            <a:r>
              <a:rPr lang="fr-FR" b="1" dirty="0" err="1"/>
              <a:t>MediaWiki</a:t>
            </a:r>
            <a:r>
              <a:rPr lang="fr-FR" b="1" dirty="0"/>
              <a:t> </a:t>
            </a:r>
            <a:r>
              <a:rPr lang="fr-FR" dirty="0"/>
              <a:t>:</a:t>
            </a:r>
          </a:p>
          <a:p>
            <a:r>
              <a:rPr lang="fr-FR" dirty="0"/>
              <a:t>construction sémantique</a:t>
            </a:r>
          </a:p>
          <a:p>
            <a:r>
              <a:rPr lang="fr-FR" dirty="0"/>
              <a:t>Dans une approche RDF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5385416-1135-B549-9C02-473195BC1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0188-3F11-3C44-B876-E5E6F20D6CB6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545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/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Liens </a:t>
            </a:r>
            <a:r>
              <a:rPr lang="en-US" dirty="0" err="1">
                <a:ea typeface="+mj-ea"/>
                <a:cs typeface="+mj-cs"/>
              </a:rPr>
              <a:t>sémantiques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1513" name="Espace réservé du pied de page 10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ea typeface="ＭＳ Ｐゴシック" charset="-128"/>
                <a:cs typeface="ＭＳ Ｐゴシック" charset="-128"/>
              </a:rPr>
              <a:t>Ontologies SHS, 03/2021, Ducloy, 2 sémantic</a:t>
            </a:r>
          </a:p>
        </p:txBody>
      </p:sp>
      <p:pic>
        <p:nvPicPr>
          <p:cNvPr id="2355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1231900"/>
            <a:ext cx="3681412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1201" y="1547813"/>
            <a:ext cx="3706813" cy="203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fr-FR" sz="2000" b="1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Pittsburgh</a:t>
            </a:r>
            <a:r>
              <a:rPr lang="fr-FR" sz="20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 est située au confluent des rivières </a:t>
            </a:r>
            <a:r>
              <a:rPr lang="fr-FR" sz="20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ＭＳ Ｐゴシック" charset="0"/>
                <a:hlinkClick r:id="rId3" tooltip="Allegheny (rivière)"/>
              </a:rPr>
              <a:t>Allegheny</a:t>
            </a:r>
            <a:r>
              <a:rPr lang="fr-FR" sz="20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 et </a:t>
            </a:r>
            <a:r>
              <a:rPr lang="fr-FR" sz="20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ＭＳ Ｐゴシック" charset="0"/>
                <a:hlinkClick r:id="rId4" tooltip="Monongahela"/>
              </a:rPr>
              <a:t>Monongahela</a:t>
            </a:r>
            <a:r>
              <a:rPr lang="fr-FR" sz="20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 qui forment l'</a:t>
            </a:r>
            <a:r>
              <a:rPr lang="fr-FR" sz="20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ＭＳ Ｐゴシック" charset="0"/>
                <a:hlinkClick r:id="rId5" tooltip="Ohio (rivière)"/>
              </a:rPr>
              <a:t>Ohio</a:t>
            </a:r>
            <a:r>
              <a:rPr lang="fr-FR" sz="20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, un affluent du </a:t>
            </a:r>
            <a:r>
              <a:rPr lang="fr-FR" sz="20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ＭＳ Ｐゴシック" charset="0"/>
                <a:hlinkClick r:id="rId6" tooltip="Mississippi (fleuve)"/>
              </a:rPr>
              <a:t>Mississippi</a:t>
            </a:r>
            <a:r>
              <a:rPr lang="fr-FR" sz="20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 . </a:t>
            </a:r>
          </a:p>
          <a:p>
            <a:pPr>
              <a:defRPr/>
            </a:pPr>
            <a:endParaRPr lang="eu-ES" sz="1400">
              <a:solidFill>
                <a:srgbClr val="000000"/>
              </a:solidFill>
              <a:latin typeface="Courier" charset="0"/>
              <a:ea typeface="ＭＳ Ｐゴシック" charset="0"/>
              <a:cs typeface="Courier" charset="0"/>
            </a:endParaRPr>
          </a:p>
        </p:txBody>
      </p:sp>
      <p:sp>
        <p:nvSpPr>
          <p:cNvPr id="7" name="Rogner un rectangle avec un coin diagonal 6"/>
          <p:cNvSpPr/>
          <p:nvPr/>
        </p:nvSpPr>
        <p:spPr>
          <a:xfrm>
            <a:off x="2685126" y="3779175"/>
            <a:ext cx="6858000" cy="1912938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fr-FR" dirty="0"/>
              <a:t>Pittsburgh est située au confluent des rivières</a:t>
            </a:r>
          </a:p>
          <a:p>
            <a:pPr>
              <a:defRPr/>
            </a:pPr>
            <a:r>
              <a:rPr lang="fr-FR" dirty="0"/>
              <a:t> [[</a:t>
            </a:r>
            <a:r>
              <a:rPr lang="fr-FR" dirty="0">
                <a:ln>
                  <a:solidFill>
                    <a:srgbClr val="0000FF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sur le cours d'</a:t>
            </a:r>
            <a:r>
              <a:rPr lang="fr-FR" dirty="0" err="1">
                <a:ln>
                  <a:solidFill>
                    <a:srgbClr val="0000FF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eau::</a:t>
            </a:r>
            <a:r>
              <a:rPr lang="fr-FR" dirty="0" err="1"/>
              <a:t>Allegheny</a:t>
            </a:r>
            <a:r>
              <a:rPr lang="fr-FR" dirty="0"/>
              <a:t> (rivière)|Allegheny]] </a:t>
            </a:r>
          </a:p>
          <a:p>
            <a:pPr>
              <a:defRPr/>
            </a:pPr>
            <a:r>
              <a:rPr lang="fr-FR" dirty="0"/>
              <a:t>et [[s</a:t>
            </a:r>
            <a:r>
              <a:rPr lang="fr-FR" dirty="0">
                <a:ln>
                  <a:solidFill>
                    <a:srgbClr val="0000FF"/>
                  </a:solidFill>
                </a:ln>
              </a:rPr>
              <a:t>ur le cours d'</a:t>
            </a:r>
            <a:r>
              <a:rPr lang="fr-FR" dirty="0" err="1">
                <a:ln>
                  <a:solidFill>
                    <a:srgbClr val="0000FF"/>
                  </a:solidFill>
                </a:ln>
              </a:rPr>
              <a:t>eau::</a:t>
            </a:r>
            <a:r>
              <a:rPr lang="fr-FR" dirty="0" err="1"/>
              <a:t>Monongahela</a:t>
            </a:r>
            <a:r>
              <a:rPr lang="fr-FR" dirty="0"/>
              <a:t>]] qui forment  </a:t>
            </a:r>
            <a:endParaRPr lang="fr-FR" dirty="0">
              <a:ln>
                <a:solidFill>
                  <a:srgbClr val="0000FF"/>
                </a:solidFill>
              </a:ln>
            </a:endParaRPr>
          </a:p>
          <a:p>
            <a:pPr>
              <a:defRPr/>
            </a:pPr>
            <a:r>
              <a:rPr lang="fr-FR" dirty="0">
                <a:ln>
                  <a:solidFill>
                    <a:srgbClr val="0000FF"/>
                  </a:solidFill>
                </a:ln>
              </a:rPr>
              <a:t>l'[[sur le cours d'</a:t>
            </a:r>
            <a:r>
              <a:rPr lang="fr-FR" dirty="0" err="1">
                <a:ln>
                  <a:solidFill>
                    <a:srgbClr val="0000FF"/>
                  </a:solidFill>
                </a:ln>
              </a:rPr>
              <a:t>eau::</a:t>
            </a:r>
            <a:r>
              <a:rPr lang="fr-FR" dirty="0" err="1"/>
              <a:t>Ohio</a:t>
            </a:r>
            <a:r>
              <a:rPr lang="fr-FR" dirty="0"/>
              <a:t> (rivière)|Ohio]], un affluent du [[Mississippi (fleuve)|Mississippi]] .</a:t>
            </a:r>
          </a:p>
        </p:txBody>
      </p:sp>
      <p:pic>
        <p:nvPicPr>
          <p:cNvPr id="23557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5523319"/>
            <a:ext cx="72517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EB592BA-126E-7A49-B105-8CC1C211E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0188-3F11-3C44-B876-E5E6F20D6CB6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795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Espace réservé du contenu 1"/>
          <p:cNvSpPr>
            <a:spLocks noGrp="1"/>
          </p:cNvSpPr>
          <p:nvPr>
            <p:ph idx="1"/>
          </p:nvPr>
        </p:nvSpPr>
        <p:spPr>
          <a:xfrm>
            <a:off x="1981201" y="3217864"/>
            <a:ext cx="3071813" cy="2789237"/>
          </a:xfrm>
        </p:spPr>
        <p:txBody>
          <a:bodyPr/>
          <a:lstStyle/>
          <a:p>
            <a:r>
              <a:rPr lang="fr-FR">
                <a:latin typeface="Lucida Sans Unicode" charset="0"/>
                <a:ea typeface="ＭＳ Ｐゴシック" charset="0"/>
                <a:cs typeface="ＭＳ Ｐゴシック" charset="0"/>
              </a:rPr>
              <a:t>Naviguer sur une propriété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81201" y="274638"/>
            <a:ext cx="3254375" cy="1866219"/>
          </a:xfrm>
        </p:spPr>
        <p:txBody>
          <a:bodyPr>
            <a:normAutofit fontScale="90000"/>
            <a:scene3d>
              <a:camera prst="orthographicFront"/>
              <a:lightRig rig="soft" dir="t"/>
            </a:scene3d>
          </a:bodyPr>
          <a:lstStyle/>
          <a:p>
            <a:pPr>
              <a:defRPr/>
            </a:pPr>
            <a:r>
              <a:rPr lang="fr-FR" dirty="0"/>
              <a:t>Utilisation</a:t>
            </a:r>
            <a:br>
              <a:rPr lang="fr-FR" dirty="0"/>
            </a:br>
            <a:r>
              <a:rPr lang="fr-FR" dirty="0"/>
              <a:t> des liens</a:t>
            </a:r>
            <a:br>
              <a:rPr lang="fr-FR" dirty="0"/>
            </a:br>
            <a:r>
              <a:rPr lang="fr-FR" dirty="0"/>
              <a:t>sémantiques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Ontologies SHS, 03/2021, Ducloy, 2 sémantic</a:t>
            </a:r>
          </a:p>
        </p:txBody>
      </p:sp>
      <p:pic>
        <p:nvPicPr>
          <p:cNvPr id="24582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274639"/>
            <a:ext cx="5594350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F338495-048B-F44D-A0EA-875C9C30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0188-3F11-3C44-B876-E5E6F20D6CB6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040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AB614F0-F125-FECB-A0AD-06EE8F637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Matin : contributions humaines</a:t>
            </a:r>
          </a:p>
          <a:p>
            <a:pPr lvl="1"/>
            <a:r>
              <a:rPr lang="fr-FR" dirty="0"/>
              <a:t>Ecrire la science (ou la culture) dans un wiki</a:t>
            </a:r>
          </a:p>
          <a:p>
            <a:pPr lvl="2"/>
            <a:r>
              <a:rPr lang="fr-FR" dirty="0"/>
              <a:t>Wiki, mathématiques, réédition, musique, hypertexte généralisé</a:t>
            </a:r>
          </a:p>
          <a:p>
            <a:pPr lvl="2"/>
            <a:r>
              <a:rPr lang="fr-FR" dirty="0"/>
              <a:t>Les modèles, un élément fondamental pour la flexibilité</a:t>
            </a:r>
          </a:p>
          <a:p>
            <a:pPr lvl="2"/>
            <a:r>
              <a:rPr lang="fr-FR" dirty="0"/>
              <a:t>Wikis sémantiques</a:t>
            </a:r>
          </a:p>
          <a:p>
            <a:pPr lvl="2"/>
            <a:r>
              <a:rPr lang="fr-FR" dirty="0"/>
              <a:t>Les wikis en réseau</a:t>
            </a:r>
          </a:p>
          <a:p>
            <a:r>
              <a:rPr lang="fr-FR" dirty="0"/>
              <a:t>Après-midi : les robots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5726EF0-BE55-A6FF-74C5-3CAB515D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Tutoriel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AAC29E-FA48-24CA-A7BD-AB2B27591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3D964B-473B-14DC-4A49-0D4B8C30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818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>
                <a:latin typeface="Lucida Sans Unicode" charset="0"/>
                <a:ea typeface="ＭＳ Ｐゴシック" charset="0"/>
                <a:cs typeface="ＭＳ Ｐゴシック" charset="0"/>
              </a:rPr>
              <a:t>Poser des requêtes sémantiques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/>
            </a:scene3d>
          </a:bodyPr>
          <a:lstStyle/>
          <a:p>
            <a:pPr>
              <a:defRPr/>
            </a:pPr>
            <a:r>
              <a:rPr lang="fr-FR" dirty="0"/>
              <a:t>Utilisation des liens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Ontologies SHS, 03/2021, Ducloy, 2 sémantic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0339" y="2344739"/>
            <a:ext cx="6199187" cy="13922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{{#</a:t>
            </a:r>
            <a:r>
              <a:rPr lang="fr-FR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ask</a:t>
            </a: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:[[est un affluent::{{Ohio (rivière)]]</a:t>
            </a:r>
          </a:p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| format=</a:t>
            </a:r>
            <a:r>
              <a:rPr lang="fr-FR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ul</a:t>
            </a:r>
            <a:endParaRPr lang="fr-FR" sz="16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| sep=,_ </a:t>
            </a:r>
          </a:p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| intro=Rivières citées sur Wicri Eau :_ }}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B5FAE95-8DDA-0F4B-AAB6-3CA0450A1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0188-3F11-3C44-B876-E5E6F20D6CB6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124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/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>
                <a:ea typeface="+mj-ea"/>
                <a:cs typeface="+mj-cs"/>
              </a:rPr>
              <a:t>L’Ohio</a:t>
            </a:r>
          </a:p>
        </p:txBody>
      </p:sp>
      <p:sp>
        <p:nvSpPr>
          <p:cNvPr id="22532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ea typeface="ＭＳ Ｐゴシック" charset="-128"/>
                <a:cs typeface="ＭＳ Ｐゴシック" charset="-128"/>
              </a:rPr>
              <a:t>Ontologies SHS, 03/2021, Ducloy, 2 sémantic</a:t>
            </a:r>
          </a:p>
        </p:txBody>
      </p:sp>
      <p:sp>
        <p:nvSpPr>
          <p:cNvPr id="8" name="Rogner un rectangle à un seul coin 7"/>
          <p:cNvSpPr/>
          <p:nvPr/>
        </p:nvSpPr>
        <p:spPr>
          <a:xfrm>
            <a:off x="1676400" y="1417638"/>
            <a:ext cx="4318000" cy="49911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85000" lnSpcReduction="10000"/>
          </a:bodyPr>
          <a:lstStyle/>
          <a:p>
            <a:pPr>
              <a:defRPr/>
            </a:pPr>
            <a:r>
              <a:rPr lang="fr-FR" dirty="0"/>
              <a:t>==Les affluents de l'Ohio==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(''liste calculée'')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{{#</a:t>
            </a:r>
            <a:r>
              <a:rPr lang="fr-FR" dirty="0" err="1"/>
              <a:t>ask</a:t>
            </a:r>
            <a:r>
              <a:rPr lang="fr-FR" dirty="0"/>
              <a:t>:[[est un affluent::{{PAGENAME}}]]</a:t>
            </a:r>
          </a:p>
          <a:p>
            <a:pPr>
              <a:defRPr/>
            </a:pPr>
            <a:r>
              <a:rPr lang="fr-FR" dirty="0"/>
              <a:t>| format=</a:t>
            </a:r>
            <a:r>
              <a:rPr lang="fr-FR" dirty="0" err="1"/>
              <a:t>ul</a:t>
            </a:r>
            <a:endParaRPr lang="fr-FR" dirty="0"/>
          </a:p>
          <a:p>
            <a:pPr>
              <a:defRPr/>
            </a:pPr>
            <a:r>
              <a:rPr lang="fr-FR" dirty="0"/>
              <a:t>| sep=,_ </a:t>
            </a:r>
          </a:p>
          <a:p>
            <a:pPr>
              <a:defRPr/>
            </a:pPr>
            <a:r>
              <a:rPr lang="fr-FR" dirty="0"/>
              <a:t>| intro=Rivières citées sur </a:t>
            </a:r>
            <a:r>
              <a:rPr lang="fr-FR" dirty="0" err="1"/>
              <a:t>Wicri</a:t>
            </a:r>
            <a:r>
              <a:rPr lang="fr-FR" dirty="0"/>
              <a:t> Eau :_ }}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==Les villes traversées par l'Ohio==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(''liste calculée'')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{{#</a:t>
            </a:r>
            <a:r>
              <a:rPr lang="fr-FR" dirty="0" err="1"/>
              <a:t>ask</a:t>
            </a:r>
            <a:r>
              <a:rPr lang="fr-FR" dirty="0"/>
              <a:t>:[[sur le cours d'eau::{{PAGENAME}}]]</a:t>
            </a:r>
          </a:p>
          <a:p>
            <a:pPr>
              <a:defRPr/>
            </a:pPr>
            <a:r>
              <a:rPr lang="fr-FR" dirty="0"/>
              <a:t>| format=</a:t>
            </a:r>
            <a:r>
              <a:rPr lang="fr-FR" dirty="0" err="1"/>
              <a:t>ul</a:t>
            </a:r>
            <a:endParaRPr lang="fr-FR" dirty="0"/>
          </a:p>
          <a:p>
            <a:pPr>
              <a:defRPr/>
            </a:pPr>
            <a:r>
              <a:rPr lang="fr-FR" dirty="0"/>
              <a:t>| sep=,_ </a:t>
            </a:r>
          </a:p>
          <a:p>
            <a:pPr>
              <a:defRPr/>
            </a:pPr>
            <a:r>
              <a:rPr lang="fr-FR" dirty="0"/>
              <a:t>| intro=Villes citées sur </a:t>
            </a:r>
            <a:r>
              <a:rPr lang="fr-FR" dirty="0" err="1"/>
              <a:t>Wicri</a:t>
            </a:r>
            <a:r>
              <a:rPr lang="fr-FR" dirty="0"/>
              <a:t> Eau :_ }}</a:t>
            </a:r>
          </a:p>
        </p:txBody>
      </p:sp>
      <p:pic>
        <p:nvPicPr>
          <p:cNvPr id="26630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6" y="228601"/>
            <a:ext cx="4918075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0B2D7BA-AE39-CB46-A9B2-0CF3B13D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0188-3F11-3C44-B876-E5E6F20D6CB6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981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8DB194C-B9B8-A741-81EB-A5BA40A6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Liens sémantiques</a:t>
            </a:r>
            <a:br>
              <a:rPr lang="fr-FR" dirty="0"/>
            </a:br>
            <a:r>
              <a:rPr lang="fr-FR" dirty="0"/>
              <a:t>Autour de Paul Meyer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A518FE-63C0-544C-8F08-34E57D78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6F2913-72BD-A84A-849D-9557938A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866A27-754A-F942-908C-FFD44861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06" y="1670259"/>
            <a:ext cx="4000500" cy="11898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FCB85-6F97-2349-B723-9FEEDBC31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889" y="307729"/>
            <a:ext cx="1765473" cy="23732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5FCE04-72F6-FE47-8143-B28120F61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481" y="4113346"/>
            <a:ext cx="2266937" cy="24700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EC0652-EED7-B64F-A344-E59216DF4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050" y="2976137"/>
            <a:ext cx="1508757" cy="20280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25FE37-6569-714E-B0B8-0AF5421B5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349" y="4817051"/>
            <a:ext cx="1516540" cy="1709627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D8B667A-E453-5F4F-8754-5BCBBC9C327E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028950" y="2680987"/>
            <a:ext cx="0" cy="14323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699FC22-BF6A-C04E-A67C-52E96279F505}"/>
              </a:ext>
            </a:extLst>
          </p:cNvPr>
          <p:cNvSpPr txBox="1"/>
          <p:nvPr/>
        </p:nvSpPr>
        <p:spPr>
          <a:xfrm>
            <a:off x="2038350" y="3047273"/>
            <a:ext cx="20778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Est dans la revue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61985D3-5EFB-FC4B-9BFB-E3C4348100C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5077506" y="1494358"/>
            <a:ext cx="3231383" cy="7708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CC083E20-0D31-FA4E-9E9E-B99DA4FA75FF}"/>
              </a:ext>
            </a:extLst>
          </p:cNvPr>
          <p:cNvSpPr txBox="1"/>
          <p:nvPr/>
        </p:nvSpPr>
        <p:spPr>
          <a:xfrm>
            <a:off x="6191250" y="1466123"/>
            <a:ext cx="94128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</a:t>
            </a:r>
          </a:p>
          <a:p>
            <a:r>
              <a:rPr lang="fr-FR" dirty="0"/>
              <a:t>auteur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D0DEDB6-5696-9F41-A4FC-9107CC5BBAA2}"/>
              </a:ext>
            </a:extLst>
          </p:cNvPr>
          <p:cNvCxnSpPr>
            <a:cxnSpLocks/>
          </p:cNvCxnSpPr>
          <p:nvPr/>
        </p:nvCxnSpPr>
        <p:spPr>
          <a:xfrm flipV="1">
            <a:off x="4209564" y="3704142"/>
            <a:ext cx="4999741" cy="10361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7AFBC985-CBF3-CA49-BFD5-7BB30B2F356A}"/>
              </a:ext>
            </a:extLst>
          </p:cNvPr>
          <p:cNvSpPr txBox="1"/>
          <p:nvPr/>
        </p:nvSpPr>
        <p:spPr>
          <a:xfrm>
            <a:off x="6343650" y="3866423"/>
            <a:ext cx="11063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</a:t>
            </a:r>
          </a:p>
          <a:p>
            <a:r>
              <a:rPr lang="fr-FR" dirty="0"/>
              <a:t>créateur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CF5DC5F-B5B2-8F4A-8F3E-341BD473BB74}"/>
              </a:ext>
            </a:extLst>
          </p:cNvPr>
          <p:cNvCxnSpPr>
            <a:cxnSpLocks/>
          </p:cNvCxnSpPr>
          <p:nvPr/>
        </p:nvCxnSpPr>
        <p:spPr>
          <a:xfrm>
            <a:off x="4171464" y="5597582"/>
            <a:ext cx="2490427" cy="1659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DC7D80C4-E5F6-6745-B8B4-5A0547FF3C24}"/>
              </a:ext>
            </a:extLst>
          </p:cNvPr>
          <p:cNvSpPr txBox="1"/>
          <p:nvPr/>
        </p:nvSpPr>
        <p:spPr>
          <a:xfrm>
            <a:off x="4972050" y="5485673"/>
            <a:ext cx="11063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</a:t>
            </a:r>
          </a:p>
          <a:p>
            <a:r>
              <a:rPr lang="fr-FR" dirty="0"/>
              <a:t>créateur</a:t>
            </a:r>
          </a:p>
        </p:txBody>
      </p:sp>
    </p:spTree>
    <p:extLst>
      <p:ext uri="{BB962C8B-B14F-4D97-AF65-F5344CB8AC3E}">
        <p14:creationId xmlns:p14="http://schemas.microsoft.com/office/powerpoint/2010/main" val="37657599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avec flèche 18"/>
          <p:cNvCxnSpPr>
            <a:stCxn id="9" idx="0"/>
            <a:endCxn id="7" idx="2"/>
          </p:cNvCxnSpPr>
          <p:nvPr/>
        </p:nvCxnSpPr>
        <p:spPr>
          <a:xfrm flipV="1">
            <a:off x="5949225" y="4799202"/>
            <a:ext cx="49284" cy="9394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 rot="16200000" flipH="1" flipV="1">
            <a:off x="4535091" y="1367733"/>
            <a:ext cx="5178594" cy="3956621"/>
          </a:xfrm>
          <a:prstGeom prst="arc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rc 15"/>
          <p:cNvSpPr/>
          <p:nvPr/>
        </p:nvSpPr>
        <p:spPr>
          <a:xfrm rot="16200000" flipH="1" flipV="1">
            <a:off x="5767435" y="1338824"/>
            <a:ext cx="2409109" cy="3956621"/>
          </a:xfrm>
          <a:prstGeom prst="arc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Arc 13"/>
          <p:cNvSpPr/>
          <p:nvPr/>
        </p:nvSpPr>
        <p:spPr>
          <a:xfrm rot="5400000" flipV="1">
            <a:off x="4359048" y="1759241"/>
            <a:ext cx="1484199" cy="3956621"/>
          </a:xfrm>
          <a:prstGeom prst="arc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rc 12"/>
          <p:cNvSpPr/>
          <p:nvPr/>
        </p:nvSpPr>
        <p:spPr>
          <a:xfrm rot="5400000" flipV="1">
            <a:off x="2750345" y="1363583"/>
            <a:ext cx="4262034" cy="5076807"/>
          </a:xfrm>
          <a:prstGeom prst="arc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wikis sémantiques pour les systèmes de recherche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Ontologies SHS, 03/2021, Ducloy, 2 sémantic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903" y="1612464"/>
            <a:ext cx="3460356" cy="2265856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5076227" y="4137052"/>
            <a:ext cx="1844565" cy="66215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Montréal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879837" y="4114560"/>
            <a:ext cx="146546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 ville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4818994" y="5738649"/>
            <a:ext cx="2260463" cy="5044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Lyne Da Sylva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981201" y="5010641"/>
            <a:ext cx="228299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</a:t>
            </a:r>
            <a:r>
              <a:rPr lang="fr-FR"/>
              <a:t>pour intervenant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419761" y="3810495"/>
            <a:ext cx="146546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 ville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529730" y="4933781"/>
            <a:ext cx="2710999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 président de </a:t>
            </a:r>
          </a:p>
          <a:p>
            <a:r>
              <a:rPr lang="fr-FR" dirty="0"/>
              <a:t>Comité de programme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192123" y="5071008"/>
            <a:ext cx="146546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 ville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274" y="1626254"/>
            <a:ext cx="4084076" cy="171391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7C5C561-75CF-6046-8008-5614354A3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0188-3F11-3C44-B876-E5E6F20D6CB6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877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H</a:t>
            </a:r>
            <a:r>
              <a:rPr lang="fr-FR" baseline="30000" dirty="0"/>
              <a:t>2</a:t>
            </a:r>
            <a:r>
              <a:rPr lang="fr-FR" dirty="0"/>
              <a:t>PTM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Ontologies SHS, 03/2021, Ducloy, 2 sémantic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156" y="1417638"/>
            <a:ext cx="7798644" cy="531336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8874E03-4C47-1149-80A0-938C6635B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0188-3F11-3C44-B876-E5E6F20D6CB6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1263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contenu 1">
            <a:extLst>
              <a:ext uri="{FF2B5EF4-FFF2-40B4-BE49-F238E27FC236}">
                <a16:creationId xmlns:a16="http://schemas.microsoft.com/office/drawing/2014/main" id="{DD9C5697-C094-7946-B309-90FDB3CF3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fr-FR" altLang="fr-FR" dirty="0">
                <a:ea typeface="ＭＳ Ｐゴシック" panose="020B0600070205080204" pitchFamily="34" charset="-128"/>
              </a:rPr>
              <a:t>Wikipédia :</a:t>
            </a:r>
          </a:p>
          <a:p>
            <a:pPr lvl="1" eaLnBrk="1" hangingPunct="1"/>
            <a:r>
              <a:rPr lang="fr-FR" altLang="fr-FR" dirty="0">
                <a:ea typeface="ＭＳ Ｐゴシック" panose="020B0600070205080204" pitchFamily="34" charset="-128"/>
              </a:rPr>
              <a:t>une encyclopédie multilingue</a:t>
            </a:r>
          </a:p>
          <a:p>
            <a:pPr eaLnBrk="1" hangingPunct="1"/>
            <a:r>
              <a:rPr lang="fr-FR" altLang="fr-FR" dirty="0">
                <a:ea typeface="ＭＳ Ｐゴシック" panose="020B0600070205080204" pitchFamily="34" charset="-128"/>
              </a:rPr>
              <a:t>MediaWiki :</a:t>
            </a:r>
          </a:p>
          <a:p>
            <a:pPr lvl="1" eaLnBrk="1" hangingPunct="1"/>
            <a:r>
              <a:rPr lang="fr-FR" altLang="fr-FR" dirty="0">
                <a:ea typeface="ＭＳ Ｐゴシック" panose="020B0600070205080204" pitchFamily="34" charset="-128"/>
              </a:rPr>
              <a:t>Le moteur de Wikipédia</a:t>
            </a:r>
          </a:p>
          <a:p>
            <a:pPr eaLnBrk="1" hangingPunct="1"/>
            <a:r>
              <a:rPr lang="fr-FR" altLang="fr-FR" dirty="0" err="1">
                <a:ea typeface="ＭＳ Ｐゴシック" panose="020B0600070205080204" pitchFamily="34" charset="-128"/>
              </a:rPr>
              <a:t>Wikimedia</a:t>
            </a:r>
            <a:r>
              <a:rPr lang="fr-FR" altLang="fr-FR" dirty="0">
                <a:ea typeface="ＭＳ Ｐゴシック" panose="020B0600070205080204" pitchFamily="34" charset="-128"/>
              </a:rPr>
              <a:t> </a:t>
            </a:r>
            <a:r>
              <a:rPr lang="fr-FR" altLang="fr-FR" dirty="0" err="1">
                <a:ea typeface="ＭＳ Ｐゴシック" panose="020B0600070205080204" pitchFamily="34" charset="-128"/>
              </a:rPr>
              <a:t>foundation</a:t>
            </a:r>
            <a:r>
              <a:rPr lang="fr-FR" altLang="fr-FR" dirty="0">
                <a:ea typeface="ＭＳ Ｐゴシック" panose="020B0600070205080204" pitchFamily="34" charset="-128"/>
              </a:rPr>
              <a:t> :</a:t>
            </a:r>
          </a:p>
          <a:p>
            <a:pPr lvl="1" eaLnBrk="1" hangingPunct="1"/>
            <a:r>
              <a:rPr lang="fr-FR" altLang="fr-FR" dirty="0">
                <a:ea typeface="ＭＳ Ｐゴシック" panose="020B0600070205080204" pitchFamily="34" charset="-128"/>
              </a:rPr>
              <a:t>Une organisation   « non profit »</a:t>
            </a:r>
          </a:p>
          <a:p>
            <a:pPr eaLnBrk="1" hangingPunct="1"/>
            <a:r>
              <a:rPr lang="fr-FR" altLang="fr-FR" dirty="0" err="1">
                <a:ea typeface="ＭＳ Ｐゴシック" panose="020B0600070205080204" pitchFamily="34" charset="-128"/>
              </a:rPr>
              <a:t>Wikimedia</a:t>
            </a:r>
            <a:r>
              <a:rPr lang="fr-FR" altLang="fr-FR" dirty="0">
                <a:ea typeface="ＭＳ Ｐゴシック" panose="020B0600070205080204" pitchFamily="34" charset="-128"/>
              </a:rPr>
              <a:t> Commons</a:t>
            </a:r>
          </a:p>
          <a:p>
            <a:pPr lvl="1" eaLnBrk="1" hangingPunct="1"/>
            <a:r>
              <a:rPr lang="fr-FR" altLang="fr-FR" dirty="0">
                <a:ea typeface="ＭＳ Ｐゴシック" panose="020B0600070205080204" pitchFamily="34" charset="-128"/>
              </a:rPr>
              <a:t>Une base d’images</a:t>
            </a:r>
          </a:p>
          <a:p>
            <a:r>
              <a:rPr lang="fr-FR" altLang="fr-FR" dirty="0" err="1">
                <a:ea typeface="ＭＳ Ｐゴシック" panose="020B0600070205080204" pitchFamily="34" charset="-128"/>
              </a:rPr>
              <a:t>Wikisource</a:t>
            </a:r>
            <a:endParaRPr lang="fr-FR" altLang="fr-FR" dirty="0">
              <a:ea typeface="ＭＳ Ｐゴシック" panose="020B0600070205080204" pitchFamily="34" charset="-128"/>
            </a:endParaRPr>
          </a:p>
          <a:p>
            <a:pPr lvl="1"/>
            <a:r>
              <a:rPr lang="fr-FR" altLang="fr-FR" dirty="0">
                <a:ea typeface="ＭＳ Ｐゴシック" panose="020B0600070205080204" pitchFamily="34" charset="-128"/>
              </a:rPr>
              <a:t>Une base de textes</a:t>
            </a:r>
          </a:p>
          <a:p>
            <a:pPr eaLnBrk="1" hangingPunct="1"/>
            <a:r>
              <a:rPr lang="fr-FR" altLang="fr-FR" dirty="0">
                <a:ea typeface="ＭＳ Ｐゴシック" panose="020B0600070205080204" pitchFamily="34" charset="-128"/>
              </a:rPr>
              <a:t>Semantic MediaWiki</a:t>
            </a:r>
          </a:p>
          <a:p>
            <a:pPr lvl="1" eaLnBrk="1" hangingPunct="1"/>
            <a:r>
              <a:rPr lang="fr-FR" altLang="fr-FR" dirty="0">
                <a:ea typeface="ＭＳ Ｐゴシック" panose="020B0600070205080204" pitchFamily="34" charset="-128"/>
              </a:rPr>
              <a:t>Une extension offrant des possibilités sémantiques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0032CB7-89B5-7340-8450-8F83A92C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/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>
                <a:ea typeface="+mj-ea"/>
                <a:cs typeface="+mj-cs"/>
              </a:rPr>
              <a:t>La galaxie Wikipédia</a:t>
            </a:r>
          </a:p>
        </p:txBody>
      </p:sp>
      <p:sp>
        <p:nvSpPr>
          <p:cNvPr id="19460" name="Espace réservé de la date 3">
            <a:extLst>
              <a:ext uri="{FF2B5EF4-FFF2-40B4-BE49-F238E27FC236}">
                <a16:creationId xmlns:a16="http://schemas.microsoft.com/office/drawing/2014/main" id="{F1E2535D-C2B7-664E-BE67-DF0DAE31D33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617D25C-7341-B147-B90B-0380297B95F5}" type="datetime1">
              <a:rPr lang="fr-FR" altLang="fr-FR" sz="1000">
                <a:latin typeface="Lucida Sans Unicode" panose="020B0602030504020204" pitchFamily="34" charset="0"/>
              </a:rPr>
              <a:pPr eaLnBrk="1" hangingPunct="1"/>
              <a:t>06/05/2022</a:t>
            </a:fld>
            <a:endParaRPr lang="fr-FR" altLang="fr-FR" sz="1000">
              <a:latin typeface="Lucida Sans Unicode" panose="020B0602030504020204" pitchFamily="34" charset="0"/>
            </a:endParaRPr>
          </a:p>
        </p:txBody>
      </p:sp>
      <p:sp>
        <p:nvSpPr>
          <p:cNvPr id="19461" name="Espace réservé du pied de page 4">
            <a:extLst>
              <a:ext uri="{FF2B5EF4-FFF2-40B4-BE49-F238E27FC236}">
                <a16:creationId xmlns:a16="http://schemas.microsoft.com/office/drawing/2014/main" id="{48090DA3-3720-ED44-9BDE-7574B5DCD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000">
                <a:latin typeface="Lucida Sans Unicode" panose="020B0602030504020204" pitchFamily="34" charset="0"/>
              </a:rPr>
              <a:t>Boumerdès 2012, 2.1 wikis</a:t>
            </a:r>
          </a:p>
        </p:txBody>
      </p:sp>
      <p:sp>
        <p:nvSpPr>
          <p:cNvPr id="19462" name="Espace réservé du numéro de diapositive 5">
            <a:extLst>
              <a:ext uri="{FF2B5EF4-FFF2-40B4-BE49-F238E27FC236}">
                <a16:creationId xmlns:a16="http://schemas.microsoft.com/office/drawing/2014/main" id="{E076E44A-952C-7D4C-A0B1-62C20EDC4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E91F394-4A68-E34F-856F-425CCF7BE6FD}" type="slidenum">
              <a:rPr lang="fr-FR" altLang="fr-FR" sz="1000">
                <a:latin typeface="Lucida Sans Unicode" panose="020B0602030504020204" pitchFamily="34" charset="0"/>
              </a:rPr>
              <a:pPr eaLnBrk="1" hangingPunct="1"/>
              <a:t>45</a:t>
            </a:fld>
            <a:endParaRPr lang="fr-FR" altLang="fr-FR" sz="1000">
              <a:latin typeface="Lucida Sans Unicode" panose="020B0602030504020204" pitchFamily="34" charset="0"/>
            </a:endParaRPr>
          </a:p>
        </p:txBody>
      </p:sp>
      <p:pic>
        <p:nvPicPr>
          <p:cNvPr id="19463" name="Image 6">
            <a:extLst>
              <a:ext uri="{FF2B5EF4-FFF2-40B4-BE49-F238E27FC236}">
                <a16:creationId xmlns:a16="http://schemas.microsoft.com/office/drawing/2014/main" id="{3778EB9E-23E8-9048-BD4D-553BB8352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"/>
            <a:ext cx="160020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6">
            <a:extLst>
              <a:ext uri="{FF2B5EF4-FFF2-40B4-BE49-F238E27FC236}">
                <a16:creationId xmlns:a16="http://schemas.microsoft.com/office/drawing/2014/main" id="{41765074-479E-494C-806C-ED4AEA212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981" y="1866469"/>
            <a:ext cx="3133974" cy="447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9223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2DD16F-A224-AF42-A2C1-1F21D4668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dirty="0"/>
              <a:t>WICRI : Un réseau de wikis sémantiques pour l‘information scientifique ou culturelle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30A5F3-01BD-7F46-98BF-E5079AAAA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727" y="2047589"/>
            <a:ext cx="6576291" cy="345039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BB3936EF-88CE-BD4D-A3B2-8EF81C10C5F1}"/>
              </a:ext>
            </a:extLst>
          </p:cNvPr>
          <p:cNvSpPr/>
          <p:nvPr/>
        </p:nvSpPr>
        <p:spPr>
          <a:xfrm>
            <a:off x="3699164" y="3984054"/>
            <a:ext cx="7883236" cy="1513925"/>
          </a:xfrm>
          <a:prstGeom prst="ellipse">
            <a:avLst/>
          </a:pr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31A012C-EE43-394D-B6B0-680FAA236FAC}"/>
              </a:ext>
            </a:extLst>
          </p:cNvPr>
          <p:cNvSpPr/>
          <p:nvPr/>
        </p:nvSpPr>
        <p:spPr>
          <a:xfrm>
            <a:off x="3851564" y="2744061"/>
            <a:ext cx="7883236" cy="1239994"/>
          </a:xfrm>
          <a:prstGeom prst="ellipse">
            <a:avLst/>
          </a:pr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537C708-E1A5-8741-9790-CA2EB2A81C59}"/>
              </a:ext>
            </a:extLst>
          </p:cNvPr>
          <p:cNvSpPr/>
          <p:nvPr/>
        </p:nvSpPr>
        <p:spPr>
          <a:xfrm>
            <a:off x="4003964" y="2047589"/>
            <a:ext cx="7883236" cy="696472"/>
          </a:xfrm>
          <a:prstGeom prst="ellipse">
            <a:avLst/>
          </a:pr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F5A0336-6ECF-FA43-B3D7-6D495DBB9AFB}"/>
              </a:ext>
            </a:extLst>
          </p:cNvPr>
          <p:cNvSpPr txBox="1"/>
          <p:nvPr/>
        </p:nvSpPr>
        <p:spPr>
          <a:xfrm>
            <a:off x="609600" y="1724891"/>
            <a:ext cx="3690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Wikis communs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DFB334-2D88-0040-A229-2F38F0C8C046}"/>
              </a:ext>
            </a:extLst>
          </p:cNvPr>
          <p:cNvSpPr txBox="1"/>
          <p:nvPr/>
        </p:nvSpPr>
        <p:spPr>
          <a:xfrm>
            <a:off x="4946106" y="5500603"/>
            <a:ext cx="6982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Sur les wikis communs, un contributeur enregistré, jamais anonyme, peut travailler dans tout le réseau</a:t>
            </a:r>
          </a:p>
          <a:p>
            <a:r>
              <a:rPr lang="fr-FR" b="1" dirty="0"/>
              <a:t>Avec un mode d’écriture proche de Wikipédia et les extensions sémantiques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1F7CD4E-8C71-7446-90EC-4543C624068A}"/>
              </a:ext>
            </a:extLst>
          </p:cNvPr>
          <p:cNvSpPr txBox="1"/>
          <p:nvPr/>
        </p:nvSpPr>
        <p:spPr>
          <a:xfrm>
            <a:off x="2635679" y="2350440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service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1FB4B8F-9983-B94E-885F-FF8B100ABADD}"/>
              </a:ext>
            </a:extLst>
          </p:cNvPr>
          <p:cNvSpPr txBox="1"/>
          <p:nvPr/>
        </p:nvSpPr>
        <p:spPr>
          <a:xfrm>
            <a:off x="1814942" y="3105518"/>
            <a:ext cx="2037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thématiques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8EE9AC5-CD9F-9145-9A67-D903790FB94B}"/>
              </a:ext>
            </a:extLst>
          </p:cNvPr>
          <p:cNvSpPr txBox="1"/>
          <p:nvPr/>
        </p:nvSpPr>
        <p:spPr>
          <a:xfrm>
            <a:off x="2157984" y="4484053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régionaux</a:t>
            </a:r>
          </a:p>
        </p:txBody>
      </p:sp>
    </p:spTree>
    <p:extLst>
      <p:ext uri="{BB962C8B-B14F-4D97-AF65-F5344CB8AC3E}">
        <p14:creationId xmlns:p14="http://schemas.microsoft.com/office/powerpoint/2010/main" val="1074203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DB43FDF-ECC5-4644-A1B3-9B6E27754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81138"/>
            <a:ext cx="8229600" cy="1557486"/>
          </a:xfrm>
        </p:spPr>
        <p:txBody>
          <a:bodyPr/>
          <a:lstStyle/>
          <a:p>
            <a:r>
              <a:rPr lang="fr-FR" dirty="0"/>
              <a:t>Cohérence terminologique </a:t>
            </a:r>
            <a:r>
              <a:rPr lang="fr-FR" dirty="0" err="1"/>
              <a:t>interwiki</a:t>
            </a:r>
            <a:endParaRPr lang="fr-FR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2575BA0-0372-4840-B2B9-EF713C453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Ecrire, mode encyclopédique</a:t>
            </a:r>
          </a:p>
        </p:txBody>
      </p:sp>
      <p:pic>
        <p:nvPicPr>
          <p:cNvPr id="5122" name="Picture 2" descr="https://lorexplor.istex.fr/Wicri/Wicri/pool/images/thumb/f/f2/Organist_and_horn_player%2C_the_gladiator_mosaic_at_the_Roman_villa_in_Nennig%2C_Germany_%289291661708%29.jpg/300px-Organist_and_horn_player%2C_the_gladiator_mosaic_at_the_Roman_villa_in_Nennig%2C_Germany_%289291661708%29.jpg">
            <a:extLst>
              <a:ext uri="{FF2B5EF4-FFF2-40B4-BE49-F238E27FC236}">
                <a16:creationId xmlns:a16="http://schemas.microsoft.com/office/drawing/2014/main" id="{FD5A754D-B482-3B45-A0F6-94CB997DF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397872"/>
            <a:ext cx="2834281" cy="205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2A7455-6DE6-CB49-BFE3-FC4A2C808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810" y="2286888"/>
            <a:ext cx="917575" cy="1061375"/>
          </a:xfrm>
          <a:prstGeom prst="rect">
            <a:avLst/>
          </a:prstGeom>
        </p:spPr>
      </p:pic>
      <p:pic>
        <p:nvPicPr>
          <p:cNvPr id="5124" name="Picture 4" descr="LogoWicriArcheoJuillet2011En.png">
            <a:extLst>
              <a:ext uri="{FF2B5EF4-FFF2-40B4-BE49-F238E27FC236}">
                <a16:creationId xmlns:a16="http://schemas.microsoft.com/office/drawing/2014/main" id="{258E00F2-0BA9-5B45-B8B5-035722DF4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683" y="3430375"/>
            <a:ext cx="968066" cy="112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ogoWicriSarreJuillet2011Fr.png">
            <a:extLst>
              <a:ext uri="{FF2B5EF4-FFF2-40B4-BE49-F238E27FC236}">
                <a16:creationId xmlns:a16="http://schemas.microsoft.com/office/drawing/2014/main" id="{4FFF9F9D-3BFE-A546-9B80-C283BA81A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10" y="4707325"/>
            <a:ext cx="917575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F5AAC2F-58CB-864E-8AD7-23C3C5D7B025}"/>
              </a:ext>
            </a:extLst>
          </p:cNvPr>
          <p:cNvSpPr txBox="1"/>
          <p:nvPr/>
        </p:nvSpPr>
        <p:spPr>
          <a:xfrm>
            <a:off x="6599854" y="2286887"/>
            <a:ext cx="2273379" cy="80021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Orgue hydraulique</a:t>
            </a:r>
          </a:p>
          <a:p>
            <a:r>
              <a:rPr lang="fr-FR" sz="1400" i="1" dirty="0" err="1"/>
              <a:t>Nennig</a:t>
            </a:r>
            <a:endParaRPr lang="fr-FR" sz="1400" i="1" dirty="0"/>
          </a:p>
          <a:p>
            <a:r>
              <a:rPr lang="fr-FR" sz="1400" i="1" dirty="0"/>
              <a:t>Mosaïque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7AF29BF-0200-084E-81C0-2A6D377EB599}"/>
              </a:ext>
            </a:extLst>
          </p:cNvPr>
          <p:cNvSpPr txBox="1"/>
          <p:nvPr/>
        </p:nvSpPr>
        <p:spPr>
          <a:xfrm>
            <a:off x="6658948" y="3353687"/>
            <a:ext cx="195919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400" i="1" dirty="0"/>
              <a:t>Orgue hydraulique</a:t>
            </a:r>
          </a:p>
          <a:p>
            <a:r>
              <a:rPr lang="fr-FR" b="1" dirty="0"/>
              <a:t>Mosaïque</a:t>
            </a:r>
          </a:p>
          <a:p>
            <a:r>
              <a:rPr lang="fr-FR" sz="1400" i="1" dirty="0"/>
              <a:t>Mosaïque de </a:t>
            </a:r>
            <a:r>
              <a:rPr lang="fr-FR" sz="1400" i="1" dirty="0" err="1"/>
              <a:t>Nennig</a:t>
            </a:r>
            <a:endParaRPr lang="fr-FR" sz="1400" i="1" dirty="0"/>
          </a:p>
          <a:p>
            <a:r>
              <a:rPr lang="fr-FR" sz="1400" i="1" dirty="0" err="1"/>
              <a:t>Nennig</a:t>
            </a:r>
            <a:endParaRPr lang="fr-FR" sz="1400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522E682-8BDE-1147-A7C2-1B8D9289C72D}"/>
              </a:ext>
            </a:extLst>
          </p:cNvPr>
          <p:cNvSpPr txBox="1"/>
          <p:nvPr/>
        </p:nvSpPr>
        <p:spPr>
          <a:xfrm>
            <a:off x="6752253" y="4734615"/>
            <a:ext cx="2472152" cy="107721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400" i="1" dirty="0"/>
              <a:t>Orgue hydraulique</a:t>
            </a:r>
          </a:p>
          <a:p>
            <a:r>
              <a:rPr lang="fr-FR" b="1" dirty="0"/>
              <a:t>Mosaïque de </a:t>
            </a:r>
            <a:r>
              <a:rPr lang="fr-FR" b="1" dirty="0" err="1"/>
              <a:t>Nennig</a:t>
            </a:r>
            <a:endParaRPr lang="fr-FR" b="1" dirty="0"/>
          </a:p>
          <a:p>
            <a:r>
              <a:rPr lang="fr-FR" b="1" dirty="0" err="1"/>
              <a:t>Nennig</a:t>
            </a:r>
            <a:endParaRPr lang="fr-FR" b="1" dirty="0"/>
          </a:p>
          <a:p>
            <a:r>
              <a:rPr lang="fr-FR" sz="1400" i="1" dirty="0"/>
              <a:t>Mosaïque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EB3A905-9A3D-6241-9E10-C1AFD24E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47</a:t>
            </a:fld>
            <a:endParaRPr lang="fr-FR"/>
          </a:p>
        </p:txBody>
      </p:sp>
      <p:sp>
        <p:nvSpPr>
          <p:cNvPr id="5" name="Flèche vers la gauche 4">
            <a:extLst>
              <a:ext uri="{FF2B5EF4-FFF2-40B4-BE49-F238E27FC236}">
                <a16:creationId xmlns:a16="http://schemas.microsoft.com/office/drawing/2014/main" id="{8FA9DCD2-2A27-8E4B-8269-F201BC7A9864}"/>
              </a:ext>
            </a:extLst>
          </p:cNvPr>
          <p:cNvSpPr/>
          <p:nvPr/>
        </p:nvSpPr>
        <p:spPr>
          <a:xfrm>
            <a:off x="8980565" y="2377552"/>
            <a:ext cx="356475" cy="16244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43F21E2-0AD6-0A40-8A7B-96C30D7770B9}"/>
              </a:ext>
            </a:extLst>
          </p:cNvPr>
          <p:cNvSpPr txBox="1"/>
          <p:nvPr/>
        </p:nvSpPr>
        <p:spPr>
          <a:xfrm>
            <a:off x="9448800" y="2306320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Article consistant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F1E390-4E1A-0840-9303-3B4F44B0CAEF}"/>
              </a:ext>
            </a:extLst>
          </p:cNvPr>
          <p:cNvSpPr txBox="1"/>
          <p:nvPr/>
        </p:nvSpPr>
        <p:spPr>
          <a:xfrm>
            <a:off x="9427151" y="2595528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Simples liens</a:t>
            </a:r>
          </a:p>
          <a:p>
            <a:r>
              <a:rPr lang="fr-FR" sz="1400" i="1" dirty="0"/>
              <a:t>Ou définitions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2065414-DE80-2B41-9516-C47A912AF27B}"/>
              </a:ext>
            </a:extLst>
          </p:cNvPr>
          <p:cNvCxnSpPr/>
          <p:nvPr/>
        </p:nvCxnSpPr>
        <p:spPr>
          <a:xfrm flipH="1">
            <a:off x="8974667" y="2817575"/>
            <a:ext cx="3623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Flèche vers la gauche 17">
            <a:extLst>
              <a:ext uri="{FF2B5EF4-FFF2-40B4-BE49-F238E27FC236}">
                <a16:creationId xmlns:a16="http://schemas.microsoft.com/office/drawing/2014/main" id="{FA50CC4F-670D-9F43-90A3-71184CC1734B}"/>
              </a:ext>
            </a:extLst>
          </p:cNvPr>
          <p:cNvSpPr/>
          <p:nvPr/>
        </p:nvSpPr>
        <p:spPr>
          <a:xfrm>
            <a:off x="8655445" y="3647552"/>
            <a:ext cx="356475" cy="16244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a gauche 18">
            <a:extLst>
              <a:ext uri="{FF2B5EF4-FFF2-40B4-BE49-F238E27FC236}">
                <a16:creationId xmlns:a16="http://schemas.microsoft.com/office/drawing/2014/main" id="{E7D86A01-B415-354F-AF36-37E8D2182AE3}"/>
              </a:ext>
            </a:extLst>
          </p:cNvPr>
          <p:cNvSpPr/>
          <p:nvPr/>
        </p:nvSpPr>
        <p:spPr>
          <a:xfrm>
            <a:off x="9326005" y="5029312"/>
            <a:ext cx="356475" cy="16244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a gauche 19">
            <a:extLst>
              <a:ext uri="{FF2B5EF4-FFF2-40B4-BE49-F238E27FC236}">
                <a16:creationId xmlns:a16="http://schemas.microsoft.com/office/drawing/2014/main" id="{1FC2A218-D767-E045-8ABC-8E2080A788F0}"/>
              </a:ext>
            </a:extLst>
          </p:cNvPr>
          <p:cNvSpPr/>
          <p:nvPr/>
        </p:nvSpPr>
        <p:spPr>
          <a:xfrm>
            <a:off x="9366645" y="5334112"/>
            <a:ext cx="356475" cy="16244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8653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DEA741A-83F3-FA4C-B841-FF33222CD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Communautés scientifiques</a:t>
            </a:r>
          </a:p>
          <a:p>
            <a:pPr lvl="1"/>
            <a:r>
              <a:rPr lang="fr-FR" dirty="0"/>
              <a:t>CIDE, H2PTM</a:t>
            </a:r>
          </a:p>
          <a:p>
            <a:r>
              <a:rPr lang="fr-FR" dirty="0"/>
              <a:t>Revue scientifique originale</a:t>
            </a:r>
          </a:p>
          <a:p>
            <a:pPr lvl="1"/>
            <a:r>
              <a:rPr lang="fr-FR" dirty="0"/>
              <a:t>Les mots de l’agronomie</a:t>
            </a:r>
          </a:p>
          <a:p>
            <a:r>
              <a:rPr lang="fr-FR" dirty="0"/>
              <a:t>Collections de données</a:t>
            </a:r>
          </a:p>
          <a:p>
            <a:r>
              <a:rPr lang="fr-FR" dirty="0"/>
              <a:t>Dictionnaires spécialisés</a:t>
            </a:r>
          </a:p>
          <a:p>
            <a:r>
              <a:rPr lang="fr-FR" dirty="0"/>
              <a:t>Autour d’une œuvre</a:t>
            </a:r>
          </a:p>
          <a:p>
            <a:pPr lvl="1"/>
            <a:r>
              <a:rPr lang="fr-FR" dirty="0"/>
              <a:t>Exemple : la Chanson de Roland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D8EAE8C-DB13-3B47-A6C6-610C30D73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Wicri, Wikis spécialisés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F089BF-5B86-B74B-9565-152589BA4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279" y="522514"/>
            <a:ext cx="4559694" cy="258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6B56B1-A9A7-7A4A-B840-DB22C5297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1" y="3497262"/>
            <a:ext cx="3980998" cy="257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3216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504B7EF-10AF-5A43-A2D4-B2FF8D8F1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 wiki est dédié aux modèles communs</a:t>
            </a:r>
          </a:p>
          <a:p>
            <a:r>
              <a:rPr lang="fr-FR" dirty="0"/>
              <a:t>Notion de page de référence</a:t>
            </a:r>
          </a:p>
          <a:p>
            <a:pPr lvl="1"/>
            <a:r>
              <a:rPr lang="fr-FR" altLang="fr-FR" dirty="0">
                <a:ea typeface="ＭＳ Ｐゴシック" panose="020B0600070205080204" pitchFamily="34" charset="-128"/>
              </a:rPr>
              <a:t>Pour une notion, chaque wiki crée un lien vers le wiki de référence</a:t>
            </a:r>
          </a:p>
          <a:p>
            <a:pPr lvl="1"/>
            <a:r>
              <a:rPr lang="fr-FR" altLang="fr-FR" dirty="0">
                <a:ea typeface="ＭＳ Ｐゴシック" panose="020B0600070205080204" pitchFamily="34" charset="-128"/>
              </a:rPr>
              <a:t>le wiki de référence contient un lien vers chaque wiki </a:t>
            </a:r>
          </a:p>
          <a:p>
            <a:pPr lvl="1"/>
            <a:endParaRPr lang="fr-FR" altLang="fr-FR" dirty="0">
              <a:ea typeface="ＭＳ Ｐゴシック" panose="020B0600070205080204" pitchFamily="34" charset="-128"/>
            </a:endParaRP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C5985B1-059A-E946-98F5-4D506F885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Gérer la cohérence </a:t>
            </a:r>
            <a:r>
              <a:rPr lang="fr-FR" dirty="0" err="1"/>
              <a:t>interwiki</a:t>
            </a:r>
            <a:endParaRPr lang="fr-FR" dirty="0"/>
          </a:p>
        </p:txBody>
      </p:sp>
      <p:sp>
        <p:nvSpPr>
          <p:cNvPr id="4" name="Rectangle avec coin arrondi du même côté 3">
            <a:extLst>
              <a:ext uri="{FF2B5EF4-FFF2-40B4-BE49-F238E27FC236}">
                <a16:creationId xmlns:a16="http://schemas.microsoft.com/office/drawing/2014/main" id="{875123C0-6641-6845-AEA9-E579A1615B0B}"/>
              </a:ext>
            </a:extLst>
          </p:cNvPr>
          <p:cNvSpPr/>
          <p:nvPr/>
        </p:nvSpPr>
        <p:spPr>
          <a:xfrm>
            <a:off x="281940" y="3461657"/>
            <a:ext cx="8140700" cy="636814"/>
          </a:xfrm>
          <a:prstGeom prst="round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altLang="fr-FR" dirty="0">
                <a:latin typeface="Courier" pitchFamily="2" charset="0"/>
                <a:ea typeface="ＭＳ Ｐゴシック" panose="020B0600070205080204" pitchFamily="34" charset="-128"/>
              </a:rPr>
              <a:t>Orgue hydraulique : {{Wicri </a:t>
            </a:r>
            <a:r>
              <a:rPr lang="fr-FR" altLang="fr-FR" dirty="0" err="1">
                <a:latin typeface="Courier" pitchFamily="2" charset="0"/>
                <a:ea typeface="ＭＳ Ｐゴシック" panose="020B0600070205080204" pitchFamily="34" charset="-128"/>
              </a:rPr>
              <a:t>voir|référence</a:t>
            </a:r>
            <a:r>
              <a:rPr lang="fr-FR" altLang="fr-FR" dirty="0">
                <a:latin typeface="Courier" pitchFamily="2" charset="0"/>
                <a:ea typeface="ＭＳ Ｐゴシック" panose="020B0600070205080204" pitchFamily="34" charset="-128"/>
              </a:rPr>
              <a:t>=Musique}}</a:t>
            </a:r>
          </a:p>
        </p:txBody>
      </p:sp>
      <p:grpSp>
        <p:nvGrpSpPr>
          <p:cNvPr id="5" name="Grouper 52">
            <a:extLst>
              <a:ext uri="{FF2B5EF4-FFF2-40B4-BE49-F238E27FC236}">
                <a16:creationId xmlns:a16="http://schemas.microsoft.com/office/drawing/2014/main" id="{02C7358C-93B0-E14B-8642-819EEA193E19}"/>
              </a:ext>
            </a:extLst>
          </p:cNvPr>
          <p:cNvGrpSpPr/>
          <p:nvPr/>
        </p:nvGrpSpPr>
        <p:grpSpPr>
          <a:xfrm>
            <a:off x="8503920" y="857880"/>
            <a:ext cx="1590040" cy="1143000"/>
            <a:chOff x="381000" y="2362200"/>
            <a:chExt cx="1828800" cy="1426840"/>
          </a:xfrm>
        </p:grpSpPr>
        <p:sp>
          <p:nvSpPr>
            <p:cNvPr id="6" name="Rectangle à coins arrondis 2">
              <a:extLst>
                <a:ext uri="{FF2B5EF4-FFF2-40B4-BE49-F238E27FC236}">
                  <a16:creationId xmlns:a16="http://schemas.microsoft.com/office/drawing/2014/main" id="{D7CF87E8-7D7B-FD4D-BF2E-ABE51CF57D20}"/>
                </a:ext>
              </a:extLst>
            </p:cNvPr>
            <p:cNvSpPr/>
            <p:nvPr/>
          </p:nvSpPr>
          <p:spPr>
            <a:xfrm>
              <a:off x="381000" y="2362200"/>
              <a:ext cx="1828800" cy="1371600"/>
            </a:xfrm>
            <a:prstGeom prst="roundRect">
              <a:avLst/>
            </a:prstGeom>
            <a:solidFill>
              <a:srgbClr val="FFD55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378B2E-9512-FF4D-8517-F81963CEC4E7}"/>
                </a:ext>
              </a:extLst>
            </p:cNvPr>
            <p:cNvSpPr/>
            <p:nvPr/>
          </p:nvSpPr>
          <p:spPr>
            <a:xfrm>
              <a:off x="628033" y="2576379"/>
              <a:ext cx="438767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000" b="1" noProof="1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wi</a:t>
              </a:r>
              <a:endParaRPr lang="fr-FR" sz="2000" b="1" cap="none" spc="0" noProof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6F0A8E-0166-4040-BC33-75B55F690479}"/>
                </a:ext>
              </a:extLst>
            </p:cNvPr>
            <p:cNvSpPr/>
            <p:nvPr/>
          </p:nvSpPr>
          <p:spPr>
            <a:xfrm>
              <a:off x="1600200" y="2576379"/>
              <a:ext cx="33883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0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ri</a:t>
              </a:r>
              <a:endParaRPr lang="fr-FR" sz="20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433F56E-2E09-6A4E-BB68-A7EFDF5FED87}"/>
                </a:ext>
              </a:extLst>
            </p:cNvPr>
            <p:cNvSpPr txBox="1"/>
            <p:nvPr/>
          </p:nvSpPr>
          <p:spPr>
            <a:xfrm>
              <a:off x="1803400" y="3371850"/>
              <a:ext cx="3241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err="1">
                  <a:cs typeface="Courier"/>
                </a:rPr>
                <a:t>fr</a:t>
              </a:r>
              <a:endParaRPr lang="fr-FR" sz="1600" b="1">
                <a:cs typeface="Courier"/>
              </a:endParaRPr>
            </a:p>
          </p:txBody>
        </p:sp>
        <p:grpSp>
          <p:nvGrpSpPr>
            <p:cNvPr id="10" name="Grouper 22">
              <a:extLst>
                <a:ext uri="{FF2B5EF4-FFF2-40B4-BE49-F238E27FC236}">
                  <a16:creationId xmlns:a16="http://schemas.microsoft.com/office/drawing/2014/main" id="{D3B357FA-3FB5-C347-A60A-5A26335D33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1630" y="2438404"/>
              <a:ext cx="557110" cy="676067"/>
              <a:chOff x="2750691" y="3200400"/>
              <a:chExt cx="689647" cy="836901"/>
            </a:xfrm>
          </p:grpSpPr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8F25D97-1211-3148-AEBB-22F7FEF51775}"/>
                  </a:ext>
                </a:extLst>
              </p:cNvPr>
              <p:cNvSpPr/>
              <p:nvPr/>
            </p:nvSpPr>
            <p:spPr>
              <a:xfrm>
                <a:off x="2750691" y="3312031"/>
                <a:ext cx="689647" cy="61363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A43C6460-9161-2B42-859F-AF6484558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94230" y="3200400"/>
                <a:ext cx="602569" cy="836901"/>
              </a:xfrm>
              <a:prstGeom prst="rect">
                <a:avLst/>
              </a:prstGeom>
            </p:spPr>
          </p:pic>
        </p:grp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9D90446-964A-A74E-BDDB-A950D44A7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840" y="2976240"/>
              <a:ext cx="812800" cy="81280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65F0D97-BC8E-404F-BDF4-4BF83D604462}"/>
                </a:ext>
              </a:extLst>
            </p:cNvPr>
            <p:cNvSpPr txBox="1"/>
            <p:nvPr/>
          </p:nvSpPr>
          <p:spPr>
            <a:xfrm>
              <a:off x="1331640" y="3039343"/>
              <a:ext cx="728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1.34</a:t>
              </a: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9C9CE8FE-1A9B-7546-9C80-03A2C073C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730" y="4644912"/>
            <a:ext cx="917575" cy="1061375"/>
          </a:xfrm>
          <a:prstGeom prst="rect">
            <a:avLst/>
          </a:prstGeom>
        </p:spPr>
      </p:pic>
      <p:pic>
        <p:nvPicPr>
          <p:cNvPr id="16" name="Picture 4" descr="LogoWicriArcheoJuillet2011En.png">
            <a:extLst>
              <a:ext uri="{FF2B5EF4-FFF2-40B4-BE49-F238E27FC236}">
                <a16:creationId xmlns:a16="http://schemas.microsoft.com/office/drawing/2014/main" id="{4422605B-5DC6-EB4C-AA94-CADD34B35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47" y="4218988"/>
            <a:ext cx="968066" cy="112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LogoWicriSarreJuillet2011Fr.png">
            <a:extLst>
              <a:ext uri="{FF2B5EF4-FFF2-40B4-BE49-F238E27FC236}">
                <a16:creationId xmlns:a16="http://schemas.microsoft.com/office/drawing/2014/main" id="{AB3C42F2-5642-254C-96BC-3992350BF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47" y="5467350"/>
            <a:ext cx="917575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èche vers la gauche 18">
            <a:extLst>
              <a:ext uri="{FF2B5EF4-FFF2-40B4-BE49-F238E27FC236}">
                <a16:creationId xmlns:a16="http://schemas.microsoft.com/office/drawing/2014/main" id="{D2553EEE-A65E-A348-9857-44FFC4371BB3}"/>
              </a:ext>
            </a:extLst>
          </p:cNvPr>
          <p:cNvSpPr/>
          <p:nvPr/>
        </p:nvSpPr>
        <p:spPr>
          <a:xfrm rot="1730340">
            <a:off x="3820160" y="5742192"/>
            <a:ext cx="1209041" cy="13799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CFF4D5C-E3BE-3843-BBC8-311C885DBCC4}"/>
              </a:ext>
            </a:extLst>
          </p:cNvPr>
          <p:cNvCxnSpPr>
            <a:cxnSpLocks/>
          </p:cNvCxnSpPr>
          <p:nvPr/>
        </p:nvCxnSpPr>
        <p:spPr>
          <a:xfrm>
            <a:off x="4179148" y="5411072"/>
            <a:ext cx="808362" cy="400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4ACD2FD-4E39-4246-A23C-11EAFDA6BC2B}"/>
              </a:ext>
            </a:extLst>
          </p:cNvPr>
          <p:cNvCxnSpPr>
            <a:cxnSpLocks/>
          </p:cNvCxnSpPr>
          <p:nvPr/>
        </p:nvCxnSpPr>
        <p:spPr>
          <a:xfrm flipV="1">
            <a:off x="4082768" y="4782910"/>
            <a:ext cx="1107471" cy="269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Flèche vers la gauche 25">
            <a:extLst>
              <a:ext uri="{FF2B5EF4-FFF2-40B4-BE49-F238E27FC236}">
                <a16:creationId xmlns:a16="http://schemas.microsoft.com/office/drawing/2014/main" id="{FF4F3BE1-FD0D-C84B-8606-6D9BA91CE911}"/>
              </a:ext>
            </a:extLst>
          </p:cNvPr>
          <p:cNvSpPr/>
          <p:nvPr/>
        </p:nvSpPr>
        <p:spPr>
          <a:xfrm rot="20748941">
            <a:off x="3982720" y="4644912"/>
            <a:ext cx="1209041" cy="13799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vers la gauche 26">
            <a:extLst>
              <a:ext uri="{FF2B5EF4-FFF2-40B4-BE49-F238E27FC236}">
                <a16:creationId xmlns:a16="http://schemas.microsoft.com/office/drawing/2014/main" id="{EB0DB811-E279-744E-B4BA-0A49D057BD3D}"/>
              </a:ext>
            </a:extLst>
          </p:cNvPr>
          <p:cNvSpPr/>
          <p:nvPr/>
        </p:nvSpPr>
        <p:spPr>
          <a:xfrm rot="10800000">
            <a:off x="8886443" y="3719962"/>
            <a:ext cx="1209041" cy="13799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829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9194454-C09D-C54A-BD02-51087DDA1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09537" indent="0">
              <a:buNone/>
            </a:pPr>
            <a:r>
              <a:rPr lang="fr-FR" dirty="0"/>
              <a:t>Un moteur, un peu complexe à maintenir, mais très puissant</a:t>
            </a:r>
          </a:p>
          <a:p>
            <a:r>
              <a:rPr lang="fr-FR" dirty="0"/>
              <a:t>Le moteur de Wikipédia</a:t>
            </a:r>
          </a:p>
          <a:p>
            <a:r>
              <a:rPr lang="fr-FR" dirty="0"/>
              <a:t>Compatibilité Wikipédia (modèles, extensions)</a:t>
            </a:r>
          </a:p>
          <a:p>
            <a:r>
              <a:rPr lang="fr-FR" dirty="0"/>
              <a:t>Volumétrie conséquente : </a:t>
            </a:r>
          </a:p>
          <a:p>
            <a:pPr lvl="1"/>
            <a:r>
              <a:rPr lang="fr-FR" altLang="fr-FR" sz="2100" dirty="0">
                <a:ea typeface="ＭＳ Ｐゴシック" panose="020B0600070205080204" pitchFamily="34" charset="-128"/>
              </a:rPr>
              <a:t>48.000.000 de pages (anglais)</a:t>
            </a:r>
          </a:p>
          <a:p>
            <a:pPr lvl="1"/>
            <a:r>
              <a:rPr lang="fr-FR" altLang="fr-FR" sz="2100" dirty="0">
                <a:ea typeface="ＭＳ Ｐゴシック" panose="020B0600070205080204" pitchFamily="34" charset="-128"/>
              </a:rPr>
              <a:t>dont 6.000.000 articles et 42.000.000 de métadonnées</a:t>
            </a:r>
          </a:p>
          <a:p>
            <a:r>
              <a:rPr lang="fr-FR" dirty="0">
                <a:ea typeface="ＭＳ Ｐゴシック" panose="020B0600070205080204" pitchFamily="34" charset="-128"/>
              </a:rPr>
              <a:t>Wikipédia</a:t>
            </a:r>
            <a:endParaRPr lang="fr-FR" dirty="0"/>
          </a:p>
          <a:p>
            <a:pPr lvl="1"/>
            <a:r>
              <a:rPr lang="fr-FR" dirty="0"/>
              <a:t>Obligation de « </a:t>
            </a:r>
            <a:r>
              <a:rPr lang="fr-FR" i="1" dirty="0" err="1"/>
              <a:t>sourcer</a:t>
            </a:r>
            <a:r>
              <a:rPr lang="fr-FR" dirty="0"/>
              <a:t> » (pas de contributions innovantes)</a:t>
            </a:r>
          </a:p>
          <a:p>
            <a:pPr marL="109537" indent="0">
              <a:buNone/>
            </a:pPr>
            <a:r>
              <a:rPr lang="fr-FR" dirty="0"/>
              <a:t>Aspects spécifiques de Wicri</a:t>
            </a:r>
          </a:p>
          <a:p>
            <a:r>
              <a:rPr lang="fr-FR" dirty="0"/>
              <a:t>Contributions signées (pas d’anonymat)</a:t>
            </a:r>
          </a:p>
          <a:p>
            <a:r>
              <a:rPr lang="fr-FR" dirty="0"/>
              <a:t>Espace de publication (textes originaux)</a:t>
            </a:r>
          </a:p>
          <a:p>
            <a:r>
              <a:rPr lang="fr-FR" dirty="0"/>
              <a:t>Réseau de wikis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DF2C3C7-5B1C-154C-8EF7-0E3943758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MediaWiki</a:t>
            </a:r>
          </a:p>
        </p:txBody>
      </p:sp>
      <p:pic>
        <p:nvPicPr>
          <p:cNvPr id="4" name="Picture 8" descr="Description de l'image MediaWiki.svg.">
            <a:extLst>
              <a:ext uri="{FF2B5EF4-FFF2-40B4-BE49-F238E27FC236}">
                <a16:creationId xmlns:a16="http://schemas.microsoft.com/office/drawing/2014/main" id="{B84F4D4E-5383-8E47-ADFD-11E6238AA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476" y="162151"/>
            <a:ext cx="1394609" cy="131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6C09553-3C0C-D847-BF33-3C4A3D85C310}"/>
              </a:ext>
            </a:extLst>
          </p:cNvPr>
          <p:cNvGrpSpPr/>
          <p:nvPr/>
        </p:nvGrpSpPr>
        <p:grpSpPr>
          <a:xfrm>
            <a:off x="9629093" y="4413451"/>
            <a:ext cx="1828800" cy="1371600"/>
            <a:chOff x="2823592" y="2057400"/>
            <a:chExt cx="1828800" cy="1371600"/>
          </a:xfrm>
        </p:grpSpPr>
        <p:sp>
          <p:nvSpPr>
            <p:cNvPr id="7" name="Rectangle à coins arrondis 2">
              <a:extLst>
                <a:ext uri="{FF2B5EF4-FFF2-40B4-BE49-F238E27FC236}">
                  <a16:creationId xmlns:a16="http://schemas.microsoft.com/office/drawing/2014/main" id="{934E752B-15CB-FF49-A387-5CD9AF224652}"/>
                </a:ext>
              </a:extLst>
            </p:cNvPr>
            <p:cNvSpPr/>
            <p:nvPr/>
          </p:nvSpPr>
          <p:spPr>
            <a:xfrm>
              <a:off x="2823592" y="2057400"/>
              <a:ext cx="1828800" cy="13716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95460B-FF02-B846-A7FE-AA4B136C10DB}"/>
                </a:ext>
              </a:extLst>
            </p:cNvPr>
            <p:cNvSpPr/>
            <p:nvPr/>
          </p:nvSpPr>
          <p:spPr>
            <a:xfrm>
              <a:off x="2915816" y="2271579"/>
              <a:ext cx="48923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400" b="1" noProof="1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wi</a:t>
              </a:r>
              <a:endParaRPr lang="fr-FR" sz="2400" b="1" cap="none" spc="0" noProof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6CCFD9-D3D7-5C4E-909F-0B44C0E63FD8}"/>
                </a:ext>
              </a:extLst>
            </p:cNvPr>
            <p:cNvSpPr/>
            <p:nvPr/>
          </p:nvSpPr>
          <p:spPr>
            <a:xfrm>
              <a:off x="4139952" y="2271579"/>
              <a:ext cx="36901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4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ri</a:t>
              </a:r>
              <a:endParaRPr lang="fr-FR" sz="2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96EDC4E-ED29-5F4F-902E-9205305BF46E}"/>
                </a:ext>
              </a:extLst>
            </p:cNvPr>
            <p:cNvSpPr txBox="1"/>
            <p:nvPr/>
          </p:nvSpPr>
          <p:spPr>
            <a:xfrm>
              <a:off x="3563888" y="2802414"/>
              <a:ext cx="4267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err="1">
                  <a:cs typeface="Courier"/>
                </a:rPr>
                <a:t>fr</a:t>
              </a:r>
              <a:endParaRPr lang="fr-FR" sz="2800" b="1">
                <a:cs typeface="Courier"/>
              </a:endParaRPr>
            </a:p>
          </p:txBody>
        </p:sp>
        <p:grpSp>
          <p:nvGrpSpPr>
            <p:cNvPr id="11" name="Grouper 22">
              <a:extLst>
                <a:ext uri="{FF2B5EF4-FFF2-40B4-BE49-F238E27FC236}">
                  <a16:creationId xmlns:a16="http://schemas.microsoft.com/office/drawing/2014/main" id="{9D065906-BE93-5F40-B7D9-5C8E1AEF4FB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12168" y="2060848"/>
              <a:ext cx="720668" cy="874548"/>
              <a:chOff x="2750691" y="3200400"/>
              <a:chExt cx="689647" cy="836901"/>
            </a:xfrm>
          </p:grpSpPr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E55079E6-3B39-D14C-BC2D-8ECC71E96A15}"/>
                  </a:ext>
                </a:extLst>
              </p:cNvPr>
              <p:cNvSpPr/>
              <p:nvPr/>
            </p:nvSpPr>
            <p:spPr>
              <a:xfrm>
                <a:off x="2750691" y="3312031"/>
                <a:ext cx="689647" cy="61363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/>
              </a:p>
            </p:txBody>
          </p:sp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B150619D-D44F-104D-9733-6CF6BAF1EA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4230" y="3200400"/>
                <a:ext cx="602569" cy="83690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81281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C51D6E0-A000-D24A-9399-7BB94468E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543605"/>
          </a:xfrm>
        </p:spPr>
        <p:txBody>
          <a:bodyPr/>
          <a:lstStyle/>
          <a:p>
            <a:r>
              <a:rPr lang="fr-FR" dirty="0"/>
              <a:t>Avec accès et contenu multilingue (dont l’arabe)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D828DDB-2D92-F144-A175-086A6582C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Du texte, des images, des liens…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7F8A81-D7B9-7F45-911A-E7ACEDC6E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658" y="2293258"/>
            <a:ext cx="8534400" cy="4345164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90EAB3F-C2EA-DA43-97E0-213969B80C0B}"/>
              </a:ext>
            </a:extLst>
          </p:cNvPr>
          <p:cNvSpPr/>
          <p:nvPr/>
        </p:nvSpPr>
        <p:spPr>
          <a:xfrm>
            <a:off x="5568043" y="3380014"/>
            <a:ext cx="1012371" cy="52251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493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59E02F1-ED19-9049-9D69-6D9FD318B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Sites </a:t>
            </a:r>
            <a:r>
              <a:rPr lang="fr-FR" dirty="0" err="1"/>
              <a:t>MediaWiki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B33251-3EAB-6144-AFA4-03A97BDAA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CDE8C7-B63A-2B4A-9F5D-1FD1F8293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7</a:t>
            </a:fld>
            <a:endParaRPr lang="fr-F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674956A-F128-4947-B615-62BCE1FD0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96" y="151315"/>
            <a:ext cx="3242171" cy="16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A9F9BBF-5427-F040-83A8-B698EF011F74}"/>
              </a:ext>
            </a:extLst>
          </p:cNvPr>
          <p:cNvSpPr txBox="1"/>
          <p:nvPr/>
        </p:nvSpPr>
        <p:spPr>
          <a:xfrm>
            <a:off x="8993825" y="666656"/>
            <a:ext cx="2961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Réseau </a:t>
            </a:r>
            <a:r>
              <a:rPr lang="fr-FR" dirty="0" err="1"/>
              <a:t>Wicri</a:t>
            </a:r>
            <a:endParaRPr lang="fr-FR" dirty="0"/>
          </a:p>
          <a:p>
            <a:r>
              <a:rPr lang="fr-FR" dirty="0"/>
              <a:t> 50 familles multilingues</a:t>
            </a:r>
          </a:p>
          <a:p>
            <a:r>
              <a:rPr lang="fr-FR" dirty="0"/>
              <a:t>Contributeurs identifiés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FDA3562-A95E-8D43-AE0B-2AD1DA225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4229100"/>
            <a:ext cx="1295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F8DCC63-F28F-0343-9BB5-1426EB79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84" y="4203700"/>
            <a:ext cx="13081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193A34DE-07C3-794B-97F0-C1B63077A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45" y="1888360"/>
            <a:ext cx="1295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hlinkClick r:id="rId6"/>
            <a:extLst>
              <a:ext uri="{FF2B5EF4-FFF2-40B4-BE49-F238E27FC236}">
                <a16:creationId xmlns:a16="http://schemas.microsoft.com/office/drawing/2014/main" id="{66ABE610-B747-CE45-8F8B-973E90241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67" y="1910511"/>
            <a:ext cx="13081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A48184F-312B-0641-AF12-DAA326FB210A}"/>
              </a:ext>
            </a:extLst>
          </p:cNvPr>
          <p:cNvSpPr txBox="1"/>
          <p:nvPr/>
        </p:nvSpPr>
        <p:spPr>
          <a:xfrm>
            <a:off x="5442591" y="3636448"/>
            <a:ext cx="1925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Observatoire</a:t>
            </a:r>
          </a:p>
          <a:p>
            <a:r>
              <a:rPr lang="fr-FR" dirty="0"/>
              <a:t>encyclopédique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1AD16DE-B49F-9F47-B3E7-D43E04C18637}"/>
              </a:ext>
            </a:extLst>
          </p:cNvPr>
          <p:cNvSpPr txBox="1"/>
          <p:nvPr/>
        </p:nvSpPr>
        <p:spPr>
          <a:xfrm>
            <a:off x="7566051" y="3478354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Encyclopédie</a:t>
            </a:r>
          </a:p>
          <a:p>
            <a:r>
              <a:rPr lang="fr-FR" dirty="0"/>
              <a:t>+ serveurs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1081D58-AE5A-F147-93F9-B08E051E753E}"/>
              </a:ext>
            </a:extLst>
          </p:cNvPr>
          <p:cNvSpPr txBox="1"/>
          <p:nvPr/>
        </p:nvSpPr>
        <p:spPr>
          <a:xfrm>
            <a:off x="6456966" y="5763466"/>
            <a:ext cx="21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Encyclopédie + …</a:t>
            </a:r>
          </a:p>
          <a:p>
            <a:r>
              <a:rPr lang="fr-FR" dirty="0"/>
              <a:t>+ bibliothèque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7F05D3D-ED6C-E74A-BAE8-CA311967DA37}"/>
              </a:ext>
            </a:extLst>
          </p:cNvPr>
          <p:cNvSpPr txBox="1"/>
          <p:nvPr/>
        </p:nvSpPr>
        <p:spPr>
          <a:xfrm>
            <a:off x="9846428" y="5985153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Hypertexte +++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C55EFAB-865A-BA4E-8BCC-5112302F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280" y="1961311"/>
            <a:ext cx="1250250" cy="147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38F5909-A053-7147-B7D5-7ED6049EF430}"/>
              </a:ext>
            </a:extLst>
          </p:cNvPr>
          <p:cNvSpPr txBox="1"/>
          <p:nvPr/>
        </p:nvSpPr>
        <p:spPr>
          <a:xfrm>
            <a:off x="9826651" y="3503754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Encyclopédie +</a:t>
            </a:r>
          </a:p>
          <a:p>
            <a:r>
              <a:rPr lang="fr-FR" dirty="0"/>
              <a:t>+ publications </a:t>
            </a:r>
          </a:p>
        </p:txBody>
      </p:sp>
      <p:sp>
        <p:nvSpPr>
          <p:cNvPr id="17" name="Espace réservé du contenu 1">
            <a:extLst>
              <a:ext uri="{FF2B5EF4-FFF2-40B4-BE49-F238E27FC236}">
                <a16:creationId xmlns:a16="http://schemas.microsoft.com/office/drawing/2014/main" id="{7294CA12-FC3F-EA40-81A8-32891F0A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4138"/>
            <a:ext cx="3954477" cy="562815"/>
          </a:xfrm>
        </p:spPr>
        <p:txBody>
          <a:bodyPr/>
          <a:lstStyle/>
          <a:p>
            <a:r>
              <a:rPr lang="fr-FR" dirty="0"/>
              <a:t>Dizaines de milliers </a:t>
            </a:r>
          </a:p>
          <a:p>
            <a:endParaRPr lang="fr-FR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147D1A9-335D-5842-B45D-D89F650F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36" y="264680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352BC08-D3AA-5941-9A7C-5972AF9E0DAE}"/>
              </a:ext>
            </a:extLst>
          </p:cNvPr>
          <p:cNvCxnSpPr/>
          <p:nvPr/>
        </p:nvCxnSpPr>
        <p:spPr>
          <a:xfrm>
            <a:off x="5245100" y="587654"/>
            <a:ext cx="0" cy="5821085"/>
          </a:xfrm>
          <a:prstGeom prst="line">
            <a:avLst/>
          </a:prstGeom>
          <a:ln w="550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4">
            <a:extLst>
              <a:ext uri="{FF2B5EF4-FFF2-40B4-BE49-F238E27FC236}">
                <a16:creationId xmlns:a16="http://schemas.microsoft.com/office/drawing/2014/main" id="{A7F1D5E5-6AAF-AC43-85A7-0A1332662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69" y="2263138"/>
            <a:ext cx="942424" cy="94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3BB74B1-EB5D-DA4E-93E8-04314D5E7AE8}"/>
              </a:ext>
            </a:extLst>
          </p:cNvPr>
          <p:cNvSpPr txBox="1"/>
          <p:nvPr/>
        </p:nvSpPr>
        <p:spPr>
          <a:xfrm>
            <a:off x="1394369" y="1880626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Ouvrages</a:t>
            </a:r>
          </a:p>
        </p:txBody>
      </p:sp>
      <p:pic>
        <p:nvPicPr>
          <p:cNvPr id="24" name="Picture 4" descr="Logo de Wiktionnaire">
            <a:extLst>
              <a:ext uri="{FF2B5EF4-FFF2-40B4-BE49-F238E27FC236}">
                <a16:creationId xmlns:a16="http://schemas.microsoft.com/office/drawing/2014/main" id="{32D76766-DC8D-2247-88B3-C376249D7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41" y="3357511"/>
            <a:ext cx="778403" cy="94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041B184-D822-5849-899E-F82A67EF74FE}"/>
              </a:ext>
            </a:extLst>
          </p:cNvPr>
          <p:cNvSpPr txBox="1"/>
          <p:nvPr/>
        </p:nvSpPr>
        <p:spPr>
          <a:xfrm>
            <a:off x="2537369" y="189332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Entrepôts</a:t>
            </a:r>
          </a:p>
        </p:txBody>
      </p:sp>
      <p:pic>
        <p:nvPicPr>
          <p:cNvPr id="26" name="Picture 6" descr="Logo de Wikimedia Commons">
            <a:extLst>
              <a:ext uri="{FF2B5EF4-FFF2-40B4-BE49-F238E27FC236}">
                <a16:creationId xmlns:a16="http://schemas.microsoft.com/office/drawing/2014/main" id="{E3CBC2B3-2265-6746-8556-9BEDF5F36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339" y="2260600"/>
            <a:ext cx="942414" cy="12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23495F3-8FF2-A441-AC51-191DC4CC837A}"/>
              </a:ext>
            </a:extLst>
          </p:cNvPr>
          <p:cNvSpPr txBox="1"/>
          <p:nvPr/>
        </p:nvSpPr>
        <p:spPr>
          <a:xfrm>
            <a:off x="3625683" y="1927753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Bibliothèques</a:t>
            </a:r>
          </a:p>
        </p:txBody>
      </p:sp>
      <p:pic>
        <p:nvPicPr>
          <p:cNvPr id="28" name="Picture 2" descr="Logo de Wikisource">
            <a:extLst>
              <a:ext uri="{FF2B5EF4-FFF2-40B4-BE49-F238E27FC236}">
                <a16:creationId xmlns:a16="http://schemas.microsoft.com/office/drawing/2014/main" id="{18CBEC33-0373-2542-8380-28B4CB6A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730" y="2321285"/>
            <a:ext cx="893332" cy="93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557B761A-714E-DF4A-83DD-5F3A7A44BFCB}"/>
              </a:ext>
            </a:extLst>
          </p:cNvPr>
          <p:cNvCxnSpPr>
            <a:cxnSpLocks/>
          </p:cNvCxnSpPr>
          <p:nvPr/>
        </p:nvCxnSpPr>
        <p:spPr>
          <a:xfrm>
            <a:off x="152836" y="4533900"/>
            <a:ext cx="5002433" cy="0"/>
          </a:xfrm>
          <a:prstGeom prst="line">
            <a:avLst/>
          </a:prstGeom>
          <a:ln w="550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2">
            <a:extLst>
              <a:ext uri="{FF2B5EF4-FFF2-40B4-BE49-F238E27FC236}">
                <a16:creationId xmlns:a16="http://schemas.microsoft.com/office/drawing/2014/main" id="{56934F58-34EC-7F47-9696-8BD1A1D7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996" y="4996894"/>
            <a:ext cx="13081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Accueil principal - ChoralWiki">
            <a:extLst>
              <a:ext uri="{FF2B5EF4-FFF2-40B4-BE49-F238E27FC236}">
                <a16:creationId xmlns:a16="http://schemas.microsoft.com/office/drawing/2014/main" id="{3D252C7A-B93F-A74C-A330-DA8645CF2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94" y="5129212"/>
            <a:ext cx="1331042" cy="133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83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6D41DD5-A160-E54F-B535-B7DFC6652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Ecrire les mathématiques (avec </a:t>
            </a:r>
            <a:r>
              <a:rPr lang="fr-FR" dirty="0" err="1"/>
              <a:t>TeX</a:t>
            </a:r>
            <a:r>
              <a:rPr lang="fr-FR" dirty="0"/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DA7463-0A3E-7347-817E-DDD57B99F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814" y="1271813"/>
            <a:ext cx="9542236" cy="30145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7C7B33-C67D-2D44-852C-0018CCB8CE71}"/>
              </a:ext>
            </a:extLst>
          </p:cNvPr>
          <p:cNvSpPr/>
          <p:nvPr/>
        </p:nvSpPr>
        <p:spPr>
          <a:xfrm>
            <a:off x="1012370" y="1271813"/>
            <a:ext cx="10570029" cy="301455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CFC1C2-07C4-5D48-903B-FFCDEDEEF2A3}"/>
              </a:ext>
            </a:extLst>
          </p:cNvPr>
          <p:cNvSpPr/>
          <p:nvPr/>
        </p:nvSpPr>
        <p:spPr>
          <a:xfrm>
            <a:off x="277584" y="3624944"/>
            <a:ext cx="11772901" cy="3004456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600" dirty="0">
                <a:solidFill>
                  <a:srgbClr val="000000"/>
                </a:solidFill>
                <a:latin typeface="Courier" pitchFamily="2" charset="0"/>
              </a:rPr>
              <a:t>===Un nouveau mémoire===</a:t>
            </a:r>
          </a:p>
          <a:p>
            <a:pPr eaLnBrk="1" hangingPunct="1"/>
            <a:r>
              <a:rPr lang="fr-FR" altLang="fr-FR" sz="1600" dirty="0">
                <a:solidFill>
                  <a:srgbClr val="000000"/>
                </a:solidFill>
                <a:latin typeface="Courier" pitchFamily="2" charset="0"/>
              </a:rPr>
              <a:t>{{Début corps article}}</a:t>
            </a:r>
          </a:p>
          <a:p>
            <a:pPr eaLnBrk="1" hangingPunct="1"/>
            <a:r>
              <a:rPr lang="fr-FR" altLang="fr-FR" sz="1600" dirty="0">
                <a:solidFill>
                  <a:srgbClr val="000000"/>
                </a:solidFill>
                <a:latin typeface="Courier" pitchFamily="2" charset="0"/>
              </a:rPr>
              <a:t>{{</a:t>
            </a:r>
            <a:r>
              <a:rPr lang="fr-FR" altLang="fr-FR" sz="1600" dirty="0" err="1">
                <a:solidFill>
                  <a:srgbClr val="000000"/>
                </a:solidFill>
                <a:latin typeface="Courier" pitchFamily="2" charset="0"/>
              </a:rPr>
              <a:t>Gallica</a:t>
            </a:r>
            <a:r>
              <a:rPr lang="fr-FR" altLang="fr-FR" sz="1600" dirty="0">
                <a:solidFill>
                  <a:srgbClr val="000000"/>
                </a:solidFill>
                <a:latin typeface="Courier" pitchFamily="2" charset="0"/>
              </a:rPr>
              <a:t> </a:t>
            </a:r>
            <a:r>
              <a:rPr lang="fr-FR" altLang="fr-FR" sz="1600" dirty="0" err="1">
                <a:solidFill>
                  <a:srgbClr val="000000"/>
                </a:solidFill>
                <a:latin typeface="Courier" pitchFamily="2" charset="0"/>
              </a:rPr>
              <a:t>page|fonction</a:t>
            </a:r>
            <a:r>
              <a:rPr lang="fr-FR" altLang="fr-FR" sz="1600" dirty="0">
                <a:solidFill>
                  <a:srgbClr val="000000"/>
                </a:solidFill>
                <a:latin typeface="Courier" pitchFamily="2" charset="0"/>
              </a:rPr>
              <a:t>=saut}}</a:t>
            </a:r>
          </a:p>
          <a:p>
            <a:pPr eaLnBrk="1" hangingPunct="1"/>
            <a:r>
              <a:rPr lang="fr-FR" altLang="fr-FR" sz="1600" dirty="0">
                <a:solidFill>
                  <a:srgbClr val="000000"/>
                </a:solidFill>
                <a:latin typeface="Courier" pitchFamily="2" charset="0"/>
              </a:rPr>
              <a:t>de la doctrine qu’elle a exposée, en multiplie les applications et donne cette équation des surfaces élastiques vibrantes :</a:t>
            </a:r>
          </a:p>
          <a:p>
            <a:pPr eaLnBrk="1" hangingPunct="1"/>
            <a:endParaRPr lang="fr-FR" altLang="fr-FR" sz="1600" dirty="0">
              <a:solidFill>
                <a:srgbClr val="000000"/>
              </a:solidFill>
              <a:latin typeface="Courier" pitchFamily="2" charset="0"/>
            </a:endParaRPr>
          </a:p>
          <a:p>
            <a:pPr eaLnBrk="1" hangingPunct="1"/>
            <a:r>
              <a:rPr lang="fr-FR" altLang="fr-FR" sz="1600" dirty="0">
                <a:solidFill>
                  <a:srgbClr val="000000"/>
                </a:solidFill>
                <a:latin typeface="Courier" pitchFamily="2" charset="0"/>
              </a:rPr>
              <a:t>&lt;div style="</a:t>
            </a:r>
            <a:r>
              <a:rPr lang="fr-FR" altLang="fr-FR" sz="1600" dirty="0" err="1">
                <a:solidFill>
                  <a:srgbClr val="000000"/>
                </a:solidFill>
                <a:latin typeface="Courier" pitchFamily="2" charset="0"/>
              </a:rPr>
              <a:t>text-align</a:t>
            </a:r>
            <a:r>
              <a:rPr lang="fr-FR" altLang="fr-FR" sz="1600" dirty="0">
                <a:solidFill>
                  <a:srgbClr val="000000"/>
                </a:solidFill>
                <a:latin typeface="Courier" pitchFamily="2" charset="0"/>
              </a:rPr>
              <a:t>: center;"&gt;</a:t>
            </a:r>
          </a:p>
          <a:p>
            <a:pPr eaLnBrk="1" hangingPunct="1"/>
            <a:r>
              <a:rPr lang="fr-FR" altLang="fr-FR" sz="1600" dirty="0">
                <a:solidFill>
                  <a:srgbClr val="000000"/>
                </a:solidFill>
                <a:latin typeface="Courier" pitchFamily="2" charset="0"/>
              </a:rPr>
              <a:t>&lt;math&gt;\</a:t>
            </a:r>
            <a:r>
              <a:rPr lang="fr-FR" altLang="fr-FR" sz="1600" dirty="0" err="1">
                <a:solidFill>
                  <a:srgbClr val="000000"/>
                </a:solidFill>
                <a:latin typeface="Courier" pitchFamily="2" charset="0"/>
              </a:rPr>
              <a:t>mathrm</a:t>
            </a:r>
            <a:r>
              <a:rPr lang="fr-FR" altLang="fr-FR" sz="1600" dirty="0">
                <a:solidFill>
                  <a:srgbClr val="000000"/>
                </a:solidFill>
                <a:latin typeface="Courier" pitchFamily="2" charset="0"/>
              </a:rPr>
              <a:t> N^2 \</a:t>
            </a:r>
            <a:r>
              <a:rPr lang="fr-FR" altLang="fr-FR" sz="1600" dirty="0" err="1">
                <a:solidFill>
                  <a:srgbClr val="000000"/>
                </a:solidFill>
                <a:latin typeface="Courier" pitchFamily="2" charset="0"/>
              </a:rPr>
              <a:t>left</a:t>
            </a:r>
            <a:r>
              <a:rPr lang="fr-FR" altLang="fr-FR" sz="1600" dirty="0">
                <a:solidFill>
                  <a:srgbClr val="000000"/>
                </a:solidFill>
                <a:latin typeface="Courier" pitchFamily="2" charset="0"/>
              </a:rPr>
              <a:t> [ \frac {d^4 \rho} {ds^4} \,+\, 2 \, \frac {d^4 \rho} {ds^2 </a:t>
            </a:r>
            <a:r>
              <a:rPr lang="fr-FR" altLang="fr-FR" sz="1600" dirty="0" err="1">
                <a:solidFill>
                  <a:srgbClr val="000000"/>
                </a:solidFill>
                <a:latin typeface="Courier" pitchFamily="2" charset="0"/>
              </a:rPr>
              <a:t>ds</a:t>
            </a:r>
            <a:r>
              <a:rPr lang="fr-FR" altLang="fr-FR" sz="1600" dirty="0">
                <a:solidFill>
                  <a:srgbClr val="000000"/>
                </a:solidFill>
                <a:latin typeface="Courier" pitchFamily="2" charset="0"/>
              </a:rPr>
              <a:t>^{'2}}  \,-\, \frac {4}{\</a:t>
            </a:r>
            <a:r>
              <a:rPr lang="fr-FR" altLang="fr-FR" sz="1600" dirty="0" err="1">
                <a:solidFill>
                  <a:srgbClr val="000000"/>
                </a:solidFill>
                <a:latin typeface="Courier" pitchFamily="2" charset="0"/>
              </a:rPr>
              <a:t>mathrm</a:t>
            </a:r>
            <a:r>
              <a:rPr lang="fr-FR" altLang="fr-FR" sz="1600" dirty="0">
                <a:solidFill>
                  <a:srgbClr val="000000"/>
                </a:solidFill>
                <a:latin typeface="Courier" pitchFamily="2" charset="0"/>
              </a:rPr>
              <a:t> S} \</a:t>
            </a:r>
            <a:r>
              <a:rPr lang="fr-FR" altLang="fr-FR" sz="1600" dirty="0" err="1">
                <a:solidFill>
                  <a:srgbClr val="000000"/>
                </a:solidFill>
                <a:latin typeface="Courier" pitchFamily="2" charset="0"/>
              </a:rPr>
              <a:t>left</a:t>
            </a:r>
            <a:r>
              <a:rPr lang="fr-FR" altLang="fr-FR" sz="1600" dirty="0">
                <a:solidFill>
                  <a:srgbClr val="000000"/>
                </a:solidFill>
                <a:latin typeface="Courier" pitchFamily="2" charset="0"/>
              </a:rPr>
              <a:t> (\frac {d^2 \rho} {ds^2} \,+\, \frac {d^2 \rho} {</a:t>
            </a:r>
            <a:r>
              <a:rPr lang="fr-FR" altLang="fr-FR" sz="1600" dirty="0" err="1">
                <a:solidFill>
                  <a:srgbClr val="000000"/>
                </a:solidFill>
                <a:latin typeface="Courier" pitchFamily="2" charset="0"/>
              </a:rPr>
              <a:t>ds</a:t>
            </a:r>
            <a:r>
              <a:rPr lang="fr-FR" altLang="fr-FR" sz="1600" dirty="0">
                <a:solidFill>
                  <a:srgbClr val="000000"/>
                </a:solidFill>
                <a:latin typeface="Courier" pitchFamily="2" charset="0"/>
              </a:rPr>
              <a:t>^{'2}} \right ) \right ] \, + \, \frac {d^2 \rho} {dl^2} \, = \, 0&lt;/math&gt; ...(C)&lt;/div&gt;</a:t>
            </a:r>
          </a:p>
        </p:txBody>
      </p:sp>
    </p:spTree>
    <p:extLst>
      <p:ext uri="{BB962C8B-B14F-4D97-AF65-F5344CB8AC3E}">
        <p14:creationId xmlns:p14="http://schemas.microsoft.com/office/powerpoint/2010/main" val="3236341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1F634ED-6635-344B-B304-640831952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100" y="1124203"/>
            <a:ext cx="10384971" cy="5137513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11355E4-4204-B243-84BF-7F9EDDC1C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 premier exemple (en santé)</a:t>
            </a:r>
            <a:br>
              <a:rPr lang="fr-FR" dirty="0"/>
            </a:br>
            <a:r>
              <a:rPr lang="fr-FR" dirty="0"/>
              <a:t>Compléments dans une réédition Gallica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F96D9B5-3411-F14D-8CD1-0013C32DA4C6}"/>
              </a:ext>
            </a:extLst>
          </p:cNvPr>
          <p:cNvSpPr txBox="1"/>
          <p:nvPr/>
        </p:nvSpPr>
        <p:spPr>
          <a:xfrm>
            <a:off x="609600" y="489857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Gallica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7B4001F-AD7A-DB4B-BA17-C109FF996567}"/>
              </a:ext>
            </a:extLst>
          </p:cNvPr>
          <p:cNvCxnSpPr/>
          <p:nvPr/>
        </p:nvCxnSpPr>
        <p:spPr>
          <a:xfrm>
            <a:off x="1747157" y="5094514"/>
            <a:ext cx="604157" cy="173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6BDCFBE8-CB0E-E748-B4C2-FA9F24F2F577}"/>
              </a:ext>
            </a:extLst>
          </p:cNvPr>
          <p:cNvSpPr/>
          <p:nvPr/>
        </p:nvSpPr>
        <p:spPr>
          <a:xfrm>
            <a:off x="4363658" y="4493798"/>
            <a:ext cx="1955499" cy="6384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19435EF-FA34-D04F-91D4-96B437E4BA3E}"/>
              </a:ext>
            </a:extLst>
          </p:cNvPr>
          <p:cNvSpPr/>
          <p:nvPr/>
        </p:nvSpPr>
        <p:spPr>
          <a:xfrm>
            <a:off x="682049" y="1413763"/>
            <a:ext cx="4353681" cy="23047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498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stex Réseau">
  <a:themeElements>
    <a:clrScheme name="Rassemblement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assemblement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assemble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Istex Réseau</Template>
  <TotalTime>46409</TotalTime>
  <Words>2464</Words>
  <Application>Microsoft Macintosh PowerPoint</Application>
  <PresentationFormat>Grand écran</PresentationFormat>
  <Paragraphs>494</Paragraphs>
  <Slides>49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7" baseType="lpstr">
      <vt:lpstr>Calibri</vt:lpstr>
      <vt:lpstr>Courier</vt:lpstr>
      <vt:lpstr>Lucida Sans Unicode</vt:lpstr>
      <vt:lpstr>Menlo-Bold</vt:lpstr>
      <vt:lpstr>Verdana</vt:lpstr>
      <vt:lpstr>Wingdings 2</vt:lpstr>
      <vt:lpstr>Wingdings 3</vt:lpstr>
      <vt:lpstr>Istex Réseau</vt:lpstr>
      <vt:lpstr>Approches flexibles et incrémentales  pour les humanités numériques </vt:lpstr>
      <vt:lpstr>Changements de paradigmes  pour les documents et bibliothèques</vt:lpstr>
      <vt:lpstr>Apprendre à lire et à écrire dans d’immenses hypertextes</vt:lpstr>
      <vt:lpstr>Tutoriel</vt:lpstr>
      <vt:lpstr>MediaWiki</vt:lpstr>
      <vt:lpstr>Du texte, des images, des liens…</vt:lpstr>
      <vt:lpstr>Sites MediaWiki</vt:lpstr>
      <vt:lpstr>Ecrire les mathématiques (avec TeX)</vt:lpstr>
      <vt:lpstr>Un premier exemple (en santé) Compléments dans une réédition Gallica</vt:lpstr>
      <vt:lpstr>Réédition numérique hypertexte  Dictionnaire de musique (J.-J. Rousseau)</vt:lpstr>
      <vt:lpstr>Ecrire la musique</vt:lpstr>
      <vt:lpstr>Études pour choristes amateurs curieux.. Lassus, musica ficta, contrafacta</vt:lpstr>
      <vt:lpstr>Apprendre le solfège avec </vt:lpstr>
      <vt:lpstr>La Chanson de Roland,  une histoire, une épopée</vt:lpstr>
      <vt:lpstr>Un sujet de stage…       imaginé tranquille !</vt:lpstr>
      <vt:lpstr>La chanson de Roland, des manuscrits</vt:lpstr>
      <vt:lpstr>La Chanson de Roland Des transcriptions, des traductions (centaines)</vt:lpstr>
      <vt:lpstr>La Chanson de Roland Un oratorio de Gilles Mathieu </vt:lpstr>
      <vt:lpstr>Dictionnaires hypertextualisés</vt:lpstr>
      <vt:lpstr>La Chanson de Roland un gigantesque hypertexte</vt:lpstr>
      <vt:lpstr>La page dans MediaWiki</vt:lpstr>
      <vt:lpstr>Un modèle</vt:lpstr>
      <vt:lpstr>Modèle de géolocalisation</vt:lpstr>
      <vt:lpstr>Un exemple avec le Tifinagh</vt:lpstr>
      <vt:lpstr>Alternative tifinagh : les images</vt:lpstr>
      <vt:lpstr>Alternative tifinagh : le modèle lettre</vt:lpstr>
      <vt:lpstr>Tifinagh, après la lettre, le mot</vt:lpstr>
      <vt:lpstr>Utilisation courante : structurer un livre, un dossier…</vt:lpstr>
      <vt:lpstr>Aide à la structuration La Chanson de Roland</vt:lpstr>
      <vt:lpstr>Utilisation courante : aide à la structuration</vt:lpstr>
      <vt:lpstr>Wikipédia : un réservoir de modèles…</vt:lpstr>
      <vt:lpstr>Les catégories de MediaWiki</vt:lpstr>
      <vt:lpstr>Exemple de thésaurus : le MeSH</vt:lpstr>
      <vt:lpstr>Le MeSH, suite</vt:lpstr>
      <vt:lpstr>Le MeSH en français…</vt:lpstr>
      <vt:lpstr>Semantic MediaWiki</vt:lpstr>
      <vt:lpstr>Structurer la connaissance avec des liens sémantiques…</vt:lpstr>
      <vt:lpstr>Liens sémantiques</vt:lpstr>
      <vt:lpstr>Utilisation  des liens sémantiques</vt:lpstr>
      <vt:lpstr>Utilisation des liens</vt:lpstr>
      <vt:lpstr>L’Ohio</vt:lpstr>
      <vt:lpstr>Liens sémantiques Autour de Paul Meyer</vt:lpstr>
      <vt:lpstr>Les wikis sémantiques pour les systèmes de recherche</vt:lpstr>
      <vt:lpstr>Exemple H2PTM 2011</vt:lpstr>
      <vt:lpstr>La galaxie Wikipédia</vt:lpstr>
      <vt:lpstr>WICRI : Un réseau de wikis sémantiques pour l‘information scientifique ou culturelle</vt:lpstr>
      <vt:lpstr>Ecrire, mode encyclopédique</vt:lpstr>
      <vt:lpstr>Wicri, Wikis spécialisés</vt:lpstr>
      <vt:lpstr>Gérer la cohérence interwiki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Wikis sémantiques et ingénierie XML pour les humanités numériques</dc:title>
  <dc:creator>Microsoft Office User</dc:creator>
  <cp:lastModifiedBy>jacques Ducloy</cp:lastModifiedBy>
  <cp:revision>148</cp:revision>
  <dcterms:created xsi:type="dcterms:W3CDTF">2019-10-28T13:30:37Z</dcterms:created>
  <dcterms:modified xsi:type="dcterms:W3CDTF">2022-05-09T13:15:34Z</dcterms:modified>
</cp:coreProperties>
</file>