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382" r:id="rId3"/>
    <p:sldId id="286" r:id="rId4"/>
    <p:sldId id="414" r:id="rId5"/>
    <p:sldId id="394" r:id="rId6"/>
    <p:sldId id="391" r:id="rId7"/>
    <p:sldId id="399" r:id="rId8"/>
    <p:sldId id="393" r:id="rId9"/>
    <p:sldId id="396" r:id="rId10"/>
    <p:sldId id="395" r:id="rId11"/>
    <p:sldId id="397" r:id="rId12"/>
    <p:sldId id="398" r:id="rId13"/>
    <p:sldId id="359" r:id="rId14"/>
    <p:sldId id="258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283" r:id="rId23"/>
    <p:sldId id="363" r:id="rId24"/>
    <p:sldId id="257" r:id="rId25"/>
    <p:sldId id="364" r:id="rId26"/>
    <p:sldId id="279" r:id="rId27"/>
    <p:sldId id="260" r:id="rId28"/>
    <p:sldId id="261" r:id="rId29"/>
    <p:sldId id="262" r:id="rId30"/>
    <p:sldId id="407" r:id="rId31"/>
    <p:sldId id="408" r:id="rId32"/>
    <p:sldId id="411" r:id="rId33"/>
    <p:sldId id="413" r:id="rId34"/>
    <p:sldId id="263" r:id="rId35"/>
    <p:sldId id="266" r:id="rId36"/>
    <p:sldId id="298" r:id="rId37"/>
    <p:sldId id="317" r:id="rId38"/>
    <p:sldId id="267" r:id="rId39"/>
    <p:sldId id="268" r:id="rId40"/>
    <p:sldId id="269" r:id="rId41"/>
    <p:sldId id="270" r:id="rId42"/>
    <p:sldId id="271" r:id="rId43"/>
    <p:sldId id="272" r:id="rId44"/>
    <p:sldId id="365" r:id="rId45"/>
    <p:sldId id="368" r:id="rId46"/>
    <p:sldId id="367" r:id="rId47"/>
    <p:sldId id="372" r:id="rId48"/>
    <p:sldId id="374" r:id="rId49"/>
    <p:sldId id="415" r:id="rId50"/>
    <p:sldId id="388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1"/>
    <p:restoredTop sz="95890"/>
  </p:normalViewPr>
  <p:slideViewPr>
    <p:cSldViewPr snapToGrid="0" snapToObjects="1">
      <p:cViewPr>
        <p:scale>
          <a:sx n="87" d="100"/>
          <a:sy n="87" d="100"/>
        </p:scale>
        <p:origin x="1464" y="1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94CFC2-5DA9-7047-A931-159B05B7F711}" type="datetime1">
              <a:rPr lang="fr-FR" smtClean="0"/>
              <a:t>04/05/2022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4F809-D73A-8548-A3F0-B14F254BD076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020B65-0273-164F-8DE9-BC7DFE3C0AFC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03E6B-7C64-9242-ADC3-9DB1F2B4C65C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F9B44-A453-AF45-9A14-F782C8D93871}" type="datetime1">
              <a:rPr lang="fr-FR" smtClean="0"/>
              <a:t>04/05/2022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51CFC-384A-EA44-8259-2D3E37F3D0C1}" type="datetime1">
              <a:rPr lang="fr-FR" smtClean="0"/>
              <a:t>04/05/2022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F3591-C362-8E45-A049-1C6BC8A3D62F}" type="datetime1">
              <a:rPr lang="fr-FR" smtClean="0"/>
              <a:t>04/05/2022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2576D-1515-5746-9F31-FE04F02B92BD}" type="datetime1">
              <a:rPr lang="fr-FR" smtClean="0"/>
              <a:t>04/05/2022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5F417-C91B-3A4F-B6FC-6D2F593DA475}" type="datetime1">
              <a:rPr lang="fr-FR" smtClean="0"/>
              <a:t>04/05/2022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7F898-5EC0-BE48-8EBD-D1FF0FFAF572}" type="datetime1">
              <a:rPr lang="fr-FR" smtClean="0"/>
              <a:t>04/05/2022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89BFC-BF9D-954F-A028-8D8E0A99DF83}" type="datetime1">
              <a:rPr lang="fr-FR" smtClean="0"/>
              <a:t>04/05/2022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3C65F77A-CE18-6C49-91C2-927091D2B901}" type="datetime1">
              <a:rPr lang="fr-FR" smtClean="0"/>
              <a:t>04/05/2022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es.rice.edu/ES/humsoc/Galileo/Images/Astro/Instruments/hevelius_telescope.gif" TargetMode="Externa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9.tiff"/><Relationship Id="rId7" Type="http://schemas.openxmlformats.org/officeDocument/2006/relationships/image" Target="../media/image42.tiff"/><Relationship Id="rId12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tiff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dilib.inist.fr/bin/dilib/v04Public/assoc.cgi?/dps/public/dilib/LocalDemos/Public/Applications/Geographie/BIBALEau/Server/FR.refbib.FD.wsh+Hydrologie+Allemagne" TargetMode="External"/><Relationship Id="rId13" Type="http://schemas.openxmlformats.org/officeDocument/2006/relationships/hyperlink" Target="http://dilib.inist.fr/bin/dilib/v04Public/assoc.cgi?/dps/public/dilib/LocalDemos/Public/Applications/Geographie/BIBALEau/Server/FR.refbib.FD.wsh+Pollution%20de%20l'eau+Pollution" TargetMode="External"/><Relationship Id="rId18" Type="http://schemas.openxmlformats.org/officeDocument/2006/relationships/hyperlink" Target="http://dilib.inist.fr/bin/dilib/v04Public/assoc.cgi?/dps/public/dilib/LocalDemos/Public/Applications/Geographie/BIBALEau/Server/FR.refbib.FD.wsh+Ecoulement+Allemagne" TargetMode="External"/><Relationship Id="rId3" Type="http://schemas.openxmlformats.org/officeDocument/2006/relationships/hyperlink" Target="http://dilib.inist.fr/bin/dilib/v04Public/assoc.cgi?/dps/public/dilib/LocalDemos/Public/Applications/Geographie/BIBALEau/Server/FR.refbib.FD.wsh+Pr%26eacute;cipitation+Allemagne" TargetMode="External"/><Relationship Id="rId21" Type="http://schemas.openxmlformats.org/officeDocument/2006/relationships/hyperlink" Target="http://dilib.inist.fr/bin/dilib/v04Public/assoc.cgi?/dps/public/dilib/LocalDemos/Public/Applications/Geographie/BIBALEau/Server/FR.refbib.FD.wsh+V%26eacute;g%26eacute;tation+Allemagne" TargetMode="External"/><Relationship Id="rId7" Type="http://schemas.openxmlformats.org/officeDocument/2006/relationships/hyperlink" Target="http://dilib.inist.fr/bin/dilib/v04Public/assoc.cgi?/dps/public/dilib/LocalDemos/Public/Applications/Geographie/BIBALEau/Server/FR.refbib.FD.wsh+Pollution%20de%20l'eau+Allemagne" TargetMode="External"/><Relationship Id="rId12" Type="http://schemas.openxmlformats.org/officeDocument/2006/relationships/hyperlink" Target="http://dilib.inist.fr/bin/dilib/v04Public/assoc.cgi?/dps/public/dilib/LocalDemos/Public/Applications/Geographie/BIBALEau/Server/FR.refbib.FD.wsh+Eau+Allemagne" TargetMode="External"/><Relationship Id="rId17" Type="http://schemas.openxmlformats.org/officeDocument/2006/relationships/hyperlink" Target="http://dilib.inist.fr/bin/dilib/v04Public/assoc.cgi?/dps/public/dilib/LocalDemos/Public/Applications/Geographie/BIBALEau/Server/FR.refbib.FD.wsh+Fluviatile+Allemagne" TargetMode="External"/><Relationship Id="rId2" Type="http://schemas.openxmlformats.org/officeDocument/2006/relationships/hyperlink" Target="http://dilib.inist.fr/bin/dilib/v04Public/assoc.cgi?/dps/public/dilib/LocalDemos/Public/Applications/Geographie/BIBALEau/Server/FR.refbib.FD.wsh+Bayern+Allemagne" TargetMode="External"/><Relationship Id="rId16" Type="http://schemas.openxmlformats.org/officeDocument/2006/relationships/hyperlink" Target="http://dilib.inist.fr/bin/dilib/v04Public/assoc.cgi?/dps/public/dilib/LocalDemos/Public/Applications/Geographie/BIBALEau/Server/FR.refbib.FD.wsh+Utilisation%20du%20sol+Allemagne" TargetMode="External"/><Relationship Id="rId20" Type="http://schemas.openxmlformats.org/officeDocument/2006/relationships/hyperlink" Target="http://dilib.inist.fr/bin/dilib/v04Public/assoc.cgi?/dps/public/dilib/LocalDemos/Public/Applications/Geographie/BIBALEau/Server/FR.refbib.FD.wsh+Hessen+Allemag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lib.inist.fr/bin/dilib/v04Public/assoc.cgi?/dps/public/dilib/LocalDemos/Public/Applications/Geographie/BIBALEau/Server/FR.refbib.FD.wsh+Erosion%20des%20sols+Allemagne" TargetMode="External"/><Relationship Id="rId11" Type="http://schemas.openxmlformats.org/officeDocument/2006/relationships/hyperlink" Target="http://dilib.inist.fr/bin/dilib/v04Public/assoc.cgi?/dps/public/dilib/LocalDemos/Public/Applications/Geographie/BIBALEau/Server/FR.refbib.FD.wsh+Mod%26egrave;le+Allemagne" TargetMode="External"/><Relationship Id="rId5" Type="http://schemas.openxmlformats.org/officeDocument/2006/relationships/hyperlink" Target="http://dilib.inist.fr/bin/dilib/v04Public/assoc.cgi?/dps/public/dilib/LocalDemos/Public/Applications/Geographie/BIBALEau/Server/FR.refbib.FD.wsh+Pollution+Allemagne" TargetMode="External"/><Relationship Id="rId15" Type="http://schemas.openxmlformats.org/officeDocument/2006/relationships/hyperlink" Target="http://dilib.inist.fr/bin/dilib/v04Public/assoc.cgi?/dps/public/dilib/LocalDemos/Public/Applications/Geographie/BIBALEau/Server/FR.refbib.FD.wsh+Protection%20de%20la%20nature+Allemagne" TargetMode="External"/><Relationship Id="rId10" Type="http://schemas.openxmlformats.org/officeDocument/2006/relationships/hyperlink" Target="http://dilib.inist.fr/bin/dilib/v04Public/assoc.cgi?/dps/public/dilib/LocalDemos/Public/Applications/Geographie/BIBALEau/Server/FR.refbib.FD.wsh+Sol+Allemagne" TargetMode="External"/><Relationship Id="rId19" Type="http://schemas.openxmlformats.org/officeDocument/2006/relationships/hyperlink" Target="http://dilib.inist.fr/bin/dilib/v04Public/assoc.cgi?/dps/public/dilib/LocalDemos/Public/Applications/Geographie/BIBALEau/Server/FR.refbib.FD.wsh+Baden-W%26uuml;rttemberg+Allemagne" TargetMode="External"/><Relationship Id="rId4" Type="http://schemas.openxmlformats.org/officeDocument/2006/relationships/hyperlink" Target="http://dilib.inist.fr/bin/dilib/v04Public/assoc.cgi?/dps/public/dilib/LocalDemos/Public/Applications/Geographie/BIBALEau/Server/FR.refbib.FD.wsh+Bassin-versant+Allemagne" TargetMode="External"/><Relationship Id="rId9" Type="http://schemas.openxmlformats.org/officeDocument/2006/relationships/hyperlink" Target="http://dilib.inist.fr/bin/dilib/v04Public/assoc.cgi?/dps/public/dilib/LocalDemos/Public/Applications/Geographie/BIBALEau/Server/FR.refbib.FD.wsh+Cours%20d'eau+Allemagne" TargetMode="External"/><Relationship Id="rId14" Type="http://schemas.openxmlformats.org/officeDocument/2006/relationships/hyperlink" Target="http://dilib.inist.fr/bin/dilib/v04Public/assoc.cgi?/dps/public/dilib/LocalDemos/Public/Applications/Geographie/BIBALEau/Server/FR.refbib.FD.wsh+Allemagne+Action%20anthropique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9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4.png"/><Relationship Id="rId7" Type="http://schemas.openxmlformats.org/officeDocument/2006/relationships/image" Target="../media/image12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Sante/explor/GrippeFranceV1/Site/fr/Main/Exploration/bibRecord.php?hk=00000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effectLst/>
              </a:rPr>
              <a:t>Approches flexibles et incrémentales </a:t>
            </a:r>
            <a:br>
              <a:rPr lang="fr-FR" sz="4000" dirty="0">
                <a:effectLst/>
              </a:rPr>
            </a:br>
            <a:r>
              <a:rPr lang="fr-FR" sz="4000" dirty="0">
                <a:effectLst/>
              </a:rPr>
              <a:t>pour les humanités numériques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2831690"/>
            <a:ext cx="10866968" cy="1918594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4000" i="1" dirty="0"/>
              <a:t>Exploration de corpus</a:t>
            </a:r>
          </a:p>
          <a:p>
            <a:r>
              <a:rPr lang="fr-FR" sz="4000" i="1" dirty="0"/>
              <a:t>Avec des boites à outils XML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5100B3-4332-FE46-9F48-782E0D8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54" y="5508557"/>
            <a:ext cx="3431944" cy="9001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IS 2022">
            <a:extLst>
              <a:ext uri="{FF2B5EF4-FFF2-40B4-BE49-F238E27FC236}">
                <a16:creationId xmlns:a16="http://schemas.microsoft.com/office/drawing/2014/main" id="{38DC188D-5AF6-8E99-886C-1843E373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" y="350145"/>
            <a:ext cx="2423584" cy="22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328F478-9522-07F7-C3F2-8149F73B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Permettent d’enchaîner des commandes </a:t>
            </a:r>
          </a:p>
          <a:p>
            <a:r>
              <a:rPr lang="fr-FR" dirty="0"/>
              <a:t>Exemples</a:t>
            </a: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Roland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ManuscritOxford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Roland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ManuscritOxford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|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Olivier</a:t>
            </a: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Roland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ManuscritOxford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|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Olivier |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wc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365125" lvl="1" indent="0">
              <a:buNone/>
            </a:pP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109537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A8E243C-67FC-B21F-E9E4-396E92DA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pipes dans Unix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5A643C-3160-8D3D-D995-8CA34CBD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AC0574-825B-A82D-8517-A1757AFD2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368086E-5EA9-4732-36AE-49EF0B10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298950"/>
            <a:ext cx="70231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61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A19771-CB81-FD99-3F41-5CE884E0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Unix – langage C – </a:t>
            </a:r>
            <a:r>
              <a:rPr lang="fr-FR" dirty="0" err="1"/>
              <a:t>lex</a:t>
            </a:r>
            <a:r>
              <a:rPr lang="fr-FR" dirty="0"/>
              <a:t> (analyseur lexical)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37D3DD-EDD1-906A-DA88-BEA9107B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DCED24-19B3-64B6-A23E-09344524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11</a:t>
            </a:fld>
            <a:endParaRPr lang="fr-FR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3CC1500-1A0A-BAE7-8918-71016222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9" y="1650207"/>
            <a:ext cx="333265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6BFE97-9885-4706-0451-068490C5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22" y="2362200"/>
            <a:ext cx="4572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2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AF3CEF2-2D3E-6959-CC9A-BECD266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 : génération de tableau MediaWiki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D6C887-88BC-CA68-9EA0-399E74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43CA9C-FA4A-C20B-18A2-1F733836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D8BF6F-8903-2E0A-5E74-4FEBC3A4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" y="1517415"/>
            <a:ext cx="4871720" cy="18661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374637-D9A5-2E34-ED56-AA080E07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48" y="2450506"/>
            <a:ext cx="5965652" cy="6210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07540F-AE2F-AC61-05B8-4D24A71B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4015740"/>
            <a:ext cx="4448810" cy="19367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0CC305-78F7-C4E9-DF05-8F2A03939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08" y="3801030"/>
            <a:ext cx="7080392" cy="21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8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E422CC-478B-8140-8269-13AA3270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Rappel, </a:t>
            </a:r>
            <a:br>
              <a:rPr lang="fr-FR" dirty="0"/>
            </a:br>
            <a:r>
              <a:rPr lang="fr-FR" dirty="0"/>
              <a:t>écrire la musique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09397C-F096-D14B-8571-7756944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B7451-E759-1845-BDCE-5CF03869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3B371-5331-A949-83A3-E24F437C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61" y="274638"/>
            <a:ext cx="3445053" cy="1377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E43B6-A01F-B448-9FB3-1CD5A4D1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48" y="1894247"/>
            <a:ext cx="6979298" cy="3019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1A05B-E178-CB47-9007-349EAE13ECEE}"/>
              </a:ext>
            </a:extLst>
          </p:cNvPr>
          <p:cNvSpPr txBox="1"/>
          <p:nvPr/>
        </p:nvSpPr>
        <p:spPr>
          <a:xfrm>
            <a:off x="2013048" y="176500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47DC1-D76F-6F4A-BE99-E9601D979F85}"/>
              </a:ext>
            </a:extLst>
          </p:cNvPr>
          <p:cNvSpPr txBox="1"/>
          <p:nvPr/>
        </p:nvSpPr>
        <p:spPr>
          <a:xfrm>
            <a:off x="1875190" y="386598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&lt;/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9AE07-6187-A146-9044-444C3882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98" y="3846814"/>
            <a:ext cx="2702623" cy="21339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086462-921B-BA4F-B4A8-3094F90BF8BF}"/>
              </a:ext>
            </a:extLst>
          </p:cNvPr>
          <p:cNvSpPr txBox="1"/>
          <p:nvPr/>
        </p:nvSpPr>
        <p:spPr>
          <a:xfrm>
            <a:off x="9772680" y="2140150"/>
            <a:ext cx="797013" cy="147732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= la</a:t>
            </a:r>
          </a:p>
          <a:p>
            <a:r>
              <a:rPr lang="fr-FR" dirty="0"/>
              <a:t>b = si</a:t>
            </a:r>
          </a:p>
          <a:p>
            <a:r>
              <a:rPr lang="fr-FR" dirty="0"/>
              <a:t>c = do</a:t>
            </a:r>
          </a:p>
          <a:p>
            <a:r>
              <a:rPr lang="fr-FR" dirty="0"/>
              <a:t>d = ré</a:t>
            </a:r>
          </a:p>
          <a:p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474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B1858DD-0DCC-1545-A9BA-119454FF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Manipulation du </a:t>
            </a:r>
            <a:r>
              <a:rPr lang="fr-FR" dirty="0" err="1"/>
              <a:t>wikitexte</a:t>
            </a:r>
            <a:r>
              <a:rPr lang="fr-FR" dirty="0"/>
              <a:t> et de </a:t>
            </a:r>
            <a:r>
              <a:rPr lang="fr-FR" dirty="0" err="1"/>
              <a:t>Lilypond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avec des analyseurs syntaxiques (</a:t>
            </a:r>
            <a:r>
              <a:rPr lang="fr-FR" dirty="0" err="1"/>
              <a:t>Lex</a:t>
            </a:r>
            <a:r>
              <a:rPr lang="fr-FR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C3B971-0EA3-5542-B0B2-D3F15D38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9" y="1697319"/>
            <a:ext cx="5257800" cy="177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740A63-B7CD-254C-BC0A-11A813FFD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4" y="4196976"/>
            <a:ext cx="6743700" cy="111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AC6E90-AEB9-FB4E-A189-E6A22B3AF47A}"/>
              </a:ext>
            </a:extLst>
          </p:cNvPr>
          <p:cNvSpPr/>
          <p:nvPr/>
        </p:nvSpPr>
        <p:spPr>
          <a:xfrm>
            <a:off x="7404848" y="1417638"/>
            <a:ext cx="3675528" cy="3845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%%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("fis");</a:t>
            </a:r>
          </a:p>
          <a:p>
            <a:pPr>
              <a:defRPr/>
            </a:pP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bes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("g");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("a");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("b");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("cis");</a:t>
            </a:r>
          </a:p>
          <a:p>
            <a:pPr>
              <a:defRPr/>
            </a:pP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ees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("c");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("d");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g      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printf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("e");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%%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main()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{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yylex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();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AADE7B-8536-6A46-897A-5D95AB8D2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683" y="5474073"/>
            <a:ext cx="6870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4A18C0B-193D-A2F8-7508-51FD6A1E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673542"/>
          </a:xfrm>
        </p:spPr>
        <p:txBody>
          <a:bodyPr/>
          <a:lstStyle/>
          <a:p>
            <a:r>
              <a:rPr lang="fr-FR" dirty="0"/>
              <a:t>Un programme Unix gère des lignes</a:t>
            </a:r>
          </a:p>
          <a:p>
            <a:r>
              <a:rPr lang="fr-FR" dirty="0"/>
              <a:t>Une ligne est terminée par un « retour chariot » (\n)</a:t>
            </a:r>
          </a:p>
          <a:p>
            <a:r>
              <a:rPr lang="fr-FR" dirty="0"/>
              <a:t>Un document XML sera manipulé sur une ligne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F977C6-AB79-A38A-D272-76559859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Manipulation de documents XML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854E78-FF89-F270-A5F0-14BC1563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BF4B98-68A6-BC86-C685-E5E81F55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F56DC5-0D46-4DF5-1F80-AD54C28185B7}"/>
              </a:ext>
            </a:extLst>
          </p:cNvPr>
          <p:cNvSpPr txBox="1"/>
          <p:nvPr/>
        </p:nvSpPr>
        <p:spPr>
          <a:xfrm>
            <a:off x="1341333" y="3218180"/>
            <a:ext cx="1018815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au Congo&lt;/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en Amérique&lt;/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6C0D7-4B12-F82C-4ACA-BB9749AFF635}"/>
              </a:ext>
            </a:extLst>
          </p:cNvPr>
          <p:cNvSpPr txBox="1"/>
          <p:nvPr/>
        </p:nvSpPr>
        <p:spPr>
          <a:xfrm>
            <a:off x="1805940" y="4480560"/>
            <a:ext cx="48463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cat &lt; </a:t>
            </a:r>
            <a:r>
              <a:rPr lang="fr-FR" dirty="0" err="1">
                <a:latin typeface="Courier" pitchFamily="2" charset="0"/>
              </a:rPr>
              <a:t>monCorpusBD</a:t>
            </a:r>
            <a:r>
              <a:rPr lang="fr-FR" dirty="0">
                <a:latin typeface="Courier" pitchFamily="2" charset="0"/>
              </a:rPr>
              <a:t>         \</a:t>
            </a:r>
          </a:p>
          <a:p>
            <a:r>
              <a:rPr lang="fr-FR" dirty="0">
                <a:latin typeface="Courier" pitchFamily="2" charset="0"/>
              </a:rPr>
              <a:t>    |  </a:t>
            </a:r>
            <a:r>
              <a:rPr lang="fr-FR" dirty="0" err="1">
                <a:latin typeface="Courier" pitchFamily="2" charset="0"/>
              </a:rPr>
              <a:t>grep</a:t>
            </a:r>
            <a:r>
              <a:rPr lang="fr-FR" dirty="0">
                <a:latin typeface="Courier" pitchFamily="2" charset="0"/>
              </a:rPr>
              <a:t>  "&lt;date&gt;194"  \</a:t>
            </a:r>
          </a:p>
          <a:p>
            <a:r>
              <a:rPr lang="fr-FR" dirty="0">
                <a:latin typeface="Courier" pitchFamily="2" charset="0"/>
              </a:rPr>
              <a:t>    |  </a:t>
            </a:r>
            <a:r>
              <a:rPr lang="fr-FR" dirty="0" err="1">
                <a:latin typeface="Courier" pitchFamily="2" charset="0"/>
              </a:rPr>
              <a:t>wc</a:t>
            </a:r>
            <a:endParaRPr lang="fr-FR" dirty="0">
              <a:latin typeface="Courier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A2DAEE-7467-F8C9-1230-1475879262B9}"/>
              </a:ext>
            </a:extLst>
          </p:cNvPr>
          <p:cNvSpPr txBox="1"/>
          <p:nvPr/>
        </p:nvSpPr>
        <p:spPr>
          <a:xfrm>
            <a:off x="4183380" y="5920740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Imprime le nombre de documents édités entre 1940 et 1949.</a:t>
            </a:r>
          </a:p>
        </p:txBody>
      </p:sp>
    </p:spTree>
    <p:extLst>
      <p:ext uri="{BB962C8B-B14F-4D97-AF65-F5344CB8AC3E}">
        <p14:creationId xmlns:p14="http://schemas.microsoft.com/office/powerpoint/2010/main" val="405605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414BDE-DDE5-3298-7708-82FEE8988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942022"/>
          </a:xfrm>
        </p:spPr>
        <p:txBody>
          <a:bodyPr/>
          <a:lstStyle/>
          <a:p>
            <a:r>
              <a:rPr lang="fr-FR" dirty="0" err="1"/>
              <a:t>Ilib</a:t>
            </a:r>
            <a:r>
              <a:rPr lang="fr-FR" dirty="0"/>
              <a:t> 1990 (INIST) – </a:t>
            </a:r>
            <a:r>
              <a:rPr lang="fr-FR" dirty="0" err="1"/>
              <a:t>Dilib</a:t>
            </a:r>
            <a:r>
              <a:rPr lang="fr-FR" dirty="0"/>
              <a:t> 1992 (</a:t>
            </a:r>
            <a:r>
              <a:rPr lang="fr-FR" dirty="0" err="1"/>
              <a:t>Loria</a:t>
            </a:r>
            <a:r>
              <a:rPr lang="fr-FR" dirty="0"/>
              <a:t>)</a:t>
            </a:r>
          </a:p>
          <a:p>
            <a:r>
              <a:rPr lang="fr-FR" dirty="0"/>
              <a:t>Premières expérience en </a:t>
            </a:r>
            <a:r>
              <a:rPr lang="fr-FR" dirty="0" err="1"/>
              <a:t>lex</a:t>
            </a:r>
            <a:r>
              <a:rPr lang="fr-FR" dirty="0"/>
              <a:t> (préfiguration XSLT…)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8EE7FA-4153-9C44-25A3-9B9AE464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Boîte à outil XML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C0E998-35BC-DE6E-919A-4D0C3C54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FAFE70-736C-BD63-252E-633E488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56B953-6C17-B0A8-AFDA-7EC97355484A}"/>
              </a:ext>
            </a:extLst>
          </p:cNvPr>
          <p:cNvSpPr txBox="1"/>
          <p:nvPr/>
        </p:nvSpPr>
        <p:spPr>
          <a:xfrm>
            <a:off x="1341333" y="2468551"/>
            <a:ext cx="1018815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au Congo&lt;/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en Amérique&lt;/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3F6121-B9CE-7147-4460-31107E035C8B}"/>
              </a:ext>
            </a:extLst>
          </p:cNvPr>
          <p:cNvSpPr txBox="1"/>
          <p:nvPr/>
        </p:nvSpPr>
        <p:spPr>
          <a:xfrm>
            <a:off x="993564" y="3516531"/>
            <a:ext cx="484632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noProof="1">
                <a:latin typeface="Courier" pitchFamily="2" charset="0"/>
              </a:rPr>
              <a:t>%%</a:t>
            </a:r>
          </a:p>
          <a:p>
            <a:r>
              <a:rPr lang="fr-FR" sz="1600" noProof="1">
                <a:latin typeface="Courier" pitchFamily="2" charset="0"/>
              </a:rPr>
              <a:t>"&lt;doc&gt;"      ;</a:t>
            </a:r>
          </a:p>
          <a:p>
            <a:r>
              <a:rPr lang="fr-FR" sz="1600" noProof="1">
                <a:latin typeface="Courier" pitchFamily="2" charset="0"/>
              </a:rPr>
              <a:t>"&lt;/doc&gt;"     printf("\n\n");</a:t>
            </a:r>
          </a:p>
          <a:p>
            <a:r>
              <a:rPr lang="fr-FR" sz="1600" noProof="1">
                <a:latin typeface="Courier" pitchFamily="2" charset="0"/>
              </a:rPr>
              <a:t>"&lt;tit&gt;"      printf("&lt;b&gt;");</a:t>
            </a:r>
          </a:p>
          <a:p>
            <a:r>
              <a:rPr lang="fr-FR" sz="1600" noProof="1">
                <a:latin typeface="Courier" pitchFamily="2" charset="0"/>
              </a:rPr>
              <a:t>"&lt;/tit&gt;"     printf("&lt;/b&gt;\n");</a:t>
            </a:r>
          </a:p>
          <a:p>
            <a:r>
              <a:rPr lang="fr-FR" sz="1600" noProof="1">
                <a:latin typeface="Courier" pitchFamily="2" charset="0"/>
              </a:rPr>
              <a:t>"&lt;aut&gt;"      printf("::");</a:t>
            </a:r>
          </a:p>
          <a:p>
            <a:r>
              <a:rPr lang="fr-FR" sz="1600" noProof="1">
                <a:latin typeface="Courier" pitchFamily="2" charset="0"/>
              </a:rPr>
              <a:t>"&lt;/aut&gt;"     ;</a:t>
            </a:r>
          </a:p>
          <a:p>
            <a:r>
              <a:rPr lang="fr-FR" sz="1600" noProof="1">
                <a:latin typeface="Courier" pitchFamily="2" charset="0"/>
              </a:rPr>
              <a:t>"&lt;date&gt;"     printf (" (");</a:t>
            </a:r>
          </a:p>
          <a:p>
            <a:r>
              <a:rPr lang="fr-FR" sz="1600" noProof="1">
                <a:latin typeface="Courier" pitchFamily="2" charset="0"/>
              </a:rPr>
              <a:t>"&lt;/date&gt;"    printf (")");</a:t>
            </a:r>
          </a:p>
          <a:p>
            <a:r>
              <a:rPr lang="fr-FR" sz="1600" noProof="1">
                <a:latin typeface="Courier" pitchFamily="2" charset="0"/>
              </a:rPr>
              <a:t>%%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4C108A-BD97-9A5A-CAA5-0AC2F0185227}"/>
              </a:ext>
            </a:extLst>
          </p:cNvPr>
          <p:cNvSpPr txBox="1"/>
          <p:nvPr/>
        </p:nvSpPr>
        <p:spPr>
          <a:xfrm>
            <a:off x="6389810" y="3340532"/>
            <a:ext cx="484632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&lt;b&gt;Tintin au Congo&lt;/b&gt;</a:t>
            </a:r>
          </a:p>
          <a:p>
            <a:r>
              <a:rPr lang="fr-FR" sz="1600" dirty="0">
                <a:latin typeface="Courier" pitchFamily="2" charset="0"/>
              </a:rPr>
              <a:t>::Hergé (1948)</a:t>
            </a:r>
          </a:p>
          <a:p>
            <a:endParaRPr lang="fr-FR" sz="1600" dirty="0">
              <a:latin typeface="Courier" pitchFamily="2" charset="0"/>
            </a:endParaRPr>
          </a:p>
          <a:p>
            <a:r>
              <a:rPr lang="fr-FR" sz="1600" dirty="0">
                <a:latin typeface="Courier" pitchFamily="2" charset="0"/>
              </a:rPr>
              <a:t>&lt;b&gt;Tintin en Amérique&lt;/b&gt;</a:t>
            </a:r>
          </a:p>
          <a:p>
            <a:r>
              <a:rPr lang="fr-FR" sz="1600" dirty="0">
                <a:latin typeface="Courier" pitchFamily="2" charset="0"/>
              </a:rPr>
              <a:t>::Hergé (1949)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15002D-E939-0711-6590-8703E0A5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076" y="4802390"/>
            <a:ext cx="3429000" cy="1943100"/>
          </a:xfrm>
          <a:prstGeom prst="rect">
            <a:avLst/>
          </a:prstGeom>
        </p:spPr>
      </p:pic>
      <p:pic>
        <p:nvPicPr>
          <p:cNvPr id="11" name="Image 20">
            <a:extLst>
              <a:ext uri="{FF2B5EF4-FFF2-40B4-BE49-F238E27FC236}">
                <a16:creationId xmlns:a16="http://schemas.microsoft.com/office/drawing/2014/main" id="{75546CAD-E9F1-7F77-BEBE-7A340EB75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66" y="585702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6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053AB16-1918-0181-8A06-A86F8A18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Programmation DOM</a:t>
            </a:r>
            <a:br>
              <a:rPr lang="fr-FR" dirty="0"/>
            </a:br>
            <a:r>
              <a:rPr lang="fr-FR" dirty="0"/>
              <a:t>Document Object </a:t>
            </a:r>
            <a:r>
              <a:rPr lang="fr-FR" dirty="0" err="1"/>
              <a:t>Modele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26B950-7AD9-E91C-3669-377CCA4C7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69D859-BA3E-084C-45CA-8183893E6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4B1745-B021-1B39-1756-8207272416CF}"/>
              </a:ext>
            </a:extLst>
          </p:cNvPr>
          <p:cNvSpPr txBox="1"/>
          <p:nvPr/>
        </p:nvSpPr>
        <p:spPr>
          <a:xfrm>
            <a:off x="884133" y="5681159"/>
            <a:ext cx="101881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au Congo&lt;/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&gt;&lt;date&gt;1948&lt;/date&gt;&lt;doc&gt;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6F528D-38F4-CD12-56CE-8A1DCCDE936F}"/>
              </a:ext>
            </a:extLst>
          </p:cNvPr>
          <p:cNvSpPr txBox="1"/>
          <p:nvPr/>
        </p:nvSpPr>
        <p:spPr>
          <a:xfrm>
            <a:off x="5196853" y="1608190"/>
            <a:ext cx="6581371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#</a:t>
            </a:r>
            <a:r>
              <a:rPr lang="fr-FR" sz="1600" dirty="0" err="1">
                <a:latin typeface="Courier" pitchFamily="2" charset="0"/>
              </a:rPr>
              <a:t>include</a:t>
            </a:r>
            <a:r>
              <a:rPr lang="fr-FR" sz="1600" dirty="0">
                <a:latin typeface="Courier" pitchFamily="2" charset="0"/>
              </a:rPr>
              <a:t> "</a:t>
            </a:r>
            <a:r>
              <a:rPr lang="fr-FR" sz="1600" dirty="0" err="1">
                <a:latin typeface="Courier" pitchFamily="2" charset="0"/>
              </a:rPr>
              <a:t>SxmlNode.h</a:t>
            </a:r>
            <a:r>
              <a:rPr lang="fr-FR" sz="1600" dirty="0">
                <a:latin typeface="Courier" pitchFamily="2" charset="0"/>
              </a:rPr>
              <a:t>"</a:t>
            </a:r>
            <a:endParaRPr lang="fr-FR" sz="1600" noProof="1">
              <a:latin typeface="Courier" pitchFamily="2" charset="0"/>
            </a:endParaRPr>
          </a:p>
          <a:p>
            <a:r>
              <a:rPr lang="fr-FR" sz="1600" dirty="0">
                <a:latin typeface="Courier" pitchFamily="2" charset="0"/>
              </a:rPr>
              <a:t>main() </a:t>
            </a:r>
          </a:p>
          <a:p>
            <a:r>
              <a:rPr lang="fr-FR" sz="1600" dirty="0">
                <a:latin typeface="Courier" pitchFamily="2" charset="0"/>
              </a:rPr>
              <a:t>{   </a:t>
            </a:r>
            <a:r>
              <a:rPr lang="fr-FR" sz="1600" dirty="0" err="1">
                <a:latin typeface="Courier" pitchFamily="2" charset="0"/>
              </a:rPr>
              <a:t>SxmlNode</a:t>
            </a:r>
            <a:r>
              <a:rPr lang="fr-FR" sz="1600" dirty="0">
                <a:latin typeface="Courier" pitchFamily="2" charset="0"/>
              </a:rPr>
              <a:t> *root, *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;</a:t>
            </a:r>
          </a:p>
          <a:p>
            <a:r>
              <a:rPr lang="fr-FR" sz="1600" dirty="0">
                <a:latin typeface="Courier" pitchFamily="2" charset="0"/>
              </a:rPr>
              <a:t>    root =</a:t>
            </a:r>
            <a:r>
              <a:rPr lang="fr-FR" sz="1600" dirty="0" err="1">
                <a:latin typeface="Courier" pitchFamily="2" charset="0"/>
              </a:rPr>
              <a:t>SxmlElementCreate</a:t>
            </a:r>
            <a:r>
              <a:rPr lang="fr-FR" sz="1600" dirty="0">
                <a:latin typeface="Courier" pitchFamily="2" charset="0"/>
              </a:rPr>
              <a:t>("doc"); </a:t>
            </a:r>
          </a:p>
          <a:p>
            <a:r>
              <a:rPr lang="fr-FR" sz="1600" dirty="0">
                <a:latin typeface="Courier" pitchFamily="2" charset="0"/>
              </a:rPr>
              <a:t>    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= </a:t>
            </a:r>
            <a:r>
              <a:rPr lang="fr-FR" sz="1600" dirty="0" err="1">
                <a:latin typeface="Courier" pitchFamily="2" charset="0"/>
              </a:rPr>
              <a:t>SxmlLeafCreate</a:t>
            </a:r>
            <a:r>
              <a:rPr lang="fr-FR" sz="1600" dirty="0">
                <a:latin typeface="Courier" pitchFamily="2" charset="0"/>
              </a:rPr>
              <a:t>("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", "Tintin au Congo"));</a:t>
            </a:r>
          </a:p>
          <a:p>
            <a:r>
              <a:rPr lang="fr-FR" sz="1600" dirty="0">
                <a:latin typeface="Courier" pitchFamily="2" charset="0"/>
              </a:rPr>
              <a:t>    </a:t>
            </a:r>
            <a:r>
              <a:rPr lang="fr-FR" sz="1600" dirty="0" err="1">
                <a:latin typeface="Courier" pitchFamily="2" charset="0"/>
              </a:rPr>
              <a:t>SxmlAppendChild</a:t>
            </a:r>
            <a:r>
              <a:rPr lang="fr-FR" sz="1600" dirty="0">
                <a:latin typeface="Courier" pitchFamily="2" charset="0"/>
              </a:rPr>
              <a:t> (root, 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);</a:t>
            </a:r>
          </a:p>
          <a:p>
            <a:r>
              <a:rPr lang="fr-FR" sz="1600" dirty="0">
                <a:latin typeface="Courier" pitchFamily="2" charset="0"/>
              </a:rPr>
              <a:t>    </a:t>
            </a:r>
            <a:r>
              <a:rPr lang="fr-FR" sz="1600" dirty="0" err="1">
                <a:latin typeface="Courier" pitchFamily="2" charset="0"/>
              </a:rPr>
              <a:t>SxmlAppendChild</a:t>
            </a:r>
            <a:r>
              <a:rPr lang="fr-FR" sz="1600" dirty="0">
                <a:latin typeface="Courier" pitchFamily="2" charset="0"/>
              </a:rPr>
              <a:t> (root, </a:t>
            </a:r>
          </a:p>
          <a:p>
            <a:r>
              <a:rPr lang="fr-FR" sz="1600" dirty="0">
                <a:latin typeface="Courier" pitchFamily="2" charset="0"/>
              </a:rPr>
              <a:t>           </a:t>
            </a:r>
            <a:r>
              <a:rPr lang="fr-FR" sz="1600" dirty="0" err="1">
                <a:latin typeface="Courier" pitchFamily="2" charset="0"/>
              </a:rPr>
              <a:t>SxmlLeafCreate</a:t>
            </a:r>
            <a:r>
              <a:rPr lang="fr-FR" sz="1600" dirty="0">
                <a:latin typeface="Courier" pitchFamily="2" charset="0"/>
              </a:rPr>
              <a:t>("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", "Hergé"));</a:t>
            </a:r>
          </a:p>
          <a:p>
            <a:r>
              <a:rPr lang="fr-FR" sz="1600" dirty="0">
                <a:latin typeface="Courier" pitchFamily="2" charset="0"/>
              </a:rPr>
              <a:t>     </a:t>
            </a:r>
            <a:r>
              <a:rPr lang="fr-FR" sz="1600" dirty="0" err="1">
                <a:latin typeface="Courier" pitchFamily="2" charset="0"/>
              </a:rPr>
              <a:t>SxmlAppendChild</a:t>
            </a:r>
            <a:r>
              <a:rPr lang="fr-FR" sz="1600" dirty="0">
                <a:latin typeface="Courier" pitchFamily="2" charset="0"/>
              </a:rPr>
              <a:t> (root, </a:t>
            </a:r>
          </a:p>
          <a:p>
            <a:r>
              <a:rPr lang="fr-FR" sz="1600" dirty="0">
                <a:latin typeface="Courier" pitchFamily="2" charset="0"/>
              </a:rPr>
              <a:t>           </a:t>
            </a:r>
            <a:r>
              <a:rPr lang="fr-FR" sz="1600" dirty="0" err="1">
                <a:latin typeface="Courier" pitchFamily="2" charset="0"/>
              </a:rPr>
              <a:t>SxmlLeafCreate</a:t>
            </a:r>
            <a:r>
              <a:rPr lang="fr-FR" sz="1600" dirty="0">
                <a:latin typeface="Courier" pitchFamily="2" charset="0"/>
              </a:rPr>
              <a:t>("date", "1949"));</a:t>
            </a:r>
          </a:p>
          <a:p>
            <a:r>
              <a:rPr lang="fr-FR" sz="1600" dirty="0">
                <a:latin typeface="Courier" pitchFamily="2" charset="0"/>
              </a:rPr>
              <a:t>     </a:t>
            </a:r>
            <a:r>
              <a:rPr lang="fr-FR" sz="1600" dirty="0" err="1">
                <a:latin typeface="Courier" pitchFamily="2" charset="0"/>
              </a:rPr>
              <a:t>SxmlPrint</a:t>
            </a:r>
            <a:r>
              <a:rPr lang="fr-FR" sz="1600" dirty="0">
                <a:latin typeface="Courier" pitchFamily="2" charset="0"/>
              </a:rPr>
              <a:t>(root); </a:t>
            </a:r>
          </a:p>
          <a:p>
            <a:r>
              <a:rPr lang="fr-FR" sz="1600" dirty="0">
                <a:latin typeface="Courier" pitchFamily="2" charset="0"/>
              </a:rPr>
              <a:t>     </a:t>
            </a:r>
            <a:r>
              <a:rPr lang="fr-FR" sz="1600" dirty="0" err="1">
                <a:latin typeface="Courier" pitchFamily="2" charset="0"/>
              </a:rPr>
              <a:t>putchar</a:t>
            </a:r>
            <a:r>
              <a:rPr lang="fr-FR" sz="1600" dirty="0">
                <a:latin typeface="Courier" pitchFamily="2" charset="0"/>
              </a:rPr>
              <a:t>('\n’); </a:t>
            </a:r>
          </a:p>
          <a:p>
            <a:r>
              <a:rPr lang="fr-FR" sz="1600" dirty="0">
                <a:latin typeface="Courier" pitchFamily="2" charset="0"/>
              </a:rPr>
              <a:t>     exit(0); </a:t>
            </a:r>
          </a:p>
          <a:p>
            <a:r>
              <a:rPr lang="fr-FR" sz="1600" dirty="0">
                <a:latin typeface="Courier" pitchFamily="2" charset="0"/>
              </a:rPr>
              <a:t>}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57EFE5-2C59-1CA7-45DB-A860CC96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5" y="1704055"/>
            <a:ext cx="4315541" cy="3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2CAA854B-7490-7961-127A-75D18559E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66" y="305484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660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6D6AAE-3F72-0E7B-E71B-39FC91F4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Parser</a:t>
            </a:r>
            <a:r>
              <a:rPr lang="fr-FR" dirty="0"/>
              <a:t> DOM</a:t>
            </a:r>
            <a:br>
              <a:rPr lang="fr-FR" dirty="0"/>
            </a:br>
            <a:r>
              <a:rPr lang="fr-FR" dirty="0"/>
              <a:t>Pour manipuler des flots de données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1470D1-438B-3111-589E-C5F4D6B8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9A9D91-2709-EFFD-8AB5-4EB2C16D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18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58F4BA-E7A5-15CC-3D16-C62ED9D3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5" y="1704055"/>
            <a:ext cx="2270431" cy="17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001FF2-E543-7B7B-B347-A5BE6C61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03" y="1651416"/>
            <a:ext cx="6278716" cy="17775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E9A30B-EA7D-FA5B-C1D4-1E5CAFC75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1" y="4248769"/>
            <a:ext cx="6512232" cy="22990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7AA807-FB9C-E411-D43B-560078F44F53}"/>
              </a:ext>
            </a:extLst>
          </p:cNvPr>
          <p:cNvSpPr txBox="1"/>
          <p:nvPr/>
        </p:nvSpPr>
        <p:spPr>
          <a:xfrm>
            <a:off x="609600" y="3502386"/>
            <a:ext cx="1018815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au Congo&lt;/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sz="1600" dirty="0">
                <a:latin typeface="Courier" pitchFamily="2" charset="0"/>
              </a:rPr>
              <a:t>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en Amérique&lt;/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CE9731-97DD-579F-C20A-90D2A9C49936}"/>
              </a:ext>
            </a:extLst>
          </p:cNvPr>
          <p:cNvSpPr txBox="1"/>
          <p:nvPr/>
        </p:nvSpPr>
        <p:spPr>
          <a:xfrm>
            <a:off x="6180735" y="4751979"/>
            <a:ext cx="45855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au Congo&lt;/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</a:t>
            </a:r>
          </a:p>
          <a:p>
            <a:r>
              <a:rPr lang="fr-FR" dirty="0">
                <a:latin typeface="Courier" pitchFamily="2" charset="0"/>
              </a:rPr>
              <a:t>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en Amérique&lt;/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83654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BCC7FEA-3E77-DEF0-54CF-FE3F2A7F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Dilib</a:t>
            </a:r>
            <a:r>
              <a:rPr lang="fr-FR" dirty="0"/>
              <a:t> / Organisation HFD</a:t>
            </a:r>
            <a:br>
              <a:rPr lang="fr-FR" dirty="0"/>
            </a:br>
            <a:r>
              <a:rPr lang="fr-FR" dirty="0"/>
              <a:t>Pour ranger les corpus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12B805-CCFD-619B-9AFA-F43EE3D5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9D58AA-1165-DBBA-E1CA-13D6E69E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657BE01-5F8F-46A8-45B8-EEF970D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62" y="1518059"/>
            <a:ext cx="50800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EF61CC-D466-7E1E-07DC-36CCFAD5B2D4}"/>
              </a:ext>
            </a:extLst>
          </p:cNvPr>
          <p:cNvSpPr txBox="1"/>
          <p:nvPr/>
        </p:nvSpPr>
        <p:spPr>
          <a:xfrm>
            <a:off x="1001924" y="5493461"/>
            <a:ext cx="10527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001230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au Congo&lt;/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sz="1600" dirty="0">
                <a:latin typeface="Courier" pitchFamily="2" charset="0"/>
              </a:rPr>
              <a:t>002345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en Amérique&lt;/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7A0961-9F71-6EB2-8919-361B9AB68E73}"/>
              </a:ext>
            </a:extLst>
          </p:cNvPr>
          <p:cNvSpPr txBox="1"/>
          <p:nvPr/>
        </p:nvSpPr>
        <p:spPr>
          <a:xfrm>
            <a:off x="7182465" y="1224116"/>
            <a:ext cx="48381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Clé HFD</a:t>
            </a:r>
          </a:p>
          <a:p>
            <a:r>
              <a:rPr lang="fr-FR" dirty="0"/>
              <a:t>Chaque document est précédé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d’une clé (6 caractères)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Avec une tabulation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Commandes</a:t>
            </a:r>
          </a:p>
          <a:p>
            <a:pPr lvl="1"/>
            <a:r>
              <a:rPr lang="fr-FR" dirty="0" err="1"/>
              <a:t>HfdCat</a:t>
            </a:r>
            <a:r>
              <a:rPr lang="fr-FR" dirty="0"/>
              <a:t> pour créer un flot de données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EC4218-43C1-E147-3DD9-7C29CA45AC37}"/>
              </a:ext>
            </a:extLst>
          </p:cNvPr>
          <p:cNvSpPr txBox="1"/>
          <p:nvPr/>
        </p:nvSpPr>
        <p:spPr>
          <a:xfrm>
            <a:off x="6436934" y="4370425"/>
            <a:ext cx="484632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HfdCat</a:t>
            </a:r>
            <a:r>
              <a:rPr lang="fr-FR" dirty="0">
                <a:latin typeface="Courier" pitchFamily="2" charset="0"/>
              </a:rPr>
              <a:t> &lt; </a:t>
            </a:r>
            <a:r>
              <a:rPr lang="fr-FR" dirty="0" err="1">
                <a:latin typeface="Courier" pitchFamily="2" charset="0"/>
              </a:rPr>
              <a:t>monCorpusHfd</a:t>
            </a:r>
            <a:r>
              <a:rPr lang="fr-FR" dirty="0">
                <a:latin typeface="Courier" pitchFamily="2" charset="0"/>
              </a:rPr>
              <a:t>         \</a:t>
            </a:r>
          </a:p>
          <a:p>
            <a:r>
              <a:rPr lang="fr-FR" dirty="0">
                <a:latin typeface="Courier" pitchFamily="2" charset="0"/>
              </a:rPr>
              <a:t>    |  </a:t>
            </a:r>
            <a:r>
              <a:rPr lang="fr-FR" dirty="0" err="1">
                <a:latin typeface="Courier" pitchFamily="2" charset="0"/>
              </a:rPr>
              <a:t>grep</a:t>
            </a:r>
            <a:r>
              <a:rPr lang="fr-FR" dirty="0">
                <a:latin typeface="Courier" pitchFamily="2" charset="0"/>
              </a:rPr>
              <a:t>  Hergé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996959-0B4D-E73B-C679-9B44268C8A0E}"/>
              </a:ext>
            </a:extLst>
          </p:cNvPr>
          <p:cNvSpPr txBox="1"/>
          <p:nvPr/>
        </p:nvSpPr>
        <p:spPr>
          <a:xfrm>
            <a:off x="6466431" y="3256443"/>
            <a:ext cx="48463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cat &lt; </a:t>
            </a:r>
            <a:r>
              <a:rPr lang="fr-FR" dirty="0" err="1">
                <a:latin typeface="Courier" pitchFamily="2" charset="0"/>
              </a:rPr>
              <a:t>monCorpusBD</a:t>
            </a:r>
            <a:r>
              <a:rPr lang="fr-FR" dirty="0">
                <a:latin typeface="Courier" pitchFamily="2" charset="0"/>
              </a:rPr>
              <a:t>         \</a:t>
            </a:r>
          </a:p>
          <a:p>
            <a:r>
              <a:rPr lang="fr-FR" dirty="0">
                <a:latin typeface="Courier" pitchFamily="2" charset="0"/>
              </a:rPr>
              <a:t>    |  </a:t>
            </a:r>
            <a:r>
              <a:rPr lang="fr-FR" dirty="0" err="1">
                <a:latin typeface="Courier" pitchFamily="2" charset="0"/>
              </a:rPr>
              <a:t>grep</a:t>
            </a:r>
            <a:r>
              <a:rPr lang="fr-FR" dirty="0">
                <a:latin typeface="Courier" pitchFamily="2" charset="0"/>
              </a:rPr>
              <a:t>  "&lt;date&gt;194"  \</a:t>
            </a:r>
          </a:p>
          <a:p>
            <a:r>
              <a:rPr lang="fr-FR" dirty="0">
                <a:latin typeface="Courier" pitchFamily="2" charset="0"/>
              </a:rPr>
              <a:t>    |  </a:t>
            </a:r>
            <a:r>
              <a:rPr lang="fr-FR" dirty="0" err="1">
                <a:latin typeface="Courier" pitchFamily="2" charset="0"/>
              </a:rPr>
              <a:t>wc</a:t>
            </a:r>
            <a:endParaRPr lang="fr-FR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3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A058636-369B-6B41-81AC-31FBD11D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2000 : vision E-Science : quatrième paradigme </a:t>
            </a:r>
            <a:br>
              <a:rPr lang="fr-FR" dirty="0"/>
            </a:br>
            <a:r>
              <a:rPr lang="fr-FR" dirty="0"/>
              <a:t>sciences physiques et expérimentales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63954B-6BB2-484D-AD8E-5D694FE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32C9C1-7942-5143-940C-DA6AB2C6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4016F3-12EA-104E-9CAD-1EA93F9E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345" y="1589088"/>
            <a:ext cx="8418513" cy="464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Thousand years ago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Experimental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Description of natural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hundred years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Theoretical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Newton’s Laws, Maxwell’s Equations…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decades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Computational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Simulation of complex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Today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eScience or Data-centric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Unify theory, experiment, and simulation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Using data exploration and data mining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captured by instruments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simulations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sensor networks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Scientists over-whelmed with data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Computer Science and IT companies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     have technologies that will help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(With thanks to Jim Gray)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FB060365-CC24-304B-AF04-80C16A45DE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545" y="1722438"/>
            <a:ext cx="2433638" cy="4514850"/>
            <a:chOff x="6019800" y="914400"/>
            <a:chExt cx="2971800" cy="5513388"/>
          </a:xfrm>
        </p:grpSpPr>
        <p:pic>
          <p:nvPicPr>
            <p:cNvPr id="8" name="Picture 4" descr="hevelius_telescope-t">
              <a:hlinkClick r:id="rId3"/>
              <a:extLst>
                <a:ext uri="{FF2B5EF4-FFF2-40B4-BE49-F238E27FC236}">
                  <a16:creationId xmlns:a16="http://schemas.microsoft.com/office/drawing/2014/main" id="{BD98775F-50A9-6548-B0FF-F07A67FC6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501" y="914400"/>
              <a:ext cx="1246489" cy="1448137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vortices">
              <a:extLst>
                <a:ext uri="{FF2B5EF4-FFF2-40B4-BE49-F238E27FC236}">
                  <a16:creationId xmlns:a16="http://schemas.microsoft.com/office/drawing/2014/main" id="{5B7CAE44-99C5-B549-8545-0BC1562B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429000"/>
              <a:ext cx="17018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">
              <a:extLst>
                <a:ext uri="{FF2B5EF4-FFF2-40B4-BE49-F238E27FC236}">
                  <a16:creationId xmlns:a16="http://schemas.microsoft.com/office/drawing/2014/main" id="{E1054DD7-F89D-7844-999E-9277A0F6BF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3200" y="2590800"/>
            <a:ext cx="182245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7" name="Équation" r:id="rId6" imgW="31013400" imgH="14922500" progId="Equation.3">
                    <p:embed/>
                  </p:oleObj>
                </mc:Choice>
                <mc:Fallback>
                  <p:oleObj name="Équation" r:id="rId6" imgW="31013400" imgH="14922500" progId="Equation.3">
                    <p:embed/>
                    <p:pic>
                      <p:nvPicPr>
                        <p:cNvPr id="10" name="Object 6">
                          <a:extLst>
                            <a:ext uri="{FF2B5EF4-FFF2-40B4-BE49-F238E27FC236}">
                              <a16:creationId xmlns:a16="http://schemas.microsoft.com/office/drawing/2014/main" id="{E1054DD7-F89D-7844-999E-9277A0F6BF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590800"/>
                          <a:ext cx="1822450" cy="771525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333399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4" descr="http://skyserver.sdss.org/dr2/en/sdss/telescope/images/scope_dusk.web1.jpg">
              <a:extLst>
                <a:ext uri="{FF2B5EF4-FFF2-40B4-BE49-F238E27FC236}">
                  <a16:creationId xmlns:a16="http://schemas.microsoft.com/office/drawing/2014/main" id="{4153E147-5715-C04B-B17E-1A33C2C85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267200"/>
              <a:ext cx="14890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A9A3B-457B-6B40-B662-E6AA43B63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5029200"/>
              <a:ext cx="1593850" cy="1398588"/>
              <a:chOff x="7086600" y="1600200"/>
              <a:chExt cx="2430147" cy="2133600"/>
            </a:xfrm>
          </p:grpSpPr>
          <p:pic>
            <p:nvPicPr>
              <p:cNvPr id="14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D6256B5-8019-B141-AA37-8626F606A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1600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5E9E303-CB6A-4640-8431-941FBB0D2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1676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AD35FF6-238A-2B40-A232-81C1AE29F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1752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EFF547E3-7181-3F46-96D1-FF28EDB3C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3747" y="1828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1D1D753-C1C0-F94A-A340-58B91145B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547" y="19050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8A0C52D9-AFFF-A64A-BC24-93DD04070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347" y="1981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07881EF2-0C6E-2345-9E59-CBC004104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6494" y="2057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A5AD29E3-06CE-BF4C-8A82-FADC7FCFB0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9294" y="2133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7F31D796-2876-7F42-81CF-90023D9C4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2094" y="2209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43" descr="C:\Users\Savas\AppData\Local\Microsoft\Windows\Temporary Internet Files\Low\Content.IE5\8N5EN3R0\j0433943[1].png">
              <a:extLst>
                <a:ext uri="{FF2B5EF4-FFF2-40B4-BE49-F238E27FC236}">
                  <a16:creationId xmlns:a16="http://schemas.microsoft.com/office/drawing/2014/main" id="{45664E4A-98CD-BF41-B545-843F8279E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54102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91319D8-172D-7742-9E60-3B40A75A9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20" y="6207264"/>
            <a:ext cx="5232400" cy="557213"/>
          </a:xfrm>
          <a:prstGeom prst="rect">
            <a:avLst/>
          </a:prstGeom>
          <a:gradFill rotWithShape="1">
            <a:gsLst>
              <a:gs pos="0">
                <a:srgbClr val="D6F3FF"/>
              </a:gs>
              <a:gs pos="35001">
                <a:srgbClr val="C9ECFD"/>
              </a:gs>
              <a:gs pos="100000">
                <a:srgbClr val="95D4EE"/>
              </a:gs>
            </a:gsLst>
            <a:lin ang="54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1800">
                <a:solidFill>
                  <a:srgbClr val="000000"/>
                </a:solidFill>
                <a:latin typeface="Lucida Sans Unicode" panose="020B0602030504020204" pitchFamily="34" charset="0"/>
              </a:rPr>
              <a:t>… Merci à Tony Hey (Microsoft Research)</a:t>
            </a:r>
            <a:endParaRPr lang="fr-FR" altLang="fr-FR" sz="1800">
              <a:solidFill>
                <a:srgbClr val="00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8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75C01A1-7C28-E0B2-DD03-F43907BD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143000"/>
          </a:xfrm>
        </p:spPr>
        <p:txBody>
          <a:bodyPr/>
          <a:lstStyle/>
          <a:p>
            <a:r>
              <a:rPr lang="fr-FR" dirty="0"/>
              <a:t>Commande </a:t>
            </a:r>
            <a:r>
              <a:rPr lang="fr-FR" dirty="0" err="1"/>
              <a:t>SxmlSelect</a:t>
            </a:r>
            <a:endParaRPr lang="fr-FR" dirty="0"/>
          </a:p>
          <a:p>
            <a:pPr lvl="1"/>
            <a:r>
              <a:rPr lang="fr-FR" dirty="0"/>
              <a:t>Options –g (</a:t>
            </a:r>
            <a:r>
              <a:rPr lang="fr-FR" dirty="0" err="1"/>
              <a:t>grep</a:t>
            </a:r>
            <a:r>
              <a:rPr lang="fr-FR" dirty="0"/>
              <a:t>) –p (</a:t>
            </a:r>
            <a:r>
              <a:rPr lang="fr-FR" dirty="0" err="1"/>
              <a:t>print</a:t>
            </a:r>
            <a:r>
              <a:rPr lang="fr-FR" dirty="0"/>
              <a:t>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C9DE0-EAE2-83F9-C258-E27E160F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Dilib</a:t>
            </a:r>
            <a:r>
              <a:rPr lang="fr-FR" dirty="0"/>
              <a:t> / Commandes d’extraction</a:t>
            </a:r>
            <a:br>
              <a:rPr lang="fr-FR" dirty="0"/>
            </a:br>
            <a:r>
              <a:rPr lang="fr-FR" dirty="0"/>
              <a:t>basées sur des </a:t>
            </a:r>
            <a:r>
              <a:rPr lang="fr-FR" dirty="0" err="1"/>
              <a:t>Xpath</a:t>
            </a:r>
            <a:r>
              <a:rPr lang="fr-FR" dirty="0"/>
              <a:t> (chemins de balise)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6755F9-7852-BF66-52B3-0DD33FAE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038326-433C-C739-EBA5-EB932E70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977945-22C3-7134-AAEB-A07F8AA0A3E3}"/>
              </a:ext>
            </a:extLst>
          </p:cNvPr>
          <p:cNvSpPr txBox="1"/>
          <p:nvPr/>
        </p:nvSpPr>
        <p:spPr>
          <a:xfrm>
            <a:off x="832220" y="2725163"/>
            <a:ext cx="10527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001230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au Congo&lt;/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sz="1600" dirty="0">
                <a:latin typeface="Courier" pitchFamily="2" charset="0"/>
              </a:rPr>
              <a:t>002345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en Amérique&lt;/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9CD198-6FAB-0F20-2BA0-9D642465EE9F}"/>
              </a:ext>
            </a:extLst>
          </p:cNvPr>
          <p:cNvSpPr txBox="1"/>
          <p:nvPr/>
        </p:nvSpPr>
        <p:spPr>
          <a:xfrm>
            <a:off x="832220" y="3711873"/>
            <a:ext cx="869491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HfdCat</a:t>
            </a:r>
            <a:r>
              <a:rPr lang="fr-FR" dirty="0">
                <a:latin typeface="Courier" pitchFamily="2" charset="0"/>
              </a:rPr>
              <a:t> &lt; </a:t>
            </a:r>
            <a:r>
              <a:rPr lang="fr-FR" dirty="0" err="1">
                <a:latin typeface="Courier" pitchFamily="2" charset="0"/>
              </a:rPr>
              <a:t>monCorpusHfd</a:t>
            </a:r>
            <a:r>
              <a:rPr lang="fr-FR" dirty="0">
                <a:latin typeface="Courier" pitchFamily="2" charset="0"/>
              </a:rPr>
              <a:t>            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grep</a:t>
            </a:r>
            <a:r>
              <a:rPr lang="fr-FR" dirty="0">
                <a:latin typeface="Courier" pitchFamily="2" charset="0"/>
              </a:rPr>
              <a:t>  Hergé                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SxmlSelect</a:t>
            </a:r>
            <a:r>
              <a:rPr lang="fr-FR" dirty="0">
                <a:latin typeface="Courier" pitchFamily="2" charset="0"/>
              </a:rPr>
              <a:t> –g doc/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/1 –g doc/date/1 –p @g2 –p @g1 \</a:t>
            </a:r>
          </a:p>
          <a:p>
            <a:r>
              <a:rPr lang="fr-FR" dirty="0">
                <a:latin typeface="Courier" pitchFamily="2" charset="0"/>
              </a:rPr>
              <a:t>   |  sort -r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850CD0-E86B-6D95-EA8A-855A096C8A16}"/>
              </a:ext>
            </a:extLst>
          </p:cNvPr>
          <p:cNvSpPr txBox="1"/>
          <p:nvPr/>
        </p:nvSpPr>
        <p:spPr>
          <a:xfrm>
            <a:off x="984620" y="5281544"/>
            <a:ext cx="10527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1949 Tintin en Amérique</a:t>
            </a:r>
          </a:p>
          <a:p>
            <a:r>
              <a:rPr lang="fr-FR" sz="1600" dirty="0">
                <a:latin typeface="Courier" pitchFamily="2" charset="0"/>
              </a:rPr>
              <a:t>1948 Tintin au Congo</a:t>
            </a:r>
          </a:p>
        </p:txBody>
      </p:sp>
    </p:spTree>
    <p:extLst>
      <p:ext uri="{BB962C8B-B14F-4D97-AF65-F5344CB8AC3E}">
        <p14:creationId xmlns:p14="http://schemas.microsoft.com/office/powerpoint/2010/main" val="690768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9AA3EEC-10F7-E75B-CACF-D972E137E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878604"/>
          </a:xfrm>
        </p:spPr>
        <p:txBody>
          <a:bodyPr/>
          <a:lstStyle/>
          <a:p>
            <a:r>
              <a:rPr lang="fr-FR" dirty="0"/>
              <a:t>Commande </a:t>
            </a:r>
            <a:r>
              <a:rPr lang="fr-FR" dirty="0" err="1"/>
              <a:t>IndexBuildRec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B237A92-DF8D-8150-6666-E0BFC8C0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Dilib</a:t>
            </a:r>
            <a:r>
              <a:rPr lang="fr-FR" dirty="0"/>
              <a:t> / création de listes d’index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70D4F8-E716-7252-2F5B-6CB5A520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48887A-1790-7B4E-AA0A-E9BE73C1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F7368B-9ED4-0B5F-4378-5A0D122E4B9F}"/>
              </a:ext>
            </a:extLst>
          </p:cNvPr>
          <p:cNvSpPr txBox="1"/>
          <p:nvPr/>
        </p:nvSpPr>
        <p:spPr>
          <a:xfrm>
            <a:off x="832220" y="2061491"/>
            <a:ext cx="10527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001230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au Congo&lt;/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sz="1600" dirty="0">
                <a:latin typeface="Courier" pitchFamily="2" charset="0"/>
              </a:rPr>
              <a:t>002345  &lt;doc&gt;&lt;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&gt;Tintin en Amérique&lt;/</a:t>
            </a:r>
            <a:r>
              <a:rPr lang="fr-FR" sz="1600" dirty="0" err="1">
                <a:latin typeface="Courier" pitchFamily="2" charset="0"/>
              </a:rPr>
              <a:t>tit</a:t>
            </a:r>
            <a:r>
              <a:rPr lang="fr-FR" sz="1600" dirty="0">
                <a:latin typeface="Courier" pitchFamily="2" charset="0"/>
              </a:rPr>
              <a:t>&gt;&lt;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&gt;Hergé&lt;/</a:t>
            </a:r>
            <a:r>
              <a:rPr lang="fr-FR" sz="1600" dirty="0" err="1">
                <a:latin typeface="Courier" pitchFamily="2" charset="0"/>
              </a:rPr>
              <a:t>aut</a:t>
            </a:r>
            <a:r>
              <a:rPr lang="fr-FR" sz="1600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ADED72-1DF6-CC28-38EA-2233609C792E}"/>
              </a:ext>
            </a:extLst>
          </p:cNvPr>
          <p:cNvSpPr txBox="1"/>
          <p:nvPr/>
        </p:nvSpPr>
        <p:spPr>
          <a:xfrm>
            <a:off x="404518" y="3415661"/>
            <a:ext cx="695492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HfdCat</a:t>
            </a:r>
            <a:r>
              <a:rPr lang="fr-FR" dirty="0">
                <a:latin typeface="Courier" pitchFamily="2" charset="0"/>
              </a:rPr>
              <a:t> &lt; </a:t>
            </a:r>
            <a:r>
              <a:rPr lang="fr-FR" dirty="0" err="1">
                <a:latin typeface="Courier" pitchFamily="2" charset="0"/>
              </a:rPr>
              <a:t>monCorpusHfd</a:t>
            </a:r>
            <a:r>
              <a:rPr lang="fr-FR" dirty="0">
                <a:latin typeface="Courier" pitchFamily="2" charset="0"/>
              </a:rPr>
              <a:t>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SxmlSelect</a:t>
            </a:r>
            <a:r>
              <a:rPr lang="fr-FR" dirty="0">
                <a:latin typeface="Courier" pitchFamily="2" charset="0"/>
              </a:rPr>
              <a:t> –g doc/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/1 –p @g1 –p @1    \</a:t>
            </a:r>
          </a:p>
          <a:p>
            <a:r>
              <a:rPr lang="fr-FR" dirty="0">
                <a:latin typeface="Courier" pitchFamily="2" charset="0"/>
              </a:rPr>
              <a:t>   |  sort           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IndexBuildRec</a:t>
            </a:r>
            <a:r>
              <a:rPr lang="fr-FR" dirty="0">
                <a:latin typeface="Courier" pitchFamily="2" charset="0"/>
              </a:rPr>
              <a:t>  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grep</a:t>
            </a:r>
            <a:r>
              <a:rPr lang="fr-FR" dirty="0">
                <a:latin typeface="Courier" pitchFamily="2" charset="0"/>
              </a:rPr>
              <a:t> Hergé                              \</a:t>
            </a:r>
          </a:p>
          <a:p>
            <a:r>
              <a:rPr lang="fr-FR" dirty="0">
                <a:latin typeface="Courier" pitchFamily="2" charset="0"/>
              </a:rPr>
              <a:t>   |  </a:t>
            </a:r>
            <a:r>
              <a:rPr lang="fr-FR" dirty="0" err="1">
                <a:latin typeface="Courier" pitchFamily="2" charset="0"/>
              </a:rPr>
              <a:t>SxmlIndent</a:t>
            </a:r>
            <a:endParaRPr lang="fr-FR" dirty="0">
              <a:latin typeface="Courier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1CB0E2-A5FC-631F-96F7-EACB2607372A}"/>
              </a:ext>
            </a:extLst>
          </p:cNvPr>
          <p:cNvSpPr txBox="1"/>
          <p:nvPr/>
        </p:nvSpPr>
        <p:spPr>
          <a:xfrm>
            <a:off x="7868362" y="2766735"/>
            <a:ext cx="366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Goscinny    000000</a:t>
            </a:r>
          </a:p>
          <a:p>
            <a:r>
              <a:rPr lang="fr-FR" sz="1600" dirty="0">
                <a:latin typeface="Courier" pitchFamily="2" charset="0"/>
              </a:rPr>
              <a:t>    …</a:t>
            </a:r>
          </a:p>
          <a:p>
            <a:r>
              <a:rPr lang="fr-FR" sz="1600" dirty="0">
                <a:latin typeface="Courier" pitchFamily="2" charset="0"/>
              </a:rPr>
              <a:t>Hergé       001230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0D2AF3-5870-4AB2-B92C-77C27A20DC39}"/>
              </a:ext>
            </a:extLst>
          </p:cNvPr>
          <p:cNvSpPr txBox="1"/>
          <p:nvPr/>
        </p:nvSpPr>
        <p:spPr>
          <a:xfrm>
            <a:off x="7858531" y="3745048"/>
            <a:ext cx="366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    …</a:t>
            </a:r>
          </a:p>
          <a:p>
            <a:r>
              <a:rPr lang="fr-FR" sz="1600" dirty="0">
                <a:latin typeface="Courier" pitchFamily="2" charset="0"/>
              </a:rPr>
              <a:t>Hergé       001230</a:t>
            </a:r>
          </a:p>
          <a:p>
            <a:r>
              <a:rPr lang="fr-FR" sz="1600" dirty="0">
                <a:latin typeface="Courier" pitchFamily="2" charset="0"/>
              </a:rPr>
              <a:t>Hergé       002345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43BAB2-06CC-4A05-DD7B-AB0EE177898B}"/>
              </a:ext>
            </a:extLst>
          </p:cNvPr>
          <p:cNvSpPr txBox="1"/>
          <p:nvPr/>
        </p:nvSpPr>
        <p:spPr>
          <a:xfrm>
            <a:off x="7863448" y="4708611"/>
            <a:ext cx="3661122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&lt;</a:t>
            </a:r>
            <a:r>
              <a:rPr lang="fr-FR" sz="1600" dirty="0" err="1">
                <a:latin typeface="Courier" pitchFamily="2" charset="0"/>
              </a:rPr>
              <a:t>idx</a:t>
            </a:r>
            <a:r>
              <a:rPr lang="fr-FR" sz="1600" dirty="0">
                <a:latin typeface="Courier" pitchFamily="2" charset="0"/>
              </a:rPr>
              <a:t>&gt;</a:t>
            </a:r>
          </a:p>
          <a:p>
            <a:r>
              <a:rPr lang="fr-FR" sz="1600" dirty="0">
                <a:latin typeface="Courier" pitchFamily="2" charset="0"/>
              </a:rPr>
              <a:t>  &lt;k&gt;Hergé&lt;/k&gt;</a:t>
            </a:r>
          </a:p>
          <a:p>
            <a:r>
              <a:rPr lang="fr-FR" sz="1600" dirty="0">
                <a:latin typeface="Courier" pitchFamily="2" charset="0"/>
              </a:rPr>
              <a:t>  &lt;f&gt;2&lt;/f&gt;       </a:t>
            </a:r>
          </a:p>
          <a:p>
            <a:r>
              <a:rPr lang="fr-FR" sz="1600" dirty="0">
                <a:latin typeface="Courier" pitchFamily="2" charset="0"/>
              </a:rPr>
              <a:t>  &lt;l&gt;</a:t>
            </a:r>
          </a:p>
          <a:p>
            <a:r>
              <a:rPr lang="fr-FR" sz="1600" dirty="0">
                <a:latin typeface="Courier" pitchFamily="2" charset="0"/>
              </a:rPr>
              <a:t>     &lt;e&gt;001230&lt;/e&gt;</a:t>
            </a:r>
          </a:p>
          <a:p>
            <a:r>
              <a:rPr lang="fr-FR" sz="1600" dirty="0">
                <a:latin typeface="Courier" pitchFamily="2" charset="0"/>
              </a:rPr>
              <a:t>     &lt;e&gt;002345&lt;/e&gt;</a:t>
            </a:r>
          </a:p>
          <a:p>
            <a:r>
              <a:rPr lang="fr-FR" sz="1600" dirty="0">
                <a:latin typeface="Courier" pitchFamily="2" charset="0"/>
              </a:rPr>
              <a:t>  &lt;/l&gt;</a:t>
            </a:r>
          </a:p>
          <a:p>
            <a:r>
              <a:rPr lang="fr-FR" sz="1600" dirty="0">
                <a:latin typeface="Courier" pitchFamily="2" charset="0"/>
              </a:rPr>
              <a:t>&lt;/</a:t>
            </a:r>
            <a:r>
              <a:rPr lang="fr-FR" sz="1600" dirty="0" err="1">
                <a:latin typeface="Courier" pitchFamily="2" charset="0"/>
              </a:rPr>
              <a:t>idx</a:t>
            </a:r>
            <a:r>
              <a:rPr lang="fr-FR" sz="1600" dirty="0">
                <a:latin typeface="Courier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6653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81200" y="1481139"/>
            <a:ext cx="8229600" cy="4572821"/>
          </a:xfrm>
        </p:spPr>
        <p:txBody>
          <a:bodyPr>
            <a:normAutofit fontScale="92500" lnSpcReduction="10000"/>
          </a:bodyPr>
          <a:lstStyle/>
          <a:p>
            <a:pPr marL="109537" indent="0">
              <a:buNone/>
            </a:pPr>
            <a:endParaRPr lang="fr-FR" dirty="0"/>
          </a:p>
          <a:p>
            <a:r>
              <a:rPr lang="fr-FR" dirty="0"/>
              <a:t>Quelles sont les œuvres de Mozart les plus citées dans un corpus ?</a:t>
            </a:r>
          </a:p>
          <a:p>
            <a:pPr lvl="1"/>
            <a:r>
              <a:rPr lang="fr-FR" dirty="0"/>
              <a:t>Idée générale : utiliser le catalogue </a:t>
            </a:r>
            <a:r>
              <a:rPr lang="fr-FR" dirty="0" err="1"/>
              <a:t>Köchel</a:t>
            </a:r>
            <a:endParaRPr lang="fr-FR" dirty="0"/>
          </a:p>
          <a:p>
            <a:pPr lvl="2"/>
            <a:r>
              <a:rPr lang="fr-FR" dirty="0"/>
              <a:t>Résultat : Sonate KV. 448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Quelles sont les applications de « </a:t>
            </a:r>
            <a:r>
              <a:rPr lang="fr-FR" i="1" dirty="0"/>
              <a:t>dance </a:t>
            </a:r>
            <a:r>
              <a:rPr lang="fr-FR" i="1" dirty="0" err="1"/>
              <a:t>therapy</a:t>
            </a:r>
            <a:r>
              <a:rPr lang="fr-FR" dirty="0"/>
              <a:t> » avec une dimension artistique ? </a:t>
            </a:r>
          </a:p>
          <a:p>
            <a:pPr lvl="1"/>
            <a:r>
              <a:rPr lang="fr-FR" dirty="0"/>
              <a:t>Recherche de présence de chorégraphes (nom-prénom) en utilisant un filtre créé pour les noms binomiaux</a:t>
            </a:r>
          </a:p>
          <a:p>
            <a:pPr marL="392113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Exemples récapitulatifs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68930" y="3409798"/>
            <a:ext cx="69064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\.]*[0-9][0-9]* »  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20">
            <a:extLst>
              <a:ext uri="{FF2B5EF4-FFF2-40B4-BE49-F238E27FC236}">
                <a16:creationId xmlns:a16="http://schemas.microsoft.com/office/drawing/2014/main" id="{F058386A-8E87-004F-B0C7-24DA3EFC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57" y="585702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25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84D246-42D4-F64E-854C-BA08B083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Serveurs d’exploration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1697AE-1214-4B47-9360-59186C30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059250-39C3-8D40-A158-35441A7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23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D4D1AD-3E17-7D4D-94F3-764114421C31}"/>
              </a:ext>
            </a:extLst>
          </p:cNvPr>
          <p:cNvGrpSpPr/>
          <p:nvPr/>
        </p:nvGrpSpPr>
        <p:grpSpPr>
          <a:xfrm>
            <a:off x="2243486" y="1477535"/>
            <a:ext cx="3236694" cy="2365956"/>
            <a:chOff x="4489053" y="2133961"/>
            <a:chExt cx="3052774" cy="21363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6B039-D7C4-FD4A-9111-33DD8AA687E5}"/>
                </a:ext>
              </a:extLst>
            </p:cNvPr>
            <p:cNvSpPr/>
            <p:nvPr/>
          </p:nvSpPr>
          <p:spPr>
            <a:xfrm>
              <a:off x="4489053" y="2133961"/>
              <a:ext cx="3052774" cy="21363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ttp://ticri.univ-lorraine.fr/wicri.pool/images//d/d4/LogoIstexSiteon0.png">
              <a:extLst>
                <a:ext uri="{FF2B5EF4-FFF2-40B4-BE49-F238E27FC236}">
                  <a16:creationId xmlns:a16="http://schemas.microsoft.com/office/drawing/2014/main" id="{6CC54C77-C374-004B-95A2-B4ED322DF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72" y="2336068"/>
              <a:ext cx="1998737" cy="70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C08C60-8093-7948-AFF8-5E5384139900}"/>
                </a:ext>
              </a:extLst>
            </p:cNvPr>
            <p:cNvSpPr/>
            <p:nvPr/>
          </p:nvSpPr>
          <p:spPr>
            <a:xfrm>
              <a:off x="5253387" y="3830072"/>
              <a:ext cx="1524106" cy="4113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API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683BA9-477D-574F-9D01-1C30F396BE36}"/>
                </a:ext>
              </a:extLst>
            </p:cNvPr>
            <p:cNvSpPr/>
            <p:nvPr/>
          </p:nvSpPr>
          <p:spPr>
            <a:xfrm>
              <a:off x="5231173" y="3210923"/>
              <a:ext cx="1568535" cy="5225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22.000.000</a:t>
              </a:r>
            </a:p>
          </p:txBody>
        </p:sp>
      </p:grpSp>
      <p:sp>
        <p:nvSpPr>
          <p:cNvPr id="12" name="Cylindre 11">
            <a:extLst>
              <a:ext uri="{FF2B5EF4-FFF2-40B4-BE49-F238E27FC236}">
                <a16:creationId xmlns:a16="http://schemas.microsoft.com/office/drawing/2014/main" id="{339EB35C-1FB6-D243-9B5A-7B8FBE297FF4}"/>
              </a:ext>
            </a:extLst>
          </p:cNvPr>
          <p:cNvSpPr/>
          <p:nvPr/>
        </p:nvSpPr>
        <p:spPr>
          <a:xfrm>
            <a:off x="7238862" y="2095310"/>
            <a:ext cx="1723870" cy="963257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1.500 docs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85F7EFB-3013-8247-835B-C7ED023D060F}"/>
              </a:ext>
            </a:extLst>
          </p:cNvPr>
          <p:cNvSpPr/>
          <p:nvPr/>
        </p:nvSpPr>
        <p:spPr>
          <a:xfrm>
            <a:off x="5596081" y="2522857"/>
            <a:ext cx="1526880" cy="518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EB917C-81ED-CB42-A5E8-755C8AA08D3A}"/>
              </a:ext>
            </a:extLst>
          </p:cNvPr>
          <p:cNvCxnSpPr>
            <a:cxnSpLocks/>
          </p:cNvCxnSpPr>
          <p:nvPr/>
        </p:nvCxnSpPr>
        <p:spPr>
          <a:xfrm flipH="1">
            <a:off x="5627701" y="1803126"/>
            <a:ext cx="119977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1440C4-EF53-D745-9457-60C154C6EF4C}"/>
              </a:ext>
            </a:extLst>
          </p:cNvPr>
          <p:cNvSpPr txBox="1"/>
          <p:nvPr/>
        </p:nvSpPr>
        <p:spPr>
          <a:xfrm>
            <a:off x="6735011" y="168270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 Meyer</a:t>
            </a:r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1CA665FF-9979-674E-AB03-BBB0EB070832}"/>
              </a:ext>
            </a:extLst>
          </p:cNvPr>
          <p:cNvSpPr/>
          <p:nvPr/>
        </p:nvSpPr>
        <p:spPr>
          <a:xfrm>
            <a:off x="1940321" y="4914057"/>
            <a:ext cx="1431140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2.479 docs</a:t>
            </a:r>
          </a:p>
        </p:txBody>
      </p:sp>
      <p:sp>
        <p:nvSpPr>
          <p:cNvPr id="18" name="Cylindre 17">
            <a:extLst>
              <a:ext uri="{FF2B5EF4-FFF2-40B4-BE49-F238E27FC236}">
                <a16:creationId xmlns:a16="http://schemas.microsoft.com/office/drawing/2014/main" id="{0F1A2C36-B50C-BD46-B683-2B2C2444DA5C}"/>
              </a:ext>
            </a:extLst>
          </p:cNvPr>
          <p:cNvSpPr/>
          <p:nvPr/>
        </p:nvSpPr>
        <p:spPr>
          <a:xfrm>
            <a:off x="3540175" y="4914057"/>
            <a:ext cx="1335971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7.064 docs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63A38C-36CA-9D4A-A76E-A93429663297}"/>
              </a:ext>
            </a:extLst>
          </p:cNvPr>
          <p:cNvSpPr txBox="1"/>
          <p:nvPr/>
        </p:nvSpPr>
        <p:spPr>
          <a:xfrm>
            <a:off x="1654630" y="427342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Aussois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43C4EB-EB4F-2A4B-B68F-A42D144C2F24}"/>
              </a:ext>
            </a:extLst>
          </p:cNvPr>
          <p:cNvSpPr txBox="1"/>
          <p:nvPr/>
        </p:nvSpPr>
        <p:spPr>
          <a:xfrm>
            <a:off x="4544064" y="43107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Thulium</a:t>
            </a: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83D6B5B8-BB6C-6F46-A349-0DD645E05C1E}"/>
              </a:ext>
            </a:extLst>
          </p:cNvPr>
          <p:cNvSpPr/>
          <p:nvPr/>
        </p:nvSpPr>
        <p:spPr>
          <a:xfrm rot="7988098">
            <a:off x="2525062" y="4274639"/>
            <a:ext cx="1078998" cy="29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C15B8A3A-DE15-7F4D-9629-FE0663DD3670}"/>
              </a:ext>
            </a:extLst>
          </p:cNvPr>
          <p:cNvSpPr/>
          <p:nvPr/>
        </p:nvSpPr>
        <p:spPr>
          <a:xfrm rot="3192446" flipV="1">
            <a:off x="3545399" y="4279167"/>
            <a:ext cx="1078998" cy="280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7F2D55D-A1C2-B64D-8064-DDC079B90D21}"/>
              </a:ext>
            </a:extLst>
          </p:cNvPr>
          <p:cNvCxnSpPr>
            <a:cxnSpLocks/>
          </p:cNvCxnSpPr>
          <p:nvPr/>
        </p:nvCxnSpPr>
        <p:spPr>
          <a:xfrm flipV="1">
            <a:off x="2435623" y="4036436"/>
            <a:ext cx="396187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65DAD36-3602-5843-886E-391D060402FC}"/>
              </a:ext>
            </a:extLst>
          </p:cNvPr>
          <p:cNvCxnSpPr>
            <a:cxnSpLocks/>
          </p:cNvCxnSpPr>
          <p:nvPr/>
        </p:nvCxnSpPr>
        <p:spPr>
          <a:xfrm flipH="1" flipV="1">
            <a:off x="4127680" y="3920716"/>
            <a:ext cx="553998" cy="457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68">
            <a:extLst>
              <a:ext uri="{FF2B5EF4-FFF2-40B4-BE49-F238E27FC236}">
                <a16:creationId xmlns:a16="http://schemas.microsoft.com/office/drawing/2014/main" id="{EBFA90BE-D65C-8B4B-A7C4-939FE765F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9" y="3688361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7">
            <a:extLst>
              <a:ext uri="{FF2B5EF4-FFF2-40B4-BE49-F238E27FC236}">
                <a16:creationId xmlns:a16="http://schemas.microsoft.com/office/drawing/2014/main" id="{433DB3F2-7574-3641-B8C5-30F44EFE2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46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E80E3684-BB0A-6541-957F-119822BB605F}"/>
              </a:ext>
            </a:extLst>
          </p:cNvPr>
          <p:cNvSpPr/>
          <p:nvPr/>
        </p:nvSpPr>
        <p:spPr>
          <a:xfrm rot="5109309">
            <a:off x="7663436" y="3341774"/>
            <a:ext cx="685437" cy="115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D59D9E3-6707-3D47-8C08-F81964920910}"/>
              </a:ext>
            </a:extLst>
          </p:cNvPr>
          <p:cNvCxnSpPr>
            <a:cxnSpLocks/>
          </p:cNvCxnSpPr>
          <p:nvPr/>
        </p:nvCxnSpPr>
        <p:spPr>
          <a:xfrm flipH="1">
            <a:off x="8733332" y="4323960"/>
            <a:ext cx="792112" cy="482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5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1DDC0FF-6CC4-F146-952A-41691A6BA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Machine serveur - machine développement</a:t>
            </a:r>
            <a:br>
              <a:rPr lang="fr-FR" dirty="0"/>
            </a:br>
            <a:r>
              <a:rPr lang="fr-FR" dirty="0"/>
              <a:t>Unix, langage C, PHP, XML, JSON, etc…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67C91C-8C9E-D24A-9FEC-C17BD24A3CD5}"/>
              </a:ext>
            </a:extLst>
          </p:cNvPr>
          <p:cNvSpPr/>
          <p:nvPr/>
        </p:nvSpPr>
        <p:spPr>
          <a:xfrm>
            <a:off x="609600" y="4267218"/>
            <a:ext cx="4464424" cy="1129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Machine Unix Serveur</a:t>
            </a:r>
          </a:p>
          <a:p>
            <a:pPr algn="ctr"/>
            <a:r>
              <a:rPr lang="fr-FR" dirty="0"/>
              <a:t>https://</a:t>
            </a:r>
            <a:r>
              <a:rPr lang="fr-FR" dirty="0" err="1"/>
              <a:t>lorexplor.istex.fr</a:t>
            </a:r>
            <a:r>
              <a:rPr lang="fr-FR" dirty="0"/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C6C33-C56B-7B40-A326-45BD2A5724D7}"/>
              </a:ext>
            </a:extLst>
          </p:cNvPr>
          <p:cNvSpPr/>
          <p:nvPr/>
        </p:nvSpPr>
        <p:spPr>
          <a:xfrm>
            <a:off x="6606984" y="4276186"/>
            <a:ext cx="4464424" cy="1129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Machine Unix Développement</a:t>
            </a:r>
          </a:p>
          <a:p>
            <a:pPr algn="ctr"/>
            <a:r>
              <a:rPr lang="fr-FR" dirty="0"/>
              <a:t>Exemple MacBook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F2591-AC30-4646-959A-AFC95726909D}"/>
              </a:ext>
            </a:extLst>
          </p:cNvPr>
          <p:cNvSpPr/>
          <p:nvPr/>
        </p:nvSpPr>
        <p:spPr>
          <a:xfrm>
            <a:off x="609600" y="3675548"/>
            <a:ext cx="2348753" cy="5916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MySql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9C23A-F6E6-8448-9E39-43C80D943365}"/>
              </a:ext>
            </a:extLst>
          </p:cNvPr>
          <p:cNvSpPr/>
          <p:nvPr/>
        </p:nvSpPr>
        <p:spPr>
          <a:xfrm>
            <a:off x="609600" y="2886653"/>
            <a:ext cx="2348753" cy="7888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Wikis</a:t>
            </a:r>
          </a:p>
          <a:p>
            <a:pPr algn="ctr"/>
            <a:r>
              <a:rPr lang="fr-FR" dirty="0"/>
              <a:t>(MediaWiki)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B5CCFF-0E27-2942-BE69-72A4C07B8478}"/>
              </a:ext>
            </a:extLst>
          </p:cNvPr>
          <p:cNvSpPr/>
          <p:nvPr/>
        </p:nvSpPr>
        <p:spPr>
          <a:xfrm>
            <a:off x="609600" y="2348771"/>
            <a:ext cx="2348753" cy="537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Semantic MW</a:t>
            </a:r>
          </a:p>
        </p:txBody>
      </p:sp>
      <p:sp>
        <p:nvSpPr>
          <p:cNvPr id="10" name="Cylindre 9">
            <a:extLst>
              <a:ext uri="{FF2B5EF4-FFF2-40B4-BE49-F238E27FC236}">
                <a16:creationId xmlns:a16="http://schemas.microsoft.com/office/drawing/2014/main" id="{446B0168-92D2-7F4C-8AFC-93568DE7818C}"/>
              </a:ext>
            </a:extLst>
          </p:cNvPr>
          <p:cNvSpPr/>
          <p:nvPr/>
        </p:nvSpPr>
        <p:spPr>
          <a:xfrm>
            <a:off x="6606984" y="2823904"/>
            <a:ext cx="1658475" cy="986118"/>
          </a:xfrm>
          <a:prstGeom prst="ca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XML</a:t>
            </a:r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A49A69A3-5191-0541-9D8D-365779BD40CA}"/>
              </a:ext>
            </a:extLst>
          </p:cNvPr>
          <p:cNvSpPr/>
          <p:nvPr/>
        </p:nvSpPr>
        <p:spPr>
          <a:xfrm>
            <a:off x="3648631" y="2886653"/>
            <a:ext cx="1658475" cy="1281954"/>
          </a:xfrm>
          <a:prstGeom prst="ca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 </a:t>
            </a:r>
          </a:p>
          <a:p>
            <a:pPr algn="ctr"/>
            <a:r>
              <a:rPr lang="fr-FR" dirty="0"/>
              <a:t>XML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31814-9E01-FC40-B725-217091B40B4F}"/>
              </a:ext>
            </a:extLst>
          </p:cNvPr>
          <p:cNvSpPr/>
          <p:nvPr/>
        </p:nvSpPr>
        <p:spPr>
          <a:xfrm>
            <a:off x="2958353" y="2348771"/>
            <a:ext cx="466165" cy="19184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</a:t>
            </a:r>
          </a:p>
          <a:p>
            <a:pPr algn="ctr"/>
            <a:r>
              <a:rPr lang="fr-FR" dirty="0"/>
              <a:t>H</a:t>
            </a:r>
          </a:p>
          <a:p>
            <a:pPr algn="ctr"/>
            <a:r>
              <a:rPr lang="fr-FR" dirty="0"/>
              <a:t>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3B554-EEE1-A149-A027-A759D19A6C6D}"/>
              </a:ext>
            </a:extLst>
          </p:cNvPr>
          <p:cNvSpPr/>
          <p:nvPr/>
        </p:nvSpPr>
        <p:spPr>
          <a:xfrm>
            <a:off x="3944471" y="2366702"/>
            <a:ext cx="968188" cy="519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PHP</a:t>
            </a:r>
          </a:p>
        </p:txBody>
      </p:sp>
      <p:sp>
        <p:nvSpPr>
          <p:cNvPr id="14" name="Cylindre 13">
            <a:extLst>
              <a:ext uri="{FF2B5EF4-FFF2-40B4-BE49-F238E27FC236}">
                <a16:creationId xmlns:a16="http://schemas.microsoft.com/office/drawing/2014/main" id="{A23E9806-B11C-3543-A648-53F14D055AE1}"/>
              </a:ext>
            </a:extLst>
          </p:cNvPr>
          <p:cNvSpPr/>
          <p:nvPr/>
        </p:nvSpPr>
        <p:spPr>
          <a:xfrm>
            <a:off x="9090212" y="2366702"/>
            <a:ext cx="1362635" cy="914398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sp>
        <p:nvSpPr>
          <p:cNvPr id="15" name="Cylindre 14">
            <a:extLst>
              <a:ext uri="{FF2B5EF4-FFF2-40B4-BE49-F238E27FC236}">
                <a16:creationId xmlns:a16="http://schemas.microsoft.com/office/drawing/2014/main" id="{C669D6A6-2496-0B48-8176-554FFA259C36}"/>
              </a:ext>
            </a:extLst>
          </p:cNvPr>
          <p:cNvSpPr/>
          <p:nvPr/>
        </p:nvSpPr>
        <p:spPr>
          <a:xfrm>
            <a:off x="9090212" y="3321444"/>
            <a:ext cx="1362635" cy="914398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sp>
        <p:nvSpPr>
          <p:cNvPr id="16" name="Flèche vers la gauche 15">
            <a:extLst>
              <a:ext uri="{FF2B5EF4-FFF2-40B4-BE49-F238E27FC236}">
                <a16:creationId xmlns:a16="http://schemas.microsoft.com/office/drawing/2014/main" id="{D5C27173-C999-5945-9217-026BE3CFDC50}"/>
              </a:ext>
            </a:extLst>
          </p:cNvPr>
          <p:cNvSpPr/>
          <p:nvPr/>
        </p:nvSpPr>
        <p:spPr>
          <a:xfrm>
            <a:off x="5522259" y="3316963"/>
            <a:ext cx="860612" cy="35858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E0ACDF36-4F04-9B4D-BCE3-EBA68C9850F3}"/>
              </a:ext>
            </a:extLst>
          </p:cNvPr>
          <p:cNvSpPr/>
          <p:nvPr/>
        </p:nvSpPr>
        <p:spPr>
          <a:xfrm>
            <a:off x="3424518" y="2617712"/>
            <a:ext cx="519953" cy="20618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F21B99C-17C2-5D4C-879C-E740A70522B5}"/>
              </a:ext>
            </a:extLst>
          </p:cNvPr>
          <p:cNvCxnSpPr/>
          <p:nvPr/>
        </p:nvCxnSpPr>
        <p:spPr>
          <a:xfrm flipH="1">
            <a:off x="8390965" y="2823901"/>
            <a:ext cx="448231" cy="313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D621322-C100-B748-A479-3AB1A695F2BE}"/>
              </a:ext>
            </a:extLst>
          </p:cNvPr>
          <p:cNvCxnSpPr/>
          <p:nvPr/>
        </p:nvCxnSpPr>
        <p:spPr>
          <a:xfrm flipH="1" flipV="1">
            <a:off x="8390965" y="3527630"/>
            <a:ext cx="448231" cy="251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E37D8F-3C69-D44D-9188-CF72B14A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 - génération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599FDE-3FD3-7D48-B402-D8E9C49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FF79925A-9BA5-514B-8F14-1AF09905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0" y="2994910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845578-EC1F-2642-85BA-D2564769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728" y="3039635"/>
            <a:ext cx="1127795" cy="1226859"/>
          </a:xfrm>
          <a:prstGeom prst="rect">
            <a:avLst/>
          </a:prstGeom>
        </p:spPr>
      </p:pic>
      <p:pic>
        <p:nvPicPr>
          <p:cNvPr id="8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1866ECC8-B2FD-4645-A0B8-76F1E3D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24" y="3152722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vola apps laptop pcmcia.png">
            <a:extLst>
              <a:ext uri="{FF2B5EF4-FFF2-40B4-BE49-F238E27FC236}">
                <a16:creationId xmlns:a16="http://schemas.microsoft.com/office/drawing/2014/main" id="{02EDC3C9-AD54-774B-8551-C43A62D3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0527" y="3293964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ylindre 9">
            <a:extLst>
              <a:ext uri="{FF2B5EF4-FFF2-40B4-BE49-F238E27FC236}">
                <a16:creationId xmlns:a16="http://schemas.microsoft.com/office/drawing/2014/main" id="{219493CB-D5E0-7645-8B73-88519B108B10}"/>
              </a:ext>
            </a:extLst>
          </p:cNvPr>
          <p:cNvSpPr/>
          <p:nvPr/>
        </p:nvSpPr>
        <p:spPr>
          <a:xfrm>
            <a:off x="2088369" y="1236899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031C23FE-92F1-0348-B329-F6FDAD79EEF5}"/>
              </a:ext>
            </a:extLst>
          </p:cNvPr>
          <p:cNvSpPr/>
          <p:nvPr/>
        </p:nvSpPr>
        <p:spPr>
          <a:xfrm>
            <a:off x="2091481" y="2061102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68">
            <a:extLst>
              <a:ext uri="{FF2B5EF4-FFF2-40B4-BE49-F238E27FC236}">
                <a16:creationId xmlns:a16="http://schemas.microsoft.com/office/drawing/2014/main" id="{8C2DEACA-5348-954B-AC30-F3C7C6E3F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77" y="1236900"/>
            <a:ext cx="1988834" cy="5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3D7061-5A39-9743-BFF1-B19F8D3B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910" y="1478041"/>
            <a:ext cx="2463995" cy="584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1D8661-F196-7D44-A97E-6F269E1FE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573" y="1904226"/>
            <a:ext cx="1917238" cy="475811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1C8BDB3F-498D-8E47-BD52-46827705E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43" y="2508339"/>
            <a:ext cx="2359771" cy="14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FA7C9BD6-6A14-8540-A7BC-713B7D317F0B}"/>
              </a:ext>
            </a:extLst>
          </p:cNvPr>
          <p:cNvSpPr/>
          <p:nvPr/>
        </p:nvSpPr>
        <p:spPr>
          <a:xfrm>
            <a:off x="8618003" y="1680693"/>
            <a:ext cx="746449" cy="4097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PHP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7F7FAB-192D-F54B-BAB8-C8155F33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73" y="2971421"/>
            <a:ext cx="802349" cy="8728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5094A-C44E-4B4F-9895-DD897751DE0C}"/>
              </a:ext>
            </a:extLst>
          </p:cNvPr>
          <p:cNvSpPr/>
          <p:nvPr/>
        </p:nvSpPr>
        <p:spPr>
          <a:xfrm>
            <a:off x="5078962" y="4281492"/>
            <a:ext cx="540242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400" dirty="0"/>
              <a:t>{{</a:t>
            </a:r>
            <a:r>
              <a:rPr lang="fr-FR" sz="1400" dirty="0" err="1"/>
              <a:t>Explor</a:t>
            </a:r>
            <a:r>
              <a:rPr lang="fr-FR" sz="1400" dirty="0"/>
              <a:t> plateforme MozartV1/Carte </a:t>
            </a:r>
            <a:r>
              <a:rPr lang="fr-FR" sz="1400" dirty="0" err="1"/>
              <a:t>France|taille</a:t>
            </a:r>
            <a:r>
              <a:rPr lang="fr-FR" sz="1400" dirty="0"/>
              <a:t>=400}}</a:t>
            </a:r>
          </a:p>
        </p:txBody>
      </p:sp>
      <p:pic>
        <p:nvPicPr>
          <p:cNvPr id="20" name="Image 7">
            <a:extLst>
              <a:ext uri="{FF2B5EF4-FFF2-40B4-BE49-F238E27FC236}">
                <a16:creationId xmlns:a16="http://schemas.microsoft.com/office/drawing/2014/main" id="{167299DA-15F9-B846-A6FA-483FA9E12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92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B7F28B-D7D7-574A-BBA2-7598AAF8B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6537" y="4845561"/>
            <a:ext cx="2536972" cy="184780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512046-4F26-B846-ABF2-E43D462D2C39}"/>
              </a:ext>
            </a:extLst>
          </p:cNvPr>
          <p:cNvCxnSpPr>
            <a:cxnSpLocks/>
          </p:cNvCxnSpPr>
          <p:nvPr/>
        </p:nvCxnSpPr>
        <p:spPr>
          <a:xfrm flipV="1">
            <a:off x="3896523" y="3510931"/>
            <a:ext cx="940997" cy="33331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6FBBBD-48DC-5845-9198-DD8D59A35B40}"/>
              </a:ext>
            </a:extLst>
          </p:cNvPr>
          <p:cNvCxnSpPr>
            <a:cxnSpLocks/>
          </p:cNvCxnSpPr>
          <p:nvPr/>
        </p:nvCxnSpPr>
        <p:spPr>
          <a:xfrm flipV="1">
            <a:off x="5285042" y="2206895"/>
            <a:ext cx="1039389" cy="7138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62C1D27-2BE0-D74C-907B-DB498DA0F2C1}"/>
              </a:ext>
            </a:extLst>
          </p:cNvPr>
          <p:cNvCxnSpPr>
            <a:cxnSpLocks/>
          </p:cNvCxnSpPr>
          <p:nvPr/>
        </p:nvCxnSpPr>
        <p:spPr>
          <a:xfrm flipV="1">
            <a:off x="5612702" y="2061103"/>
            <a:ext cx="2827933" cy="93143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172640E-F56C-0E42-9A67-714A37220783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5540068" y="3234260"/>
            <a:ext cx="813604" cy="1735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44B472F-2159-314F-80D0-AFC478095CE1}"/>
              </a:ext>
            </a:extLst>
          </p:cNvPr>
          <p:cNvCxnSpPr>
            <a:cxnSpLocks/>
          </p:cNvCxnSpPr>
          <p:nvPr/>
        </p:nvCxnSpPr>
        <p:spPr>
          <a:xfrm flipH="1" flipV="1">
            <a:off x="3512157" y="2444039"/>
            <a:ext cx="917967" cy="67868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6EF846-CF1D-1547-9521-68383D342FF5}"/>
              </a:ext>
            </a:extLst>
          </p:cNvPr>
          <p:cNvCxnSpPr>
            <a:cxnSpLocks/>
          </p:cNvCxnSpPr>
          <p:nvPr/>
        </p:nvCxnSpPr>
        <p:spPr>
          <a:xfrm>
            <a:off x="3174736" y="1465694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C05383B-424B-AF4A-868A-DAE8E2208608}"/>
              </a:ext>
            </a:extLst>
          </p:cNvPr>
          <p:cNvCxnSpPr>
            <a:cxnSpLocks/>
          </p:cNvCxnSpPr>
          <p:nvPr/>
        </p:nvCxnSpPr>
        <p:spPr>
          <a:xfrm>
            <a:off x="3174737" y="2230805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98177DE-E922-8D4F-B40F-1BC59B6AB77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466812" y="1488136"/>
            <a:ext cx="270379" cy="14550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26C16B1-7C06-804C-BA2B-97454409EED2}"/>
              </a:ext>
            </a:extLst>
          </p:cNvPr>
          <p:cNvCxnSpPr>
            <a:cxnSpLocks/>
          </p:cNvCxnSpPr>
          <p:nvPr/>
        </p:nvCxnSpPr>
        <p:spPr>
          <a:xfrm flipV="1">
            <a:off x="5376763" y="1904226"/>
            <a:ext cx="427973" cy="21461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DE4DC2F-C919-1345-99C9-74DE46F5D69A}"/>
              </a:ext>
            </a:extLst>
          </p:cNvPr>
          <p:cNvCxnSpPr>
            <a:cxnSpLocks/>
          </p:cNvCxnSpPr>
          <p:nvPr/>
        </p:nvCxnSpPr>
        <p:spPr>
          <a:xfrm>
            <a:off x="8213264" y="1801593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E71E414-C446-F840-8AF2-452BF8CCA936}"/>
              </a:ext>
            </a:extLst>
          </p:cNvPr>
          <p:cNvCxnSpPr>
            <a:cxnSpLocks/>
          </p:cNvCxnSpPr>
          <p:nvPr/>
        </p:nvCxnSpPr>
        <p:spPr>
          <a:xfrm flipH="1">
            <a:off x="6933907" y="2011533"/>
            <a:ext cx="846267" cy="90925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FCFF312-857C-574B-AC25-DE71F4861691}"/>
              </a:ext>
            </a:extLst>
          </p:cNvPr>
          <p:cNvCxnSpPr>
            <a:cxnSpLocks/>
          </p:cNvCxnSpPr>
          <p:nvPr/>
        </p:nvCxnSpPr>
        <p:spPr>
          <a:xfrm>
            <a:off x="6754847" y="3799303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7B44E37-7A7F-5447-8AC2-53CDE83DB333}"/>
              </a:ext>
            </a:extLst>
          </p:cNvPr>
          <p:cNvCxnSpPr>
            <a:cxnSpLocks/>
          </p:cNvCxnSpPr>
          <p:nvPr/>
        </p:nvCxnSpPr>
        <p:spPr>
          <a:xfrm>
            <a:off x="8959981" y="2141570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8" descr="Description de l'image MediaWiki.svg.">
            <a:extLst>
              <a:ext uri="{FF2B5EF4-FFF2-40B4-BE49-F238E27FC236}">
                <a16:creationId xmlns:a16="http://schemas.microsoft.com/office/drawing/2014/main" id="{AABE39F9-559D-D144-987A-BAE85819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22" y="4845560"/>
            <a:ext cx="1099900" cy="10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642D57A8-6BE7-6D48-9FA7-4B76186103BD}"/>
              </a:ext>
            </a:extLst>
          </p:cNvPr>
          <p:cNvSpPr txBox="1"/>
          <p:nvPr/>
        </p:nvSpPr>
        <p:spPr>
          <a:xfrm>
            <a:off x="3017370" y="173937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XML/TEI</a:t>
            </a:r>
          </a:p>
        </p:txBody>
      </p:sp>
    </p:spTree>
    <p:extLst>
      <p:ext uri="{BB962C8B-B14F-4D97-AF65-F5344CB8AC3E}">
        <p14:creationId xmlns:p14="http://schemas.microsoft.com/office/powerpoint/2010/main" val="344797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81201" y="1481138"/>
            <a:ext cx="4475018" cy="164934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Auteurs réduits à </a:t>
            </a:r>
          </a:p>
          <a:p>
            <a:pPr lvl="1"/>
            <a:r>
              <a:rPr lang="fr-FR" dirty="0"/>
              <a:t>Nom initiale prénom</a:t>
            </a:r>
          </a:p>
          <a:p>
            <a:pPr lvl="1"/>
            <a:r>
              <a:rPr lang="fr-FR" dirty="0"/>
              <a:t>+ Affiliations</a:t>
            </a:r>
          </a:p>
          <a:p>
            <a:r>
              <a:rPr lang="fr-FR" dirty="0"/>
              <a:t>Destiné initialement à la curation</a:t>
            </a:r>
          </a:p>
          <a:p>
            <a:r>
              <a:rPr lang="fr-FR" dirty="0"/>
              <a:t>A l’expérience : détection des acteurs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Combinaison d’index : </a:t>
            </a:r>
            <a:r>
              <a:rPr lang="fr-FR" dirty="0" err="1"/>
              <a:t>AutAff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Athènes 2016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130478"/>
            <a:ext cx="1866900" cy="2641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6" y="1316183"/>
            <a:ext cx="4211079" cy="19847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196" y="2897945"/>
            <a:ext cx="6125264" cy="33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Associations</a:t>
            </a:r>
            <a:endParaRPr lang="en-US" altLang="fr-FR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Permettent de visualiser les relations liant 2 concepts</a:t>
            </a:r>
            <a:endParaRPr lang="en-US" altLang="fr-FR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29039" r="16241" b="29039"/>
          <a:stretch>
            <a:fillRect/>
          </a:stretch>
        </p:blipFill>
        <p:spPr bwMode="auto">
          <a:xfrm>
            <a:off x="3581401" y="3276600"/>
            <a:ext cx="64055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494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Liste d’associations</a:t>
            </a:r>
            <a:endParaRPr lang="en-US" altLang="fr-F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6688" y="2017713"/>
            <a:ext cx="2627312" cy="4114800"/>
          </a:xfrm>
        </p:spPr>
        <p:txBody>
          <a:bodyPr/>
          <a:lstStyle/>
          <a:p>
            <a:r>
              <a:rPr lang="fr-FR" altLang="fr-FR" sz="2000"/>
              <a:t>Intéressant mais difficilement utilisable</a:t>
            </a:r>
          </a:p>
          <a:p>
            <a:r>
              <a:rPr lang="fr-FR" altLang="fr-FR" sz="2000"/>
              <a:t>Exemple : base sur l’hydrographie en Allemagne</a:t>
            </a:r>
            <a:endParaRPr lang="en-US" altLang="fr-FR" sz="2000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525588" y="-13716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09701" name="Group 133"/>
          <p:cNvGrpSpPr>
            <a:grpSpLocks/>
          </p:cNvGrpSpPr>
          <p:nvPr/>
        </p:nvGrpSpPr>
        <p:grpSpPr bwMode="auto">
          <a:xfrm>
            <a:off x="6019801" y="1828801"/>
            <a:ext cx="3857625" cy="4803775"/>
            <a:chOff x="-3" y="-3"/>
            <a:chExt cx="3473" cy="6054"/>
          </a:xfrm>
        </p:grpSpPr>
        <p:grpSp>
          <p:nvGrpSpPr>
            <p:cNvPr id="109699" name="Group 131"/>
            <p:cNvGrpSpPr>
              <a:grpSpLocks/>
            </p:cNvGrpSpPr>
            <p:nvPr/>
          </p:nvGrpSpPr>
          <p:grpSpPr bwMode="auto">
            <a:xfrm>
              <a:off x="0" y="0"/>
              <a:ext cx="3467" cy="6048"/>
              <a:chOff x="0" y="0"/>
              <a:chExt cx="3467" cy="6048"/>
            </a:xfrm>
          </p:grpSpPr>
          <p:grpSp>
            <p:nvGrpSpPr>
              <p:cNvPr id="109616" name="Group 48"/>
              <p:cNvGrpSpPr>
                <a:grpSpLocks/>
              </p:cNvGrpSpPr>
              <p:nvPr/>
            </p:nvGrpSpPr>
            <p:grpSpPr bwMode="auto">
              <a:xfrm>
                <a:off x="0" y="0"/>
                <a:ext cx="3128" cy="288"/>
                <a:chOff x="0" y="0"/>
                <a:chExt cx="3128" cy="288"/>
              </a:xfrm>
            </p:grpSpPr>
            <p:sp>
              <p:nvSpPr>
                <p:cNvPr id="109573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 b="1">
                      <a:latin typeface="Arial" charset="0"/>
                    </a:rPr>
                    <a:t>Nom des associations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5" name="Rectangle 4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18" name="Group 50"/>
              <p:cNvGrpSpPr>
                <a:grpSpLocks/>
              </p:cNvGrpSpPr>
              <p:nvPr/>
            </p:nvGrpSpPr>
            <p:grpSpPr bwMode="auto">
              <a:xfrm>
                <a:off x="3128" y="0"/>
                <a:ext cx="339" cy="288"/>
                <a:chOff x="3128" y="0"/>
                <a:chExt cx="339" cy="288"/>
              </a:xfrm>
            </p:grpSpPr>
            <p:sp>
              <p:nvSpPr>
                <p:cNvPr id="109574" name="Rectangle 6"/>
                <p:cNvSpPr>
                  <a:spLocks noChangeArrowheads="1"/>
                </p:cNvSpPr>
                <p:nvPr/>
              </p:nvSpPr>
              <p:spPr bwMode="auto">
                <a:xfrm>
                  <a:off x="3128" y="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 b="1">
                      <a:latin typeface="Arial" charset="0"/>
                    </a:rPr>
                    <a:t>Fij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7" name="Rectangle 49"/>
                <p:cNvSpPr>
                  <a:spLocks noChangeArrowheads="1"/>
                </p:cNvSpPr>
                <p:nvPr/>
              </p:nvSpPr>
              <p:spPr bwMode="auto">
                <a:xfrm>
                  <a:off x="3128" y="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0" name="Group 52"/>
              <p:cNvGrpSpPr>
                <a:grpSpLocks/>
              </p:cNvGrpSpPr>
              <p:nvPr/>
            </p:nvGrpSpPr>
            <p:grpSpPr bwMode="auto">
              <a:xfrm>
                <a:off x="0" y="288"/>
                <a:ext cx="3128" cy="288"/>
                <a:chOff x="0" y="288"/>
                <a:chExt cx="3128" cy="288"/>
              </a:xfrm>
            </p:grpSpPr>
            <p:sp>
              <p:nvSpPr>
                <p:cNvPr id="10957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"/>
                    </a:rPr>
                    <a:t>Bayern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9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2" name="Group 54"/>
              <p:cNvGrpSpPr>
                <a:grpSpLocks/>
              </p:cNvGrpSpPr>
              <p:nvPr/>
            </p:nvGrpSpPr>
            <p:grpSpPr bwMode="auto">
              <a:xfrm>
                <a:off x="3128" y="288"/>
                <a:ext cx="339" cy="288"/>
                <a:chOff x="3128" y="288"/>
                <a:chExt cx="339" cy="288"/>
              </a:xfrm>
            </p:grpSpPr>
            <p:sp>
              <p:nvSpPr>
                <p:cNvPr id="109576" name="Rectangle 8"/>
                <p:cNvSpPr>
                  <a:spLocks noChangeArrowheads="1"/>
                </p:cNvSpPr>
                <p:nvPr/>
              </p:nvSpPr>
              <p:spPr bwMode="auto">
                <a:xfrm>
                  <a:off x="3128" y="28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34</a:t>
                  </a:r>
                </a:p>
              </p:txBody>
            </p:sp>
            <p:sp>
              <p:nvSpPr>
                <p:cNvPr id="109621" name="Rectangle 53"/>
                <p:cNvSpPr>
                  <a:spLocks noChangeArrowheads="1"/>
                </p:cNvSpPr>
                <p:nvPr/>
              </p:nvSpPr>
              <p:spPr bwMode="auto">
                <a:xfrm>
                  <a:off x="3128" y="28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4" name="Group 56"/>
              <p:cNvGrpSpPr>
                <a:grpSpLocks/>
              </p:cNvGrpSpPr>
              <p:nvPr/>
            </p:nvGrpSpPr>
            <p:grpSpPr bwMode="auto">
              <a:xfrm>
                <a:off x="0" y="576"/>
                <a:ext cx="3128" cy="288"/>
                <a:chOff x="0" y="576"/>
                <a:chExt cx="3128" cy="288"/>
              </a:xfrm>
            </p:grpSpPr>
            <p:sp>
              <p:nvSpPr>
                <p:cNvPr id="10957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3"/>
                    </a:rPr>
                    <a:t>Précipitation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23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6" name="Group 58"/>
              <p:cNvGrpSpPr>
                <a:grpSpLocks/>
              </p:cNvGrpSpPr>
              <p:nvPr/>
            </p:nvGrpSpPr>
            <p:grpSpPr bwMode="auto">
              <a:xfrm>
                <a:off x="3128" y="576"/>
                <a:ext cx="339" cy="288"/>
                <a:chOff x="3128" y="576"/>
                <a:chExt cx="339" cy="288"/>
              </a:xfrm>
            </p:grpSpPr>
            <p:sp>
              <p:nvSpPr>
                <p:cNvPr id="109578" name="Rectangle 10"/>
                <p:cNvSpPr>
                  <a:spLocks noChangeArrowheads="1"/>
                </p:cNvSpPr>
                <p:nvPr/>
              </p:nvSpPr>
              <p:spPr bwMode="auto">
                <a:xfrm>
                  <a:off x="3128" y="57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30</a:t>
                  </a:r>
                </a:p>
              </p:txBody>
            </p:sp>
            <p:sp>
              <p:nvSpPr>
                <p:cNvPr id="109625" name="Rectangle 57"/>
                <p:cNvSpPr>
                  <a:spLocks noChangeArrowheads="1"/>
                </p:cNvSpPr>
                <p:nvPr/>
              </p:nvSpPr>
              <p:spPr bwMode="auto">
                <a:xfrm>
                  <a:off x="3128" y="57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8" name="Group 60"/>
              <p:cNvGrpSpPr>
                <a:grpSpLocks/>
              </p:cNvGrpSpPr>
              <p:nvPr/>
            </p:nvGrpSpPr>
            <p:grpSpPr bwMode="auto">
              <a:xfrm>
                <a:off x="0" y="864"/>
                <a:ext cx="3128" cy="288"/>
                <a:chOff x="0" y="864"/>
                <a:chExt cx="3128" cy="288"/>
              </a:xfrm>
            </p:grpSpPr>
            <p:sp>
              <p:nvSpPr>
                <p:cNvPr id="109579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4"/>
                    </a:rPr>
                    <a:t>Bassin-versant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27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0" name="Group 62"/>
              <p:cNvGrpSpPr>
                <a:grpSpLocks/>
              </p:cNvGrpSpPr>
              <p:nvPr/>
            </p:nvGrpSpPr>
            <p:grpSpPr bwMode="auto">
              <a:xfrm>
                <a:off x="3128" y="864"/>
                <a:ext cx="339" cy="288"/>
                <a:chOff x="3128" y="864"/>
                <a:chExt cx="339" cy="288"/>
              </a:xfrm>
            </p:grpSpPr>
            <p:sp>
              <p:nvSpPr>
                <p:cNvPr id="109580" name="Rectangle 12"/>
                <p:cNvSpPr>
                  <a:spLocks noChangeArrowheads="1"/>
                </p:cNvSpPr>
                <p:nvPr/>
              </p:nvSpPr>
              <p:spPr bwMode="auto">
                <a:xfrm>
                  <a:off x="3128" y="86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30</a:t>
                  </a:r>
                </a:p>
              </p:txBody>
            </p:sp>
            <p:sp>
              <p:nvSpPr>
                <p:cNvPr id="109629" name="Rectangle 61"/>
                <p:cNvSpPr>
                  <a:spLocks noChangeArrowheads="1"/>
                </p:cNvSpPr>
                <p:nvPr/>
              </p:nvSpPr>
              <p:spPr bwMode="auto">
                <a:xfrm>
                  <a:off x="3128" y="86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2" name="Group 64"/>
              <p:cNvGrpSpPr>
                <a:grpSpLocks/>
              </p:cNvGrpSpPr>
              <p:nvPr/>
            </p:nvGrpSpPr>
            <p:grpSpPr bwMode="auto">
              <a:xfrm>
                <a:off x="0" y="1152"/>
                <a:ext cx="3128" cy="288"/>
                <a:chOff x="0" y="1152"/>
                <a:chExt cx="3128" cy="288"/>
              </a:xfrm>
            </p:grpSpPr>
            <p:sp>
              <p:nvSpPr>
                <p:cNvPr id="109581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5"/>
                    </a:rPr>
                    <a:t>Pollution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1" name="Rectangle 63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4" name="Group 66"/>
              <p:cNvGrpSpPr>
                <a:grpSpLocks/>
              </p:cNvGrpSpPr>
              <p:nvPr/>
            </p:nvGrpSpPr>
            <p:grpSpPr bwMode="auto">
              <a:xfrm>
                <a:off x="3128" y="1152"/>
                <a:ext cx="339" cy="288"/>
                <a:chOff x="3128" y="1152"/>
                <a:chExt cx="339" cy="288"/>
              </a:xfrm>
            </p:grpSpPr>
            <p:sp>
              <p:nvSpPr>
                <p:cNvPr id="109582" name="Rectangle 14"/>
                <p:cNvSpPr>
                  <a:spLocks noChangeArrowheads="1"/>
                </p:cNvSpPr>
                <p:nvPr/>
              </p:nvSpPr>
              <p:spPr bwMode="auto">
                <a:xfrm>
                  <a:off x="3128" y="115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26</a:t>
                  </a:r>
                </a:p>
              </p:txBody>
            </p:sp>
            <p:sp>
              <p:nvSpPr>
                <p:cNvPr id="109633" name="Rectangle 65"/>
                <p:cNvSpPr>
                  <a:spLocks noChangeArrowheads="1"/>
                </p:cNvSpPr>
                <p:nvPr/>
              </p:nvSpPr>
              <p:spPr bwMode="auto">
                <a:xfrm>
                  <a:off x="3128" y="115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6" name="Group 68"/>
              <p:cNvGrpSpPr>
                <a:grpSpLocks/>
              </p:cNvGrpSpPr>
              <p:nvPr/>
            </p:nvGrpSpPr>
            <p:grpSpPr bwMode="auto">
              <a:xfrm>
                <a:off x="0" y="1440"/>
                <a:ext cx="3128" cy="288"/>
                <a:chOff x="0" y="1440"/>
                <a:chExt cx="3128" cy="288"/>
              </a:xfrm>
            </p:grpSpPr>
            <p:sp>
              <p:nvSpPr>
                <p:cNvPr id="109583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6"/>
                    </a:rPr>
                    <a:t>Erosion des sols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5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8" name="Group 70"/>
              <p:cNvGrpSpPr>
                <a:grpSpLocks/>
              </p:cNvGrpSpPr>
              <p:nvPr/>
            </p:nvGrpSpPr>
            <p:grpSpPr bwMode="auto">
              <a:xfrm>
                <a:off x="3128" y="1440"/>
                <a:ext cx="339" cy="288"/>
                <a:chOff x="3128" y="1440"/>
                <a:chExt cx="339" cy="288"/>
              </a:xfrm>
            </p:grpSpPr>
            <p:sp>
              <p:nvSpPr>
                <p:cNvPr id="109584" name="Rectangle 16"/>
                <p:cNvSpPr>
                  <a:spLocks noChangeArrowheads="1"/>
                </p:cNvSpPr>
                <p:nvPr/>
              </p:nvSpPr>
              <p:spPr bwMode="auto">
                <a:xfrm>
                  <a:off x="3128" y="144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25</a:t>
                  </a:r>
                </a:p>
              </p:txBody>
            </p:sp>
            <p:sp>
              <p:nvSpPr>
                <p:cNvPr id="109637" name="Rectangle 69"/>
                <p:cNvSpPr>
                  <a:spLocks noChangeArrowheads="1"/>
                </p:cNvSpPr>
                <p:nvPr/>
              </p:nvSpPr>
              <p:spPr bwMode="auto">
                <a:xfrm>
                  <a:off x="3128" y="144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0" name="Group 72"/>
              <p:cNvGrpSpPr>
                <a:grpSpLocks/>
              </p:cNvGrpSpPr>
              <p:nvPr/>
            </p:nvGrpSpPr>
            <p:grpSpPr bwMode="auto">
              <a:xfrm>
                <a:off x="0" y="1728"/>
                <a:ext cx="3128" cy="288"/>
                <a:chOff x="0" y="1728"/>
                <a:chExt cx="3128" cy="288"/>
              </a:xfrm>
            </p:grpSpPr>
            <p:sp>
              <p:nvSpPr>
                <p:cNvPr id="10958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172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7"/>
                    </a:rPr>
                    <a:t>Pollution de l'eau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9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172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2" name="Group 74"/>
              <p:cNvGrpSpPr>
                <a:grpSpLocks/>
              </p:cNvGrpSpPr>
              <p:nvPr/>
            </p:nvGrpSpPr>
            <p:grpSpPr bwMode="auto">
              <a:xfrm>
                <a:off x="3128" y="1728"/>
                <a:ext cx="339" cy="288"/>
                <a:chOff x="3128" y="1728"/>
                <a:chExt cx="339" cy="288"/>
              </a:xfrm>
            </p:grpSpPr>
            <p:sp>
              <p:nvSpPr>
                <p:cNvPr id="109586" name="Rectangle 18"/>
                <p:cNvSpPr>
                  <a:spLocks noChangeArrowheads="1"/>
                </p:cNvSpPr>
                <p:nvPr/>
              </p:nvSpPr>
              <p:spPr bwMode="auto">
                <a:xfrm>
                  <a:off x="3128" y="172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1" name="Rectangle 73"/>
                <p:cNvSpPr>
                  <a:spLocks noChangeArrowheads="1"/>
                </p:cNvSpPr>
                <p:nvPr/>
              </p:nvSpPr>
              <p:spPr bwMode="auto">
                <a:xfrm>
                  <a:off x="3128" y="172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4" name="Group 76"/>
              <p:cNvGrpSpPr>
                <a:grpSpLocks/>
              </p:cNvGrpSpPr>
              <p:nvPr/>
            </p:nvGrpSpPr>
            <p:grpSpPr bwMode="auto">
              <a:xfrm>
                <a:off x="0" y="2016"/>
                <a:ext cx="3128" cy="288"/>
                <a:chOff x="0" y="2016"/>
                <a:chExt cx="3128" cy="288"/>
              </a:xfrm>
            </p:grpSpPr>
            <p:sp>
              <p:nvSpPr>
                <p:cNvPr id="109587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201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8"/>
                    </a:rPr>
                    <a:t>Hydrologie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43" name="Rectangle 75"/>
                <p:cNvSpPr>
                  <a:spLocks noChangeArrowheads="1"/>
                </p:cNvSpPr>
                <p:nvPr/>
              </p:nvSpPr>
              <p:spPr bwMode="auto">
                <a:xfrm>
                  <a:off x="0" y="201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6" name="Group 78"/>
              <p:cNvGrpSpPr>
                <a:grpSpLocks/>
              </p:cNvGrpSpPr>
              <p:nvPr/>
            </p:nvGrpSpPr>
            <p:grpSpPr bwMode="auto">
              <a:xfrm>
                <a:off x="3128" y="2016"/>
                <a:ext cx="339" cy="288"/>
                <a:chOff x="3128" y="2016"/>
                <a:chExt cx="339" cy="288"/>
              </a:xfrm>
            </p:grpSpPr>
            <p:sp>
              <p:nvSpPr>
                <p:cNvPr id="109588" name="Rectangle 20"/>
                <p:cNvSpPr>
                  <a:spLocks noChangeArrowheads="1"/>
                </p:cNvSpPr>
                <p:nvPr/>
              </p:nvSpPr>
              <p:spPr bwMode="auto">
                <a:xfrm>
                  <a:off x="3128" y="201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5" name="Rectangle 77"/>
                <p:cNvSpPr>
                  <a:spLocks noChangeArrowheads="1"/>
                </p:cNvSpPr>
                <p:nvPr/>
              </p:nvSpPr>
              <p:spPr bwMode="auto">
                <a:xfrm>
                  <a:off x="3128" y="201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8" name="Group 80"/>
              <p:cNvGrpSpPr>
                <a:grpSpLocks/>
              </p:cNvGrpSpPr>
              <p:nvPr/>
            </p:nvGrpSpPr>
            <p:grpSpPr bwMode="auto">
              <a:xfrm>
                <a:off x="0" y="2304"/>
                <a:ext cx="3128" cy="288"/>
                <a:chOff x="0" y="2304"/>
                <a:chExt cx="3128" cy="288"/>
              </a:xfrm>
            </p:grpSpPr>
            <p:sp>
              <p:nvSpPr>
                <p:cNvPr id="109589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230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9"/>
                    </a:rPr>
                    <a:t>Cours d'eau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47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230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0" name="Group 82"/>
              <p:cNvGrpSpPr>
                <a:grpSpLocks/>
              </p:cNvGrpSpPr>
              <p:nvPr/>
            </p:nvGrpSpPr>
            <p:grpSpPr bwMode="auto">
              <a:xfrm>
                <a:off x="3128" y="2304"/>
                <a:ext cx="339" cy="288"/>
                <a:chOff x="3128" y="2304"/>
                <a:chExt cx="339" cy="288"/>
              </a:xfrm>
            </p:grpSpPr>
            <p:sp>
              <p:nvSpPr>
                <p:cNvPr id="109590" name="Rectangle 22"/>
                <p:cNvSpPr>
                  <a:spLocks noChangeArrowheads="1"/>
                </p:cNvSpPr>
                <p:nvPr/>
              </p:nvSpPr>
              <p:spPr bwMode="auto">
                <a:xfrm>
                  <a:off x="3128" y="230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9" name="Rectangle 81"/>
                <p:cNvSpPr>
                  <a:spLocks noChangeArrowheads="1"/>
                </p:cNvSpPr>
                <p:nvPr/>
              </p:nvSpPr>
              <p:spPr bwMode="auto">
                <a:xfrm>
                  <a:off x="3128" y="230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2" name="Group 84"/>
              <p:cNvGrpSpPr>
                <a:grpSpLocks/>
              </p:cNvGrpSpPr>
              <p:nvPr/>
            </p:nvGrpSpPr>
            <p:grpSpPr bwMode="auto">
              <a:xfrm>
                <a:off x="0" y="2592"/>
                <a:ext cx="3128" cy="288"/>
                <a:chOff x="0" y="2592"/>
                <a:chExt cx="3128" cy="288"/>
              </a:xfrm>
            </p:grpSpPr>
            <p:sp>
              <p:nvSpPr>
                <p:cNvPr id="109591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259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0"/>
                    </a:rPr>
                    <a:t>Sol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1" name="Rectangle 83"/>
                <p:cNvSpPr>
                  <a:spLocks noChangeArrowheads="1"/>
                </p:cNvSpPr>
                <p:nvPr/>
              </p:nvSpPr>
              <p:spPr bwMode="auto">
                <a:xfrm>
                  <a:off x="0" y="259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4" name="Group 86"/>
              <p:cNvGrpSpPr>
                <a:grpSpLocks/>
              </p:cNvGrpSpPr>
              <p:nvPr/>
            </p:nvGrpSpPr>
            <p:grpSpPr bwMode="auto">
              <a:xfrm>
                <a:off x="3128" y="2592"/>
                <a:ext cx="339" cy="288"/>
                <a:chOff x="3128" y="2592"/>
                <a:chExt cx="339" cy="288"/>
              </a:xfrm>
            </p:grpSpPr>
            <p:sp>
              <p:nvSpPr>
                <p:cNvPr id="109592" name="Rectangle 24"/>
                <p:cNvSpPr>
                  <a:spLocks noChangeArrowheads="1"/>
                </p:cNvSpPr>
                <p:nvPr/>
              </p:nvSpPr>
              <p:spPr bwMode="auto">
                <a:xfrm>
                  <a:off x="3128" y="259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22</a:t>
                  </a:r>
                </a:p>
              </p:txBody>
            </p:sp>
            <p:sp>
              <p:nvSpPr>
                <p:cNvPr id="109653" name="Rectangle 85"/>
                <p:cNvSpPr>
                  <a:spLocks noChangeArrowheads="1"/>
                </p:cNvSpPr>
                <p:nvPr/>
              </p:nvSpPr>
              <p:spPr bwMode="auto">
                <a:xfrm>
                  <a:off x="3128" y="259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6" name="Group 88"/>
              <p:cNvGrpSpPr>
                <a:grpSpLocks/>
              </p:cNvGrpSpPr>
              <p:nvPr/>
            </p:nvGrpSpPr>
            <p:grpSpPr bwMode="auto">
              <a:xfrm>
                <a:off x="0" y="2880"/>
                <a:ext cx="3128" cy="288"/>
                <a:chOff x="0" y="2880"/>
                <a:chExt cx="3128" cy="288"/>
              </a:xfrm>
            </p:grpSpPr>
            <p:sp>
              <p:nvSpPr>
                <p:cNvPr id="109593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1"/>
                    </a:rPr>
                    <a:t>Modèle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5" name="Rectangle 87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8" name="Group 90"/>
              <p:cNvGrpSpPr>
                <a:grpSpLocks/>
              </p:cNvGrpSpPr>
              <p:nvPr/>
            </p:nvGrpSpPr>
            <p:grpSpPr bwMode="auto">
              <a:xfrm>
                <a:off x="3128" y="2880"/>
                <a:ext cx="339" cy="288"/>
                <a:chOff x="3128" y="2880"/>
                <a:chExt cx="339" cy="288"/>
              </a:xfrm>
            </p:grpSpPr>
            <p:sp>
              <p:nvSpPr>
                <p:cNvPr id="109594" name="Rectangle 26"/>
                <p:cNvSpPr>
                  <a:spLocks noChangeArrowheads="1"/>
                </p:cNvSpPr>
                <p:nvPr/>
              </p:nvSpPr>
              <p:spPr bwMode="auto">
                <a:xfrm>
                  <a:off x="3128" y="288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22</a:t>
                  </a:r>
                </a:p>
              </p:txBody>
            </p:sp>
            <p:sp>
              <p:nvSpPr>
                <p:cNvPr id="109657" name="Rectangle 89"/>
                <p:cNvSpPr>
                  <a:spLocks noChangeArrowheads="1"/>
                </p:cNvSpPr>
                <p:nvPr/>
              </p:nvSpPr>
              <p:spPr bwMode="auto">
                <a:xfrm>
                  <a:off x="3128" y="288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0" name="Group 92"/>
              <p:cNvGrpSpPr>
                <a:grpSpLocks/>
              </p:cNvGrpSpPr>
              <p:nvPr/>
            </p:nvGrpSpPr>
            <p:grpSpPr bwMode="auto">
              <a:xfrm>
                <a:off x="0" y="3168"/>
                <a:ext cx="3128" cy="288"/>
                <a:chOff x="0" y="3168"/>
                <a:chExt cx="3128" cy="288"/>
              </a:xfrm>
            </p:grpSpPr>
            <p:sp>
              <p:nvSpPr>
                <p:cNvPr id="109595" name="Rectangle 27"/>
                <p:cNvSpPr>
                  <a:spLocks noChangeArrowheads="1"/>
                </p:cNvSpPr>
                <p:nvPr/>
              </p:nvSpPr>
              <p:spPr bwMode="auto">
                <a:xfrm>
                  <a:off x="0" y="316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2"/>
                    </a:rPr>
                    <a:t>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9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316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2" name="Group 94"/>
              <p:cNvGrpSpPr>
                <a:grpSpLocks/>
              </p:cNvGrpSpPr>
              <p:nvPr/>
            </p:nvGrpSpPr>
            <p:grpSpPr bwMode="auto">
              <a:xfrm>
                <a:off x="3128" y="3168"/>
                <a:ext cx="339" cy="288"/>
                <a:chOff x="3128" y="3168"/>
                <a:chExt cx="339" cy="288"/>
              </a:xfrm>
            </p:grpSpPr>
            <p:sp>
              <p:nvSpPr>
                <p:cNvPr id="109596" name="Rectangle 28"/>
                <p:cNvSpPr>
                  <a:spLocks noChangeArrowheads="1"/>
                </p:cNvSpPr>
                <p:nvPr/>
              </p:nvSpPr>
              <p:spPr bwMode="auto">
                <a:xfrm>
                  <a:off x="3128" y="316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21</a:t>
                  </a:r>
                </a:p>
              </p:txBody>
            </p:sp>
            <p:sp>
              <p:nvSpPr>
                <p:cNvPr id="109661" name="Rectangle 93"/>
                <p:cNvSpPr>
                  <a:spLocks noChangeArrowheads="1"/>
                </p:cNvSpPr>
                <p:nvPr/>
              </p:nvSpPr>
              <p:spPr bwMode="auto">
                <a:xfrm>
                  <a:off x="3128" y="316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4" name="Group 96"/>
              <p:cNvGrpSpPr>
                <a:grpSpLocks/>
              </p:cNvGrpSpPr>
              <p:nvPr/>
            </p:nvGrpSpPr>
            <p:grpSpPr bwMode="auto">
              <a:xfrm>
                <a:off x="0" y="3456"/>
                <a:ext cx="3128" cy="288"/>
                <a:chOff x="0" y="3456"/>
                <a:chExt cx="3128" cy="288"/>
              </a:xfrm>
            </p:grpSpPr>
            <p:sp>
              <p:nvSpPr>
                <p:cNvPr id="109597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345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3"/>
                    </a:rPr>
                    <a:t>Pollution de l'eau - Pollution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63" name="Rectangle 95"/>
                <p:cNvSpPr>
                  <a:spLocks noChangeArrowheads="1"/>
                </p:cNvSpPr>
                <p:nvPr/>
              </p:nvSpPr>
              <p:spPr bwMode="auto">
                <a:xfrm>
                  <a:off x="0" y="345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6" name="Group 98"/>
              <p:cNvGrpSpPr>
                <a:grpSpLocks/>
              </p:cNvGrpSpPr>
              <p:nvPr/>
            </p:nvGrpSpPr>
            <p:grpSpPr bwMode="auto">
              <a:xfrm>
                <a:off x="3128" y="3456"/>
                <a:ext cx="339" cy="288"/>
                <a:chOff x="3128" y="3456"/>
                <a:chExt cx="339" cy="288"/>
              </a:xfrm>
            </p:grpSpPr>
            <p:sp>
              <p:nvSpPr>
                <p:cNvPr id="109598" name="Rectangle 30"/>
                <p:cNvSpPr>
                  <a:spLocks noChangeArrowheads="1"/>
                </p:cNvSpPr>
                <p:nvPr/>
              </p:nvSpPr>
              <p:spPr bwMode="auto">
                <a:xfrm>
                  <a:off x="3128" y="345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19</a:t>
                  </a:r>
                </a:p>
              </p:txBody>
            </p:sp>
            <p:sp>
              <p:nvSpPr>
                <p:cNvPr id="109665" name="Rectangle 97"/>
                <p:cNvSpPr>
                  <a:spLocks noChangeArrowheads="1"/>
                </p:cNvSpPr>
                <p:nvPr/>
              </p:nvSpPr>
              <p:spPr bwMode="auto">
                <a:xfrm>
                  <a:off x="3128" y="345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8" name="Group 100"/>
              <p:cNvGrpSpPr>
                <a:grpSpLocks/>
              </p:cNvGrpSpPr>
              <p:nvPr/>
            </p:nvGrpSpPr>
            <p:grpSpPr bwMode="auto">
              <a:xfrm>
                <a:off x="0" y="3744"/>
                <a:ext cx="3128" cy="288"/>
                <a:chOff x="0" y="3744"/>
                <a:chExt cx="3128" cy="288"/>
              </a:xfrm>
            </p:grpSpPr>
            <p:sp>
              <p:nvSpPr>
                <p:cNvPr id="109599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374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4"/>
                    </a:rPr>
                    <a:t>Allemagne - Action anthropique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67" name="Rectangle 99"/>
                <p:cNvSpPr>
                  <a:spLocks noChangeArrowheads="1"/>
                </p:cNvSpPr>
                <p:nvPr/>
              </p:nvSpPr>
              <p:spPr bwMode="auto">
                <a:xfrm>
                  <a:off x="0" y="374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0" name="Group 102"/>
              <p:cNvGrpSpPr>
                <a:grpSpLocks/>
              </p:cNvGrpSpPr>
              <p:nvPr/>
            </p:nvGrpSpPr>
            <p:grpSpPr bwMode="auto">
              <a:xfrm>
                <a:off x="3128" y="3744"/>
                <a:ext cx="339" cy="288"/>
                <a:chOff x="3128" y="3744"/>
                <a:chExt cx="339" cy="288"/>
              </a:xfrm>
            </p:grpSpPr>
            <p:sp>
              <p:nvSpPr>
                <p:cNvPr id="109600" name="Rectangle 32"/>
                <p:cNvSpPr>
                  <a:spLocks noChangeArrowheads="1"/>
                </p:cNvSpPr>
                <p:nvPr/>
              </p:nvSpPr>
              <p:spPr bwMode="auto">
                <a:xfrm>
                  <a:off x="3128" y="374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19</a:t>
                  </a:r>
                </a:p>
              </p:txBody>
            </p:sp>
            <p:sp>
              <p:nvSpPr>
                <p:cNvPr id="109669" name="Rectangle 101"/>
                <p:cNvSpPr>
                  <a:spLocks noChangeArrowheads="1"/>
                </p:cNvSpPr>
                <p:nvPr/>
              </p:nvSpPr>
              <p:spPr bwMode="auto">
                <a:xfrm>
                  <a:off x="3128" y="374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2" name="Group 104"/>
              <p:cNvGrpSpPr>
                <a:grpSpLocks/>
              </p:cNvGrpSpPr>
              <p:nvPr/>
            </p:nvGrpSpPr>
            <p:grpSpPr bwMode="auto">
              <a:xfrm>
                <a:off x="0" y="4032"/>
                <a:ext cx="3128" cy="288"/>
                <a:chOff x="0" y="4032"/>
                <a:chExt cx="3128" cy="288"/>
              </a:xfrm>
            </p:grpSpPr>
            <p:sp>
              <p:nvSpPr>
                <p:cNvPr id="109601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403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5"/>
                    </a:rPr>
                    <a:t>Protection de la nature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1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403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4" name="Group 106"/>
              <p:cNvGrpSpPr>
                <a:grpSpLocks/>
              </p:cNvGrpSpPr>
              <p:nvPr/>
            </p:nvGrpSpPr>
            <p:grpSpPr bwMode="auto">
              <a:xfrm>
                <a:off x="3128" y="4032"/>
                <a:ext cx="339" cy="288"/>
                <a:chOff x="3128" y="4032"/>
                <a:chExt cx="339" cy="288"/>
              </a:xfrm>
            </p:grpSpPr>
            <p:sp>
              <p:nvSpPr>
                <p:cNvPr id="109602" name="Rectangle 34"/>
                <p:cNvSpPr>
                  <a:spLocks noChangeArrowheads="1"/>
                </p:cNvSpPr>
                <p:nvPr/>
              </p:nvSpPr>
              <p:spPr bwMode="auto">
                <a:xfrm>
                  <a:off x="3128" y="403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17</a:t>
                  </a:r>
                </a:p>
              </p:txBody>
            </p:sp>
            <p:sp>
              <p:nvSpPr>
                <p:cNvPr id="109673" name="Rectangle 105"/>
                <p:cNvSpPr>
                  <a:spLocks noChangeArrowheads="1"/>
                </p:cNvSpPr>
                <p:nvPr/>
              </p:nvSpPr>
              <p:spPr bwMode="auto">
                <a:xfrm>
                  <a:off x="3128" y="403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6" name="Group 108"/>
              <p:cNvGrpSpPr>
                <a:grpSpLocks/>
              </p:cNvGrpSpPr>
              <p:nvPr/>
            </p:nvGrpSpPr>
            <p:grpSpPr bwMode="auto">
              <a:xfrm>
                <a:off x="0" y="4320"/>
                <a:ext cx="3128" cy="288"/>
                <a:chOff x="0" y="4320"/>
                <a:chExt cx="3128" cy="288"/>
              </a:xfrm>
            </p:grpSpPr>
            <p:sp>
              <p:nvSpPr>
                <p:cNvPr id="109603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432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6"/>
                    </a:rPr>
                    <a:t>Utilisation du sol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5" name="Rectangle 107"/>
                <p:cNvSpPr>
                  <a:spLocks noChangeArrowheads="1"/>
                </p:cNvSpPr>
                <p:nvPr/>
              </p:nvSpPr>
              <p:spPr bwMode="auto">
                <a:xfrm>
                  <a:off x="0" y="432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8" name="Group 110"/>
              <p:cNvGrpSpPr>
                <a:grpSpLocks/>
              </p:cNvGrpSpPr>
              <p:nvPr/>
            </p:nvGrpSpPr>
            <p:grpSpPr bwMode="auto">
              <a:xfrm>
                <a:off x="3128" y="4320"/>
                <a:ext cx="339" cy="288"/>
                <a:chOff x="3128" y="4320"/>
                <a:chExt cx="339" cy="288"/>
              </a:xfrm>
            </p:grpSpPr>
            <p:sp>
              <p:nvSpPr>
                <p:cNvPr id="109604" name="Rectangle 36"/>
                <p:cNvSpPr>
                  <a:spLocks noChangeArrowheads="1"/>
                </p:cNvSpPr>
                <p:nvPr/>
              </p:nvSpPr>
              <p:spPr bwMode="auto">
                <a:xfrm>
                  <a:off x="3128" y="432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16</a:t>
                  </a:r>
                </a:p>
              </p:txBody>
            </p:sp>
            <p:sp>
              <p:nvSpPr>
                <p:cNvPr id="109677" name="Rectangle 109"/>
                <p:cNvSpPr>
                  <a:spLocks noChangeArrowheads="1"/>
                </p:cNvSpPr>
                <p:nvPr/>
              </p:nvSpPr>
              <p:spPr bwMode="auto">
                <a:xfrm>
                  <a:off x="3128" y="432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0" name="Group 112"/>
              <p:cNvGrpSpPr>
                <a:grpSpLocks/>
              </p:cNvGrpSpPr>
              <p:nvPr/>
            </p:nvGrpSpPr>
            <p:grpSpPr bwMode="auto">
              <a:xfrm>
                <a:off x="0" y="4608"/>
                <a:ext cx="3128" cy="288"/>
                <a:chOff x="0" y="4608"/>
                <a:chExt cx="3128" cy="288"/>
              </a:xfrm>
            </p:grpSpPr>
            <p:sp>
              <p:nvSpPr>
                <p:cNvPr id="109605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460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7"/>
                    </a:rPr>
                    <a:t>Fluviatile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9" name="Rectangle 111"/>
                <p:cNvSpPr>
                  <a:spLocks noChangeArrowheads="1"/>
                </p:cNvSpPr>
                <p:nvPr/>
              </p:nvSpPr>
              <p:spPr bwMode="auto">
                <a:xfrm>
                  <a:off x="0" y="460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2" name="Group 114"/>
              <p:cNvGrpSpPr>
                <a:grpSpLocks/>
              </p:cNvGrpSpPr>
              <p:nvPr/>
            </p:nvGrpSpPr>
            <p:grpSpPr bwMode="auto">
              <a:xfrm>
                <a:off x="3128" y="4608"/>
                <a:ext cx="339" cy="288"/>
                <a:chOff x="3128" y="4608"/>
                <a:chExt cx="339" cy="288"/>
              </a:xfrm>
            </p:grpSpPr>
            <p:sp>
              <p:nvSpPr>
                <p:cNvPr id="109606" name="Rectangle 38"/>
                <p:cNvSpPr>
                  <a:spLocks noChangeArrowheads="1"/>
                </p:cNvSpPr>
                <p:nvPr/>
              </p:nvSpPr>
              <p:spPr bwMode="auto">
                <a:xfrm>
                  <a:off x="3128" y="460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16</a:t>
                  </a:r>
                </a:p>
              </p:txBody>
            </p:sp>
            <p:sp>
              <p:nvSpPr>
                <p:cNvPr id="109681" name="Rectangle 113"/>
                <p:cNvSpPr>
                  <a:spLocks noChangeArrowheads="1"/>
                </p:cNvSpPr>
                <p:nvPr/>
              </p:nvSpPr>
              <p:spPr bwMode="auto">
                <a:xfrm>
                  <a:off x="3128" y="460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4" name="Group 116"/>
              <p:cNvGrpSpPr>
                <a:grpSpLocks/>
              </p:cNvGrpSpPr>
              <p:nvPr/>
            </p:nvGrpSpPr>
            <p:grpSpPr bwMode="auto">
              <a:xfrm>
                <a:off x="0" y="4896"/>
                <a:ext cx="3128" cy="288"/>
                <a:chOff x="0" y="4896"/>
                <a:chExt cx="3128" cy="288"/>
              </a:xfrm>
            </p:grpSpPr>
            <p:sp>
              <p:nvSpPr>
                <p:cNvPr id="109607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489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8"/>
                    </a:rPr>
                    <a:t>Ecoulement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83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489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6" name="Group 118"/>
              <p:cNvGrpSpPr>
                <a:grpSpLocks/>
              </p:cNvGrpSpPr>
              <p:nvPr/>
            </p:nvGrpSpPr>
            <p:grpSpPr bwMode="auto">
              <a:xfrm>
                <a:off x="3128" y="4896"/>
                <a:ext cx="339" cy="288"/>
                <a:chOff x="3128" y="4896"/>
                <a:chExt cx="339" cy="288"/>
              </a:xfrm>
            </p:grpSpPr>
            <p:sp>
              <p:nvSpPr>
                <p:cNvPr id="109608" name="Rectangle 40"/>
                <p:cNvSpPr>
                  <a:spLocks noChangeArrowheads="1"/>
                </p:cNvSpPr>
                <p:nvPr/>
              </p:nvSpPr>
              <p:spPr bwMode="auto">
                <a:xfrm>
                  <a:off x="3128" y="489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15</a:t>
                  </a:r>
                </a:p>
              </p:txBody>
            </p:sp>
            <p:sp>
              <p:nvSpPr>
                <p:cNvPr id="109685" name="Rectangle 117"/>
                <p:cNvSpPr>
                  <a:spLocks noChangeArrowheads="1"/>
                </p:cNvSpPr>
                <p:nvPr/>
              </p:nvSpPr>
              <p:spPr bwMode="auto">
                <a:xfrm>
                  <a:off x="3128" y="489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8" name="Group 120"/>
              <p:cNvGrpSpPr>
                <a:grpSpLocks/>
              </p:cNvGrpSpPr>
              <p:nvPr/>
            </p:nvGrpSpPr>
            <p:grpSpPr bwMode="auto">
              <a:xfrm>
                <a:off x="0" y="5184"/>
                <a:ext cx="3128" cy="288"/>
                <a:chOff x="0" y="5184"/>
                <a:chExt cx="3128" cy="288"/>
              </a:xfrm>
            </p:grpSpPr>
            <p:sp>
              <p:nvSpPr>
                <p:cNvPr id="109609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518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9"/>
                    </a:rPr>
                    <a:t>Baden-Württemberg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87" name="Rectangle 119"/>
                <p:cNvSpPr>
                  <a:spLocks noChangeArrowheads="1"/>
                </p:cNvSpPr>
                <p:nvPr/>
              </p:nvSpPr>
              <p:spPr bwMode="auto">
                <a:xfrm>
                  <a:off x="0" y="518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0" name="Group 122"/>
              <p:cNvGrpSpPr>
                <a:grpSpLocks/>
              </p:cNvGrpSpPr>
              <p:nvPr/>
            </p:nvGrpSpPr>
            <p:grpSpPr bwMode="auto">
              <a:xfrm>
                <a:off x="3128" y="5184"/>
                <a:ext cx="339" cy="288"/>
                <a:chOff x="3128" y="5184"/>
                <a:chExt cx="339" cy="288"/>
              </a:xfrm>
            </p:grpSpPr>
            <p:sp>
              <p:nvSpPr>
                <p:cNvPr id="109610" name="Rectangle 42"/>
                <p:cNvSpPr>
                  <a:spLocks noChangeArrowheads="1"/>
                </p:cNvSpPr>
                <p:nvPr/>
              </p:nvSpPr>
              <p:spPr bwMode="auto">
                <a:xfrm>
                  <a:off x="3128" y="518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15</a:t>
                  </a:r>
                </a:p>
              </p:txBody>
            </p:sp>
            <p:sp>
              <p:nvSpPr>
                <p:cNvPr id="109689" name="Rectangle 121"/>
                <p:cNvSpPr>
                  <a:spLocks noChangeArrowheads="1"/>
                </p:cNvSpPr>
                <p:nvPr/>
              </p:nvSpPr>
              <p:spPr bwMode="auto">
                <a:xfrm>
                  <a:off x="3128" y="518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2" name="Group 124"/>
              <p:cNvGrpSpPr>
                <a:grpSpLocks/>
              </p:cNvGrpSpPr>
              <p:nvPr/>
            </p:nvGrpSpPr>
            <p:grpSpPr bwMode="auto">
              <a:xfrm>
                <a:off x="0" y="5472"/>
                <a:ext cx="3128" cy="288"/>
                <a:chOff x="0" y="5472"/>
                <a:chExt cx="3128" cy="288"/>
              </a:xfrm>
            </p:grpSpPr>
            <p:sp>
              <p:nvSpPr>
                <p:cNvPr id="109611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547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0"/>
                    </a:rPr>
                    <a:t>Hessen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91" name="Rectangle 123"/>
                <p:cNvSpPr>
                  <a:spLocks noChangeArrowheads="1"/>
                </p:cNvSpPr>
                <p:nvPr/>
              </p:nvSpPr>
              <p:spPr bwMode="auto">
                <a:xfrm>
                  <a:off x="0" y="547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4" name="Group 126"/>
              <p:cNvGrpSpPr>
                <a:grpSpLocks/>
              </p:cNvGrpSpPr>
              <p:nvPr/>
            </p:nvGrpSpPr>
            <p:grpSpPr bwMode="auto">
              <a:xfrm>
                <a:off x="3128" y="5472"/>
                <a:ext cx="339" cy="288"/>
                <a:chOff x="3128" y="5472"/>
                <a:chExt cx="339" cy="288"/>
              </a:xfrm>
            </p:grpSpPr>
            <p:sp>
              <p:nvSpPr>
                <p:cNvPr id="109612" name="Rectangle 44"/>
                <p:cNvSpPr>
                  <a:spLocks noChangeArrowheads="1"/>
                </p:cNvSpPr>
                <p:nvPr/>
              </p:nvSpPr>
              <p:spPr bwMode="auto">
                <a:xfrm>
                  <a:off x="3128" y="547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14</a:t>
                  </a:r>
                </a:p>
              </p:txBody>
            </p:sp>
            <p:sp>
              <p:nvSpPr>
                <p:cNvPr id="109693" name="Rectangle 125"/>
                <p:cNvSpPr>
                  <a:spLocks noChangeArrowheads="1"/>
                </p:cNvSpPr>
                <p:nvPr/>
              </p:nvSpPr>
              <p:spPr bwMode="auto">
                <a:xfrm>
                  <a:off x="3128" y="547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6" name="Group 128"/>
              <p:cNvGrpSpPr>
                <a:grpSpLocks/>
              </p:cNvGrpSpPr>
              <p:nvPr/>
            </p:nvGrpSpPr>
            <p:grpSpPr bwMode="auto">
              <a:xfrm>
                <a:off x="0" y="5760"/>
                <a:ext cx="3128" cy="288"/>
                <a:chOff x="0" y="5760"/>
                <a:chExt cx="3128" cy="288"/>
              </a:xfrm>
            </p:grpSpPr>
            <p:sp>
              <p:nvSpPr>
                <p:cNvPr id="109613" name="Rectangle 45"/>
                <p:cNvSpPr>
                  <a:spLocks noChangeArrowheads="1"/>
                </p:cNvSpPr>
                <p:nvPr/>
              </p:nvSpPr>
              <p:spPr bwMode="auto">
                <a:xfrm>
                  <a:off x="0" y="576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1"/>
                    </a:rPr>
                    <a:t>Végétation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95" name="Rectangle 127"/>
                <p:cNvSpPr>
                  <a:spLocks noChangeArrowheads="1"/>
                </p:cNvSpPr>
                <p:nvPr/>
              </p:nvSpPr>
              <p:spPr bwMode="auto">
                <a:xfrm>
                  <a:off x="0" y="576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8" name="Group 130"/>
              <p:cNvGrpSpPr>
                <a:grpSpLocks/>
              </p:cNvGrpSpPr>
              <p:nvPr/>
            </p:nvGrpSpPr>
            <p:grpSpPr bwMode="auto">
              <a:xfrm>
                <a:off x="3128" y="5760"/>
                <a:ext cx="339" cy="288"/>
                <a:chOff x="3128" y="5760"/>
                <a:chExt cx="339" cy="288"/>
              </a:xfrm>
            </p:grpSpPr>
            <p:sp>
              <p:nvSpPr>
                <p:cNvPr id="109614" name="Rectangle 46"/>
                <p:cNvSpPr>
                  <a:spLocks noChangeArrowheads="1"/>
                </p:cNvSpPr>
                <p:nvPr/>
              </p:nvSpPr>
              <p:spPr bwMode="auto">
                <a:xfrm>
                  <a:off x="3128" y="576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13</a:t>
                  </a:r>
                </a:p>
              </p:txBody>
            </p:sp>
            <p:sp>
              <p:nvSpPr>
                <p:cNvPr id="109697" name="Rectangle 129"/>
                <p:cNvSpPr>
                  <a:spLocks noChangeArrowheads="1"/>
                </p:cNvSpPr>
                <p:nvPr/>
              </p:nvSpPr>
              <p:spPr bwMode="auto">
                <a:xfrm>
                  <a:off x="3128" y="576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</p:grpSp>
        <p:sp>
          <p:nvSpPr>
            <p:cNvPr id="109700" name="Rectangle 132"/>
            <p:cNvSpPr>
              <a:spLocks noChangeArrowheads="1"/>
            </p:cNvSpPr>
            <p:nvPr/>
          </p:nvSpPr>
          <p:spPr bwMode="auto">
            <a:xfrm>
              <a:off x="-3" y="-3"/>
              <a:ext cx="3473" cy="605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52466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Clusterisation</a:t>
            </a:r>
            <a:endParaRPr lang="en-US" altLang="fr-FR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4860926" y="32337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graphicFrame>
        <p:nvGraphicFramePr>
          <p:cNvPr id="111661" name="Group 45"/>
          <p:cNvGraphicFramePr>
            <a:graphicFrameLocks noGrp="1"/>
          </p:cNvGraphicFramePr>
          <p:nvPr/>
        </p:nvGraphicFramePr>
        <p:xfrm>
          <a:off x="4800600" y="2209800"/>
          <a:ext cx="2590800" cy="31115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Seine – Paris [50]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Elbe – Hambourg [49]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Paris – France [47]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Hambourg – Allemagne [40]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Allemagne – Rhin [39]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France – Strasbourg [38]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Rhin – Strasbourg [35]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1676400" y="2667000"/>
            <a:ext cx="2057400" cy="2819400"/>
          </a:xfrm>
          <a:prstGeom prst="rect">
            <a:avLst/>
          </a:prstGeom>
          <a:solidFill>
            <a:srgbClr val="FFF3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sp>
        <p:nvSpPr>
          <p:cNvPr id="111645" name="Text Box 29"/>
          <p:cNvSpPr txBox="1">
            <a:spLocks noChangeArrowheads="1"/>
          </p:cNvSpPr>
          <p:nvPr/>
        </p:nvSpPr>
        <p:spPr bwMode="auto">
          <a:xfrm>
            <a:off x="1981200" y="2819400"/>
            <a:ext cx="1474788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600" b="1"/>
              <a:t>Cluster</a:t>
            </a:r>
          </a:p>
          <a:p>
            <a:pPr algn="ctr"/>
            <a:r>
              <a:rPr lang="fr-FR" altLang="fr-FR" sz="1600" b="1"/>
              <a:t>Seine - Paris</a:t>
            </a:r>
            <a:endParaRPr lang="en-US" altLang="fr-FR" sz="1600" b="1"/>
          </a:p>
        </p:txBody>
      </p:sp>
      <p:sp>
        <p:nvSpPr>
          <p:cNvPr id="111646" name="Text Box 30"/>
          <p:cNvSpPr txBox="1">
            <a:spLocks noChangeArrowheads="1"/>
          </p:cNvSpPr>
          <p:nvPr/>
        </p:nvSpPr>
        <p:spPr bwMode="auto">
          <a:xfrm>
            <a:off x="1981201" y="3733800"/>
            <a:ext cx="1596682" cy="137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400"/>
              <a:t>Seine,</a:t>
            </a:r>
          </a:p>
          <a:p>
            <a:pPr algn="ctr"/>
            <a:r>
              <a:rPr lang="fr-FR" altLang="fr-FR" sz="1400"/>
              <a:t>Paris,</a:t>
            </a:r>
          </a:p>
          <a:p>
            <a:pPr algn="ctr"/>
            <a:endParaRPr lang="fr-FR" altLang="fr-FR" sz="1400"/>
          </a:p>
          <a:p>
            <a:pPr algn="ctr"/>
            <a:r>
              <a:rPr lang="fr-FR" altLang="fr-FR" sz="1400"/>
              <a:t>                  </a:t>
            </a:r>
          </a:p>
          <a:p>
            <a:pPr algn="ctr"/>
            <a:endParaRPr lang="fr-FR" altLang="fr-FR" sz="1400"/>
          </a:p>
          <a:p>
            <a:pPr algn="ctr"/>
            <a:endParaRPr lang="en-US" altLang="fr-FR" sz="1400"/>
          </a:p>
        </p:txBody>
      </p:sp>
      <p:sp>
        <p:nvSpPr>
          <p:cNvPr id="111647" name="Rectangle 31"/>
          <p:cNvSpPr>
            <a:spLocks noChangeArrowheads="1"/>
          </p:cNvSpPr>
          <p:nvPr/>
        </p:nvSpPr>
        <p:spPr bwMode="auto">
          <a:xfrm>
            <a:off x="8382000" y="2667000"/>
            <a:ext cx="2057400" cy="2819400"/>
          </a:xfrm>
          <a:prstGeom prst="rect">
            <a:avLst/>
          </a:prstGeom>
          <a:solidFill>
            <a:srgbClr val="FFF3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sp>
        <p:nvSpPr>
          <p:cNvPr id="111648" name="Text Box 32"/>
          <p:cNvSpPr txBox="1">
            <a:spLocks noChangeArrowheads="1"/>
          </p:cNvSpPr>
          <p:nvPr/>
        </p:nvSpPr>
        <p:spPr bwMode="auto">
          <a:xfrm>
            <a:off x="8472488" y="2819400"/>
            <a:ext cx="191135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600" b="1"/>
              <a:t>Cluster</a:t>
            </a:r>
          </a:p>
          <a:p>
            <a:pPr algn="ctr"/>
            <a:r>
              <a:rPr lang="fr-FR" altLang="fr-FR" sz="1600" b="1"/>
              <a:t>Elbe - Hambourg</a:t>
            </a:r>
            <a:endParaRPr lang="en-US" altLang="fr-FR" sz="1600" b="1"/>
          </a:p>
        </p:txBody>
      </p:sp>
      <p:sp>
        <p:nvSpPr>
          <p:cNvPr id="111649" name="Text Box 33"/>
          <p:cNvSpPr txBox="1">
            <a:spLocks noChangeArrowheads="1"/>
          </p:cNvSpPr>
          <p:nvPr/>
        </p:nvSpPr>
        <p:spPr bwMode="auto">
          <a:xfrm>
            <a:off x="9032875" y="3733801"/>
            <a:ext cx="119380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400"/>
              <a:t>Elbe,</a:t>
            </a:r>
          </a:p>
          <a:p>
            <a:pPr algn="ctr"/>
            <a:r>
              <a:rPr lang="fr-FR" altLang="fr-FR" sz="1400"/>
              <a:t>Hambourg,</a:t>
            </a:r>
          </a:p>
          <a:p>
            <a:pPr algn="ctr"/>
            <a:r>
              <a:rPr lang="fr-FR" altLang="fr-FR" sz="1400"/>
              <a:t>                  </a:t>
            </a:r>
          </a:p>
          <a:p>
            <a:pPr algn="ctr"/>
            <a:endParaRPr lang="fr-FR" altLang="fr-FR" sz="1400"/>
          </a:p>
          <a:p>
            <a:pPr algn="ctr"/>
            <a:endParaRPr lang="en-US" altLang="fr-FR" sz="1400"/>
          </a:p>
        </p:txBody>
      </p:sp>
      <p:sp>
        <p:nvSpPr>
          <p:cNvPr id="111650" name="Line 34"/>
          <p:cNvSpPr>
            <a:spLocks noChangeShapeType="1"/>
          </p:cNvSpPr>
          <p:nvPr/>
        </p:nvSpPr>
        <p:spPr bwMode="auto">
          <a:xfrm flipH="1">
            <a:off x="3810000" y="2514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1" name="Line 35"/>
          <p:cNvSpPr>
            <a:spLocks noChangeShapeType="1"/>
          </p:cNvSpPr>
          <p:nvPr/>
        </p:nvSpPr>
        <p:spPr bwMode="auto">
          <a:xfrm>
            <a:off x="7391400" y="28956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2" name="Line 36"/>
          <p:cNvSpPr>
            <a:spLocks noChangeShapeType="1"/>
          </p:cNvSpPr>
          <p:nvPr/>
        </p:nvSpPr>
        <p:spPr bwMode="auto">
          <a:xfrm flipH="1">
            <a:off x="3429000" y="33528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3" name="Line 37"/>
          <p:cNvSpPr>
            <a:spLocks noChangeShapeType="1"/>
          </p:cNvSpPr>
          <p:nvPr/>
        </p:nvSpPr>
        <p:spPr bwMode="auto">
          <a:xfrm>
            <a:off x="7391400" y="3810000"/>
            <a:ext cx="1600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7" name="Line 41"/>
          <p:cNvSpPr>
            <a:spLocks noChangeShapeType="1"/>
          </p:cNvSpPr>
          <p:nvPr/>
        </p:nvSpPr>
        <p:spPr bwMode="auto">
          <a:xfrm>
            <a:off x="7391400" y="41910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8" name="Line 42"/>
          <p:cNvSpPr>
            <a:spLocks noChangeShapeType="1"/>
          </p:cNvSpPr>
          <p:nvPr/>
        </p:nvSpPr>
        <p:spPr bwMode="auto">
          <a:xfrm flipH="1" flipV="1">
            <a:off x="3429000" y="4572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3" name="Freeform 47"/>
          <p:cNvSpPr>
            <a:spLocks/>
          </p:cNvSpPr>
          <p:nvPr/>
        </p:nvSpPr>
        <p:spPr bwMode="auto">
          <a:xfrm>
            <a:off x="3429000" y="5486400"/>
            <a:ext cx="5334000" cy="622300"/>
          </a:xfrm>
          <a:custGeom>
            <a:avLst/>
            <a:gdLst>
              <a:gd name="T0" fmla="*/ 0 w 3360"/>
              <a:gd name="T1" fmla="*/ 48 h 392"/>
              <a:gd name="T2" fmla="*/ 528 w 3360"/>
              <a:gd name="T3" fmla="*/ 336 h 392"/>
              <a:gd name="T4" fmla="*/ 2784 w 3360"/>
              <a:gd name="T5" fmla="*/ 336 h 392"/>
              <a:gd name="T6" fmla="*/ 3360 w 3360"/>
              <a:gd name="T7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392">
                <a:moveTo>
                  <a:pt x="0" y="48"/>
                </a:moveTo>
                <a:cubicBezTo>
                  <a:pt x="32" y="168"/>
                  <a:pt x="64" y="288"/>
                  <a:pt x="528" y="336"/>
                </a:cubicBezTo>
                <a:cubicBezTo>
                  <a:pt x="992" y="384"/>
                  <a:pt x="2312" y="392"/>
                  <a:pt x="2784" y="336"/>
                </a:cubicBezTo>
                <a:cubicBezTo>
                  <a:pt x="3256" y="280"/>
                  <a:pt x="3308" y="140"/>
                  <a:pt x="336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4" name="Line 48"/>
          <p:cNvSpPr>
            <a:spLocks noChangeShapeType="1"/>
          </p:cNvSpPr>
          <p:nvPr/>
        </p:nvSpPr>
        <p:spPr bwMode="auto">
          <a:xfrm>
            <a:off x="6019800" y="5334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5" name="Text Box 49"/>
          <p:cNvSpPr txBox="1">
            <a:spLocks noChangeArrowheads="1"/>
          </p:cNvSpPr>
          <p:nvPr/>
        </p:nvSpPr>
        <p:spPr bwMode="auto">
          <a:xfrm>
            <a:off x="2209800" y="4419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400"/>
              <a:t>Strasbourg</a:t>
            </a:r>
            <a:endParaRPr lang="en-US" altLang="fr-FR" sz="1400" dirty="0"/>
          </a:p>
        </p:txBody>
      </p:sp>
      <p:sp>
        <p:nvSpPr>
          <p:cNvPr id="111666" name="Text Box 50"/>
          <p:cNvSpPr txBox="1">
            <a:spLocks noChangeArrowheads="1"/>
          </p:cNvSpPr>
          <p:nvPr/>
        </p:nvSpPr>
        <p:spPr bwMode="auto">
          <a:xfrm>
            <a:off x="2362200" y="4191001"/>
            <a:ext cx="7569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France</a:t>
            </a:r>
            <a:endParaRPr lang="en-US" altLang="fr-FR" sz="1400"/>
          </a:p>
        </p:txBody>
      </p:sp>
      <p:sp>
        <p:nvSpPr>
          <p:cNvPr id="111667" name="Text Box 51"/>
          <p:cNvSpPr txBox="1">
            <a:spLocks noChangeArrowheads="1"/>
          </p:cNvSpPr>
          <p:nvPr/>
        </p:nvSpPr>
        <p:spPr bwMode="auto">
          <a:xfrm>
            <a:off x="9372600" y="4419601"/>
            <a:ext cx="5741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Rhin</a:t>
            </a:r>
            <a:endParaRPr lang="en-US" altLang="fr-FR" sz="1400"/>
          </a:p>
        </p:txBody>
      </p:sp>
      <p:sp>
        <p:nvSpPr>
          <p:cNvPr id="111668" name="Text Box 52"/>
          <p:cNvSpPr txBox="1">
            <a:spLocks noChangeArrowheads="1"/>
          </p:cNvSpPr>
          <p:nvPr/>
        </p:nvSpPr>
        <p:spPr bwMode="auto">
          <a:xfrm>
            <a:off x="9144000" y="4191001"/>
            <a:ext cx="11015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Allemagne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18917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3" grpId="0" animBg="1" autoUpdateAnimBg="0"/>
      <p:bldP spid="111645" grpId="0" animBg="1" autoUpdateAnimBg="0"/>
      <p:bldP spid="111646" grpId="0" animBg="1" autoUpdateAnimBg="0"/>
      <p:bldP spid="111647" grpId="0" animBg="1" autoUpdateAnimBg="0"/>
      <p:bldP spid="111648" grpId="0" animBg="1" autoUpdateAnimBg="0"/>
      <p:bldP spid="111649" grpId="0" animBg="1" autoUpdateAnimBg="0"/>
      <p:bldP spid="111650" grpId="0" animBg="1"/>
      <p:bldP spid="111651" grpId="0" animBg="1"/>
      <p:bldP spid="111652" grpId="0" animBg="1"/>
      <p:bldP spid="111653" grpId="0" animBg="1"/>
      <p:bldP spid="111657" grpId="0" animBg="1"/>
      <p:bldP spid="111658" grpId="0" animBg="1"/>
      <p:bldP spid="111663" grpId="0" animBg="1"/>
      <p:bldP spid="111664" grpId="0" animBg="1"/>
      <p:bldP spid="111665" grpId="0" autoUpdateAnimBg="0"/>
      <p:bldP spid="111666" grpId="0" autoUpdateAnimBg="0"/>
      <p:bldP spid="111667" grpId="0" autoUpdateAnimBg="0"/>
      <p:bldP spid="11166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74575" y="1221115"/>
            <a:ext cx="7116417" cy="486489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SXML : XML lite (mais JSON+) </a:t>
            </a:r>
          </a:p>
          <a:p>
            <a:pPr lvl="1"/>
            <a:r>
              <a:rPr lang="fr-FR" dirty="0"/>
              <a:t>Compatible avec les outils Unix </a:t>
            </a:r>
          </a:p>
          <a:p>
            <a:pPr lvl="2"/>
            <a:r>
              <a:rPr lang="fr-FR" dirty="0"/>
              <a:t>Un document = Une ligne Unix</a:t>
            </a:r>
          </a:p>
          <a:p>
            <a:r>
              <a:rPr lang="fr-FR" dirty="0"/>
              <a:t>Origine INIST puis LORIA</a:t>
            </a:r>
          </a:p>
          <a:p>
            <a:pPr lvl="1"/>
            <a:r>
              <a:rPr lang="fr-FR" dirty="0"/>
              <a:t>1990 : </a:t>
            </a:r>
            <a:r>
              <a:rPr lang="fr-FR" dirty="0" err="1"/>
              <a:t>Ilib</a:t>
            </a:r>
            <a:r>
              <a:rPr lang="fr-FR" dirty="0"/>
              <a:t> : ISO 2709 (MARC, Pascal…)</a:t>
            </a:r>
          </a:p>
          <a:p>
            <a:pPr lvl="2"/>
            <a:r>
              <a:rPr lang="fr-FR" dirty="0"/>
              <a:t>Un LEGO pour les corpus</a:t>
            </a:r>
          </a:p>
          <a:p>
            <a:pPr lvl="1"/>
            <a:r>
              <a:rPr lang="fr-FR" dirty="0"/>
              <a:t>2000 : </a:t>
            </a:r>
            <a:r>
              <a:rPr lang="fr-FR" dirty="0" err="1"/>
              <a:t>Dilib</a:t>
            </a:r>
            <a:r>
              <a:rPr lang="fr-FR" dirty="0"/>
              <a:t> : métadonnées hétérogènes</a:t>
            </a:r>
          </a:p>
          <a:p>
            <a:r>
              <a:rPr lang="fr-FR" dirty="0"/>
              <a:t>2018 : </a:t>
            </a:r>
            <a:r>
              <a:rPr lang="fr-FR" dirty="0" err="1"/>
              <a:t>LorExplor</a:t>
            </a:r>
            <a:r>
              <a:rPr lang="fr-FR" dirty="0"/>
              <a:t> / ISTEX</a:t>
            </a:r>
          </a:p>
          <a:p>
            <a:pPr lvl="1"/>
            <a:r>
              <a:rPr lang="fr-FR" dirty="0"/>
              <a:t>traiter du corpus volumineux, </a:t>
            </a:r>
          </a:p>
          <a:p>
            <a:pPr lvl="2"/>
            <a:r>
              <a:rPr lang="fr-FR" dirty="0"/>
              <a:t>Textuel,  multi-</a:t>
            </a:r>
            <a:r>
              <a:rPr lang="fr-FR" dirty="0" err="1"/>
              <a:t>dtd</a:t>
            </a:r>
            <a:endParaRPr lang="fr-FR" dirty="0"/>
          </a:p>
          <a:p>
            <a:pPr lvl="1"/>
            <a:r>
              <a:rPr lang="fr-FR" dirty="0"/>
              <a:t>Réseau MediaWiki </a:t>
            </a:r>
          </a:p>
          <a:p>
            <a:pPr lvl="2"/>
            <a:r>
              <a:rPr lang="fr-FR" dirty="0"/>
              <a:t>Générations de modèles wiki</a:t>
            </a:r>
          </a:p>
          <a:p>
            <a:pPr lvl="2"/>
            <a:r>
              <a:rPr lang="fr-FR" dirty="0"/>
              <a:t>Robots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Dilib</a:t>
            </a:r>
            <a:r>
              <a:rPr lang="fr-FR" dirty="0"/>
              <a:t>, une boîte à outils </a:t>
            </a:r>
            <a:r>
              <a:rPr lang="fr-FR" dirty="0" err="1"/>
              <a:t>Sxml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ISTEX 2018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76975" y="4142708"/>
            <a:ext cx="2977097" cy="18158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&lt;index&gt;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&lt;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&gt;Requiem&lt;/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&lt;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     &lt;item&gt;004321&lt;/item&gt;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     &lt;item&gt;012345&lt;/item&gt;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&lt;/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 &lt;f&gt;2&lt;/f&gt;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&lt;/index&gt;</a:t>
            </a:r>
          </a:p>
        </p:txBody>
      </p:sp>
      <p:pic>
        <p:nvPicPr>
          <p:cNvPr id="6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201" y="1456521"/>
            <a:ext cx="1666330" cy="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47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4013B72-D726-0E46-A3F8-A11AD3D43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1960 création de l’ARTLF (Recteur Paul </a:t>
            </a:r>
            <a:r>
              <a:rPr lang="fr-FR" dirty="0" err="1"/>
              <a:t>Imbs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Un Trésor (= corpus) numérique pour la recherche en linguistique</a:t>
            </a:r>
          </a:p>
          <a:p>
            <a:pPr lvl="1"/>
            <a:r>
              <a:rPr lang="fr-FR" dirty="0"/>
              <a:t>Valorisable par un pari : un dictionnaire </a:t>
            </a:r>
          </a:p>
          <a:p>
            <a:r>
              <a:rPr lang="fr-FR" dirty="0"/>
              <a:t>1963 : Acquisition du Gamma 60</a:t>
            </a:r>
          </a:p>
          <a:p>
            <a:r>
              <a:rPr lang="fr-FR" dirty="0"/>
              <a:t>1969 : 600 ouvrages saisis</a:t>
            </a:r>
          </a:p>
          <a:p>
            <a:r>
              <a:rPr lang="fr-FR" dirty="0"/>
              <a:t>1971 : Tome 1 du dictionnaire</a:t>
            </a:r>
          </a:p>
          <a:p>
            <a:r>
              <a:rPr lang="fr-FR" dirty="0"/>
              <a:t>1972 : Passage au </a:t>
            </a:r>
            <a:r>
              <a:rPr lang="fr-FR" dirty="0" err="1"/>
              <a:t>Cii</a:t>
            </a:r>
            <a:r>
              <a:rPr lang="fr-FR" dirty="0"/>
              <a:t> 10070</a:t>
            </a:r>
          </a:p>
          <a:p>
            <a:r>
              <a:rPr lang="fr-FR" dirty="0"/>
              <a:t>1982 : ARTLF avec Chicago</a:t>
            </a:r>
          </a:p>
          <a:p>
            <a:r>
              <a:rPr lang="fr-FR" dirty="0"/>
              <a:t>1994 : dernier tome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3F4F38-C180-9F4E-8A7C-85A9FA7E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Trésor de la langue française (dictionnaire)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9FED78-6132-4648-A481-ED1E1A0B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B8919B-B113-2A4B-9101-6C403D6E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30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11CAD3-1079-824A-86A9-8F4028E1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46" y="2401094"/>
            <a:ext cx="4213412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2BD979C-7A26-2D4F-9877-4FDB4659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243" y="4665345"/>
            <a:ext cx="2393715" cy="16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71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F4CDB24-5F17-1844-AAA5-7887A52FB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424782"/>
            <a:ext cx="10972800" cy="4525962"/>
          </a:xfrm>
        </p:spPr>
        <p:txBody>
          <a:bodyPr/>
          <a:lstStyle/>
          <a:p>
            <a:r>
              <a:rPr lang="fr-FR" dirty="0"/>
              <a:t>Le Gamma 60 produit des concordances</a:t>
            </a:r>
          </a:p>
          <a:p>
            <a:pPr lvl="1"/>
            <a:r>
              <a:rPr lang="fr-FR" dirty="0"/>
              <a:t>parfait pour les mots de faible fréquence.</a:t>
            </a:r>
          </a:p>
          <a:p>
            <a:pPr lvl="2"/>
            <a:r>
              <a:rPr lang="fr-FR" dirty="0"/>
              <a:t>Exemple : </a:t>
            </a:r>
            <a:r>
              <a:rPr lang="fr-FR" i="1" dirty="0"/>
              <a:t>dodécaphonique </a:t>
            </a:r>
            <a:r>
              <a:rPr lang="fr-FR" dirty="0"/>
              <a:t>(4)</a:t>
            </a:r>
          </a:p>
          <a:p>
            <a:pPr lvl="2"/>
            <a:r>
              <a:rPr lang="fr-FR" dirty="0"/>
              <a:t>Les concordances sont éditées sur « listing »</a:t>
            </a:r>
          </a:p>
          <a:p>
            <a:pPr lvl="1"/>
            <a:r>
              <a:rPr lang="fr-FR" dirty="0"/>
              <a:t>Dans les autres cas : les groupes binaires</a:t>
            </a:r>
          </a:p>
          <a:p>
            <a:pPr lvl="2"/>
            <a:r>
              <a:rPr lang="fr-FR" dirty="0"/>
              <a:t>Co occurrences sur 5 termes sémantiques avant ou après un exemple</a:t>
            </a:r>
          </a:p>
          <a:p>
            <a:pPr lvl="3"/>
            <a:r>
              <a:rPr lang="fr-FR" i="1" dirty="0"/>
              <a:t>Le</a:t>
            </a:r>
            <a:r>
              <a:rPr lang="fr-FR" i="1" dirty="0">
                <a:highlight>
                  <a:srgbClr val="00FFFF"/>
                </a:highlight>
              </a:rPr>
              <a:t> corbeau </a:t>
            </a:r>
            <a:r>
              <a:rPr lang="fr-FR" i="1" dirty="0"/>
              <a:t>f</a:t>
            </a:r>
            <a:r>
              <a:rPr lang="fr-FR" i="1" dirty="0">
                <a:highlight>
                  <a:srgbClr val="00FFFF"/>
                </a:highlight>
              </a:rPr>
              <a:t>ait</a:t>
            </a:r>
            <a:r>
              <a:rPr lang="fr-FR" i="1" dirty="0"/>
              <a:t> son </a:t>
            </a:r>
            <a:r>
              <a:rPr lang="fr-FR" i="1" dirty="0">
                <a:highlight>
                  <a:srgbClr val="FF0000"/>
                </a:highlight>
              </a:rPr>
              <a:t>nid </a:t>
            </a:r>
            <a:r>
              <a:rPr lang="fr-FR" i="1" dirty="0"/>
              <a:t>en </a:t>
            </a:r>
            <a:r>
              <a:rPr lang="fr-FR" i="1" dirty="0">
                <a:highlight>
                  <a:srgbClr val="00FFFF"/>
                </a:highlight>
              </a:rPr>
              <a:t>haut</a:t>
            </a:r>
            <a:r>
              <a:rPr lang="fr-FR" i="1" dirty="0"/>
              <a:t> des </a:t>
            </a:r>
            <a:r>
              <a:rPr lang="fr-FR" i="1" dirty="0">
                <a:highlight>
                  <a:srgbClr val="00FFFF"/>
                </a:highlight>
              </a:rPr>
              <a:t>arbre</a:t>
            </a:r>
            <a:r>
              <a:rPr lang="fr-FR" i="1" dirty="0"/>
              <a:t>s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Le système propose (sur un listing)</a:t>
            </a:r>
          </a:p>
          <a:p>
            <a:pPr lvl="3"/>
            <a:r>
              <a:rPr lang="fr-FR" dirty="0"/>
              <a:t>un ensemble de mots associés avec des listes d’exemples</a:t>
            </a:r>
          </a:p>
          <a:p>
            <a:pPr lvl="2"/>
            <a:r>
              <a:rPr lang="fr-FR" dirty="0"/>
              <a:t>Multiples algorithmes de classement sélection </a:t>
            </a:r>
          </a:p>
          <a:p>
            <a:pPr lvl="3"/>
            <a:r>
              <a:rPr lang="fr-FR" dirty="0"/>
              <a:t>en fonction des fréquences des termes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79ED5E3-FBC7-484F-8C01-02FC1A08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Outils de production, fiches, groupes binaires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9FEC8C-ADD0-6D4A-9E1E-5D32B677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05ED60-C752-DA49-85E8-F23127C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5DF7BE-96F5-DB45-A912-D5CCA2616CD6}"/>
              </a:ext>
            </a:extLst>
          </p:cNvPr>
          <p:cNvSpPr txBox="1"/>
          <p:nvPr/>
        </p:nvSpPr>
        <p:spPr>
          <a:xfrm>
            <a:off x="8587686" y="1263512"/>
            <a:ext cx="343074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[…] </a:t>
            </a:r>
            <a:r>
              <a:rPr lang="fr-FR" i="1" dirty="0"/>
              <a:t>pour chaque mot</a:t>
            </a:r>
          </a:p>
          <a:p>
            <a:r>
              <a:rPr lang="fr-FR" dirty="0"/>
              <a:t>[…| </a:t>
            </a:r>
            <a:r>
              <a:rPr lang="fr-FR" i="1" dirty="0"/>
              <a:t>pour chaque occurrence </a:t>
            </a:r>
          </a:p>
          <a:p>
            <a:r>
              <a:rPr lang="fr-FR" i="1" dirty="0"/>
              <a:t>un contexte de trois lignes, </a:t>
            </a:r>
          </a:p>
          <a:p>
            <a:r>
              <a:rPr lang="fr-FR" i="1" dirty="0"/>
              <a:t>le mot étudié figurant </a:t>
            </a:r>
          </a:p>
          <a:p>
            <a:r>
              <a:rPr lang="fr-FR" i="1" dirty="0"/>
              <a:t>obligatoirement </a:t>
            </a:r>
          </a:p>
          <a:p>
            <a:r>
              <a:rPr lang="fr-FR" i="1" dirty="0"/>
              <a:t>dans la ligne du milieu</a:t>
            </a:r>
          </a:p>
        </p:txBody>
      </p:sp>
    </p:spTree>
    <p:extLst>
      <p:ext uri="{BB962C8B-B14F-4D97-AF65-F5344CB8AC3E}">
        <p14:creationId xmlns:p14="http://schemas.microsoft.com/office/powerpoint/2010/main" val="3312841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5A1AA0-53C4-8A41-80BC-39B693A8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(pour la mémoire)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DDA38-3A0F-9C4B-8944-E2A512F1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2807E5-D3F7-A646-AA39-F502A07A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53A459-5BAA-5F43-93E6-FF777318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2" y="1627188"/>
            <a:ext cx="1409700" cy="1524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51DC72A-A718-7049-8FD4-A5DF7C02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37" y="2225676"/>
            <a:ext cx="779085" cy="5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gnette pour la version du 16 décembre 2006 à 23:27">
            <a:extLst>
              <a:ext uri="{FF2B5EF4-FFF2-40B4-BE49-F238E27FC236}">
                <a16:creationId xmlns:a16="http://schemas.microsoft.com/office/drawing/2014/main" id="{BC50B7C6-CE0E-6247-BED8-5EEA23EF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67" y="1989138"/>
            <a:ext cx="960521" cy="9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ignette pour la version du 16 décembre 2006 à 23:27">
            <a:extLst>
              <a:ext uri="{FF2B5EF4-FFF2-40B4-BE49-F238E27FC236}">
                <a16:creationId xmlns:a16="http://schemas.microsoft.com/office/drawing/2014/main" id="{3D9E9DA3-787B-FE4D-BD58-F385022A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52" y="134739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0484980-F7AB-7744-AEFE-38AA34D1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795199"/>
            <a:ext cx="960521" cy="6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ignette pour la version du 16 décembre 2006 à 23:27">
            <a:extLst>
              <a:ext uri="{FF2B5EF4-FFF2-40B4-BE49-F238E27FC236}">
                <a16:creationId xmlns:a16="http://schemas.microsoft.com/office/drawing/2014/main" id="{25456D18-1274-364F-A6C8-47FE42E0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22" y="17916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5F3A6EC-C9B2-9A48-9250-FF6FB47A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7" y="213546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FA226AE7-70DC-864B-B0A1-76119E525BAB}"/>
              </a:ext>
            </a:extLst>
          </p:cNvPr>
          <p:cNvSpPr/>
          <p:nvPr/>
        </p:nvSpPr>
        <p:spPr>
          <a:xfrm>
            <a:off x="8663009" y="1918899"/>
            <a:ext cx="1154812" cy="1058779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G60</a:t>
            </a:r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F2AB64D2-CC9F-B647-B409-F0D5C1BC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415235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42710E9B-3B19-8747-A0B1-61DE4C55987C}"/>
              </a:ext>
            </a:extLst>
          </p:cNvPr>
          <p:cNvSpPr/>
          <p:nvPr/>
        </p:nvSpPr>
        <p:spPr>
          <a:xfrm>
            <a:off x="1949220" y="4194469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ysClr val="windowText" lastClr="000000"/>
                </a:solidFill>
              </a:rPr>
              <a:t>Lem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17" name="Picture 6" descr="Vignette pour la version du 16 décembre 2006 à 23:27">
            <a:extLst>
              <a:ext uri="{FF2B5EF4-FFF2-40B4-BE49-F238E27FC236}">
                <a16:creationId xmlns:a16="http://schemas.microsoft.com/office/drawing/2014/main" id="{1805925E-644F-E54D-BDDA-9A6A8BF2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415235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992E0F-B68F-1142-ACA3-ED3474F32CE6}"/>
              </a:ext>
            </a:extLst>
          </p:cNvPr>
          <p:cNvSpPr txBox="1"/>
          <p:nvPr/>
        </p:nvSpPr>
        <p:spPr>
          <a:xfrm>
            <a:off x="9916522" y="311537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 corrigé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7C2DB6-44C7-8A49-A1FF-C5FD798F3C6F}"/>
              </a:ext>
            </a:extLst>
          </p:cNvPr>
          <p:cNvSpPr txBox="1"/>
          <p:nvPr/>
        </p:nvSpPr>
        <p:spPr>
          <a:xfrm>
            <a:off x="433137" y="542893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1F0749-806E-7948-9EA8-517C2E14979B}"/>
              </a:ext>
            </a:extLst>
          </p:cNvPr>
          <p:cNvSpPr txBox="1"/>
          <p:nvPr/>
        </p:nvSpPr>
        <p:spPr>
          <a:xfrm>
            <a:off x="3858656" y="542893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</a:t>
            </a:r>
          </a:p>
        </p:txBody>
      </p:sp>
      <p:pic>
        <p:nvPicPr>
          <p:cNvPr id="21" name="Picture 6" descr="Vignette pour la version du 16 décembre 2006 à 23:27">
            <a:extLst>
              <a:ext uri="{FF2B5EF4-FFF2-40B4-BE49-F238E27FC236}">
                <a16:creationId xmlns:a16="http://schemas.microsoft.com/office/drawing/2014/main" id="{597D6D65-9A0B-5A42-A3EF-8BC77443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be 21">
            <a:extLst>
              <a:ext uri="{FF2B5EF4-FFF2-40B4-BE49-F238E27FC236}">
                <a16:creationId xmlns:a16="http://schemas.microsoft.com/office/drawing/2014/main" id="{A7EF514A-DA83-944C-971C-BD7F5B469B0F}"/>
              </a:ext>
            </a:extLst>
          </p:cNvPr>
          <p:cNvSpPr/>
          <p:nvPr/>
        </p:nvSpPr>
        <p:spPr>
          <a:xfrm>
            <a:off x="7948964" y="4726264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23" name="Picture 6" descr="Vignette pour la version du 16 décembre 2006 à 23:27">
            <a:extLst>
              <a:ext uri="{FF2B5EF4-FFF2-40B4-BE49-F238E27FC236}">
                <a16:creationId xmlns:a16="http://schemas.microsoft.com/office/drawing/2014/main" id="{F2F13863-7EF1-3C42-931B-2CC603E1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FA63173-291A-7A45-865D-94F0382DF0B5}"/>
              </a:ext>
            </a:extLst>
          </p:cNvPr>
          <p:cNvSpPr txBox="1"/>
          <p:nvPr/>
        </p:nvSpPr>
        <p:spPr>
          <a:xfrm>
            <a:off x="9617770" y="596072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</p:txBody>
      </p:sp>
      <p:pic>
        <p:nvPicPr>
          <p:cNvPr id="25" name="Picture 6" descr="Vignette pour la version du 16 décembre 2006 à 23:27">
            <a:extLst>
              <a:ext uri="{FF2B5EF4-FFF2-40B4-BE49-F238E27FC236}">
                <a16:creationId xmlns:a16="http://schemas.microsoft.com/office/drawing/2014/main" id="{353B4774-ED5A-7147-AAA1-80B5D13F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3781117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Vignette pour la version du 16 décembre 2006 à 23:27">
            <a:extLst>
              <a:ext uri="{FF2B5EF4-FFF2-40B4-BE49-F238E27FC236}">
                <a16:creationId xmlns:a16="http://schemas.microsoft.com/office/drawing/2014/main" id="{A3CCF14D-A86F-054C-A43D-85D37A6D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3741013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9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90C235-A726-5F4B-8A9B-A09B27E8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(suite)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6B14EF-FB24-3849-A2BB-692648DF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E392ED-77AD-2743-B9C7-F820BF9F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33</a:t>
            </a:fld>
            <a:endParaRPr lang="fr-FR"/>
          </a:p>
        </p:txBody>
      </p:sp>
      <p:pic>
        <p:nvPicPr>
          <p:cNvPr id="6" name="Picture 6" descr="Vignette pour la version du 16 décembre 2006 à 23:27">
            <a:extLst>
              <a:ext uri="{FF2B5EF4-FFF2-40B4-BE49-F238E27FC236}">
                <a16:creationId xmlns:a16="http://schemas.microsoft.com/office/drawing/2014/main" id="{95D2439C-61BE-FC4C-A6CC-7450101C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260EAE36-8DD1-2144-B3B0-14DDBFD7E758}"/>
              </a:ext>
            </a:extLst>
          </p:cNvPr>
          <p:cNvSpPr/>
          <p:nvPr/>
        </p:nvSpPr>
        <p:spPr>
          <a:xfrm>
            <a:off x="1949220" y="2311932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Cumul</a:t>
            </a:r>
          </a:p>
        </p:txBody>
      </p:sp>
      <p:pic>
        <p:nvPicPr>
          <p:cNvPr id="8" name="Picture 6" descr="Vignette pour la version du 16 décembre 2006 à 23:27">
            <a:extLst>
              <a:ext uri="{FF2B5EF4-FFF2-40B4-BE49-F238E27FC236}">
                <a16:creationId xmlns:a16="http://schemas.microsoft.com/office/drawing/2014/main" id="{A95E9D3B-408B-EC41-B570-50272584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0178F5-A25F-934B-90DB-35D25E38EE51}"/>
              </a:ext>
            </a:extLst>
          </p:cNvPr>
          <p:cNvSpPr txBox="1"/>
          <p:nvPr/>
        </p:nvSpPr>
        <p:spPr>
          <a:xfrm>
            <a:off x="433137" y="3546395"/>
            <a:ext cx="12955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Abat</a:t>
            </a:r>
          </a:p>
          <a:p>
            <a:r>
              <a:rPr lang="fr-FR" dirty="0"/>
              <a:t>….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7A22B5-01C7-3641-91C1-DB80A0A8A53A}"/>
              </a:ext>
            </a:extLst>
          </p:cNvPr>
          <p:cNvSpPr txBox="1"/>
          <p:nvPr/>
        </p:nvSpPr>
        <p:spPr>
          <a:xfrm>
            <a:off x="3358920" y="3660783"/>
            <a:ext cx="20425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</a:t>
            </a:r>
          </a:p>
          <a:p>
            <a:r>
              <a:rPr lang="fr-FR" dirty="0"/>
              <a:t>Fréquence – mot</a:t>
            </a:r>
          </a:p>
          <a:p>
            <a:endParaRPr lang="fr-FR" dirty="0"/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2 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5 abat</a:t>
            </a:r>
          </a:p>
          <a:p>
            <a:r>
              <a:rPr lang="fr-FR" dirty="0"/>
              <a:t>…</a:t>
            </a:r>
          </a:p>
        </p:txBody>
      </p:sp>
      <p:pic>
        <p:nvPicPr>
          <p:cNvPr id="11" name="Picture 6" descr="Vignette pour la version du 16 décembre 2006 à 23:27">
            <a:extLst>
              <a:ext uri="{FF2B5EF4-FFF2-40B4-BE49-F238E27FC236}">
                <a16:creationId xmlns:a16="http://schemas.microsoft.com/office/drawing/2014/main" id="{25842C77-DBB4-DF4D-B65D-371CADA3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218319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21C612F2-403E-6243-95DB-D32853A6D8D9}"/>
              </a:ext>
            </a:extLst>
          </p:cNvPr>
          <p:cNvSpPr/>
          <p:nvPr/>
        </p:nvSpPr>
        <p:spPr>
          <a:xfrm>
            <a:off x="7948964" y="2225303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13" name="Picture 6" descr="Vignette pour la version du 16 décembre 2006 à 23:27">
            <a:extLst>
              <a:ext uri="{FF2B5EF4-FFF2-40B4-BE49-F238E27FC236}">
                <a16:creationId xmlns:a16="http://schemas.microsoft.com/office/drawing/2014/main" id="{1EFFD47F-23FE-034D-9CB0-E822EFE2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218319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898E34D-7D76-B149-81B9-F78615963ABC}"/>
              </a:ext>
            </a:extLst>
          </p:cNvPr>
          <p:cNvSpPr txBox="1"/>
          <p:nvPr/>
        </p:nvSpPr>
        <p:spPr>
          <a:xfrm>
            <a:off x="9617770" y="3459766"/>
            <a:ext cx="16546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triés</a:t>
            </a:r>
          </a:p>
          <a:p>
            <a:endParaRPr lang="fr-FR" dirty="0"/>
          </a:p>
          <a:p>
            <a:r>
              <a:rPr lang="fr-FR" dirty="0"/>
              <a:t>…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5 abat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…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2 abaca</a:t>
            </a:r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EF9C8BBA-EA2C-E146-BA17-25C5B7B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1280156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ignette pour la version du 16 décembre 2006 à 23:27">
            <a:extLst>
              <a:ext uri="{FF2B5EF4-FFF2-40B4-BE49-F238E27FC236}">
                <a16:creationId xmlns:a16="http://schemas.microsoft.com/office/drawing/2014/main" id="{11C07759-3235-3646-BF9E-4D76FFAB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1240052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C6E1F62-00EF-B74F-9CEA-E3B49D6FF009}"/>
              </a:ext>
            </a:extLst>
          </p:cNvPr>
          <p:cNvSpPr txBox="1"/>
          <p:nvPr/>
        </p:nvSpPr>
        <p:spPr>
          <a:xfrm>
            <a:off x="4761026" y="5328480"/>
            <a:ext cx="6777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ETC durée 1 mois</a:t>
            </a:r>
          </a:p>
        </p:txBody>
      </p:sp>
    </p:spTree>
    <p:extLst>
      <p:ext uri="{BB962C8B-B14F-4D97-AF65-F5344CB8AC3E}">
        <p14:creationId xmlns:p14="http://schemas.microsoft.com/office/powerpoint/2010/main" val="1233620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Enrichissement : </a:t>
            </a:r>
            <a:r>
              <a:rPr lang="fr-FR" dirty="0" err="1"/>
              <a:t>dédoublonnage</a:t>
            </a:r>
            <a:r>
              <a:rPr lang="fr-FR" dirty="0"/>
              <a:t> ISTEX / Pascal / Hal / MEDLINE…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ISTEX séminaire technique 2016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502" y="1634532"/>
            <a:ext cx="7272997" cy="39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4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Serveur d’exploration</a:t>
            </a:r>
          </a:p>
        </p:txBody>
      </p:sp>
      <p:sp>
        <p:nvSpPr>
          <p:cNvPr id="2969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>
                <a:latin typeface="Lucida Sans Unicode" charset="0"/>
              </a:rPr>
              <a:t>CIDE Athènes 2016 </a:t>
            </a:r>
          </a:p>
        </p:txBody>
      </p:sp>
      <p:pic>
        <p:nvPicPr>
          <p:cNvPr id="2970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429001"/>
            <a:ext cx="53419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1604963"/>
            <a:ext cx="34464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4" y="4738688"/>
            <a:ext cx="33416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210661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ZoneTexte 1"/>
          <p:cNvSpPr txBox="1">
            <a:spLocks noChangeArrowheads="1"/>
          </p:cNvSpPr>
          <p:nvPr/>
        </p:nvSpPr>
        <p:spPr bwMode="auto">
          <a:xfrm>
            <a:off x="1833563" y="1417639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Système d’information orienté exploration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3665538" y="1874839"/>
            <a:ext cx="1190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259263" y="1874839"/>
            <a:ext cx="174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886326" y="1895476"/>
            <a:ext cx="188913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9" name="ZoneTexte 10"/>
          <p:cNvSpPr txBox="1">
            <a:spLocks noChangeArrowheads="1"/>
          </p:cNvSpPr>
          <p:nvPr/>
        </p:nvSpPr>
        <p:spPr bwMode="auto">
          <a:xfrm>
            <a:off x="2963864" y="302895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accent2"/>
                </a:solidFill>
              </a:rPr>
              <a:t>Curation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057650" y="2633664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794250" y="2686050"/>
            <a:ext cx="0" cy="509588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283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Serveur d’exploration</a:t>
            </a:r>
            <a:br>
              <a:rPr lang="fr-FR" dirty="0"/>
            </a:br>
            <a:r>
              <a:rPr lang="fr-FR" dirty="0"/>
              <a:t>Parcourir les index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Athènes 2016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728" y="1640832"/>
            <a:ext cx="6996545" cy="50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5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Exemple : Mozart</a:t>
            </a:r>
          </a:p>
          <a:p>
            <a:pPr lvl="1"/>
            <a:r>
              <a:rPr lang="fr-FR" dirty="0"/>
              <a:t>15.000 documents (Musique + médecine)</a:t>
            </a:r>
          </a:p>
          <a:p>
            <a:pPr lvl="1"/>
            <a:r>
              <a:rPr lang="fr-FR" dirty="0"/>
              <a:t>Quelques problèmes de type « avenue Mozart »</a:t>
            </a:r>
          </a:p>
          <a:p>
            <a:pPr lvl="1"/>
            <a:r>
              <a:rPr lang="fr-FR" dirty="0"/>
              <a:t>Plus sérieux :</a:t>
            </a:r>
          </a:p>
          <a:p>
            <a:pPr lvl="2"/>
            <a:r>
              <a:rPr lang="fr-FR" dirty="0"/>
              <a:t>Musique : peu de signalement d’affiliations</a:t>
            </a:r>
          </a:p>
          <a:p>
            <a:pPr lvl="2"/>
            <a:r>
              <a:rPr lang="fr-FR" dirty="0"/>
              <a:t>Médecine : forte politique d’affiliations</a:t>
            </a:r>
          </a:p>
          <a:p>
            <a:pPr lvl="1"/>
            <a:r>
              <a:rPr lang="fr-FR" dirty="0"/>
              <a:t>Les statistiques se focalisent sur la médecine…</a:t>
            </a:r>
          </a:p>
          <a:p>
            <a:pPr lvl="1"/>
            <a:endParaRPr lang="fr-FR" dirty="0"/>
          </a:p>
          <a:p>
            <a:r>
              <a:rPr lang="fr-FR" dirty="0"/>
              <a:t>Exemple : Parkinson en France</a:t>
            </a:r>
          </a:p>
          <a:p>
            <a:pPr lvl="1"/>
            <a:r>
              <a:rPr lang="fr-FR" dirty="0"/>
              <a:t>Parkinson : 90.000 documents</a:t>
            </a:r>
          </a:p>
          <a:p>
            <a:pPr lvl="1"/>
            <a:r>
              <a:rPr lang="fr-FR" dirty="0"/>
              <a:t>Extrait de 4000 documents : </a:t>
            </a:r>
          </a:p>
          <a:p>
            <a:pPr lvl="2"/>
            <a:r>
              <a:rPr lang="fr-FR" dirty="0"/>
              <a:t>peu de bruit</a:t>
            </a:r>
          </a:p>
          <a:p>
            <a:pPr lvl="1"/>
            <a:r>
              <a:rPr lang="fr-FR" dirty="0"/>
              <a:t>Parkinson en France : </a:t>
            </a:r>
          </a:p>
          <a:p>
            <a:pPr lvl="2"/>
            <a:r>
              <a:rPr lang="fr-FR" dirty="0"/>
              <a:t>beaucoup de bruit.</a:t>
            </a:r>
          </a:p>
          <a:p>
            <a:pPr lvl="2"/>
            <a:endParaRPr lang="fr-FR" dirty="0"/>
          </a:p>
          <a:p>
            <a:r>
              <a:rPr lang="fr-FR" b="1" dirty="0"/>
              <a:t>Quelle formation donner à un bibliothécaire pour accompagner un chercheur dans une démarche de curation?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Corpus : méfiance / curation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467597" y="3266208"/>
            <a:ext cx="1576552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467608" y="4740343"/>
            <a:ext cx="1576552" cy="1974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7467598" y="3967391"/>
            <a:ext cx="331079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93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06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Lucida Sans Unicode" charset="0"/>
                <a:ea typeface="ＭＳ Ｐゴシック" charset="0"/>
                <a:cs typeface="ＭＳ Ｐゴシック" charset="0"/>
              </a:rPr>
              <a:t>Exemple : identifier les pays dans un contexte hétérogène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données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2019 Djerba</a:t>
            </a:r>
          </a:p>
        </p:txBody>
      </p:sp>
      <p:pic>
        <p:nvPicPr>
          <p:cNvPr id="307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4" y="2463800"/>
            <a:ext cx="397668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49" y="1954214"/>
            <a:ext cx="3816026" cy="357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ticri.univ-lorraine.fr/Wicri/Musique/corpus/MozartV1/Site/fr/PascalFrancis/Curation/Common/icons/Curation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44" y="345686"/>
            <a:ext cx="753061" cy="7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7B1436-FF94-7A4C-8337-7A2A07CAF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122084"/>
            <a:ext cx="3761456" cy="22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B657C5-7FC7-C74C-B348-BCFC7600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279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contenu 1"/>
          <p:cNvSpPr>
            <a:spLocks noGrp="1"/>
          </p:cNvSpPr>
          <p:nvPr>
            <p:ph idx="1"/>
          </p:nvPr>
        </p:nvSpPr>
        <p:spPr>
          <a:xfrm>
            <a:off x="1981200" y="1481138"/>
            <a:ext cx="8229600" cy="1084641"/>
          </a:xfrm>
        </p:spPr>
        <p:txBody>
          <a:bodyPr>
            <a:normAutofit/>
          </a:bodyPr>
          <a:lstStyle/>
          <a:p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Codes ISO (exemple Pascal)</a:t>
            </a:r>
          </a:p>
          <a:p>
            <a:pPr lvl="1"/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Vers le web sémantique (via Wikipédia/</a:t>
            </a:r>
            <a:r>
              <a:rPr lang="fr-FR" dirty="0" err="1">
                <a:latin typeface="Lucida Sans Unicode" charset="0"/>
                <a:ea typeface="ＭＳ Ｐゴシック" charset="0"/>
                <a:cs typeface="ＭＳ Ｐゴシック" charset="0"/>
              </a:rPr>
              <a:t>WikiData</a:t>
            </a:r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données - pays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Athènes 2016 </a:t>
            </a:r>
          </a:p>
        </p:txBody>
      </p:sp>
      <p:pic>
        <p:nvPicPr>
          <p:cNvPr id="31751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779"/>
            <a:ext cx="541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32" y="2882505"/>
            <a:ext cx="46116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3025256" y="4844957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511120" y="4423480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73405" y="5862717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 récupérée de Wikipédia sur </a:t>
            </a:r>
            <a:r>
              <a:rPr lang="fr-FR" dirty="0" err="1"/>
              <a:t>Wicri</a:t>
            </a:r>
            <a:r>
              <a:rPr lang="fr-FR" dirty="0"/>
              <a:t>/Métadonnées</a:t>
            </a:r>
          </a:p>
        </p:txBody>
      </p:sp>
    </p:spTree>
    <p:extLst>
      <p:ext uri="{BB962C8B-B14F-4D97-AF65-F5344CB8AC3E}">
        <p14:creationId xmlns:p14="http://schemas.microsoft.com/office/powerpoint/2010/main" val="281971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589698-E046-B543-C732-A9F3EBA69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Ce matin : wikis et hypertextes pour la science et la culture</a:t>
            </a:r>
          </a:p>
          <a:p>
            <a:r>
              <a:rPr lang="fr-FR" dirty="0"/>
              <a:t>Après-midi</a:t>
            </a:r>
          </a:p>
          <a:p>
            <a:pPr lvl="1"/>
            <a:r>
              <a:rPr lang="fr-FR" dirty="0"/>
              <a:t>Document structuré, Unix, XML,</a:t>
            </a:r>
          </a:p>
          <a:p>
            <a:pPr lvl="1"/>
            <a:r>
              <a:rPr lang="fr-FR" dirty="0"/>
              <a:t>Serveurs d’exploration</a:t>
            </a:r>
          </a:p>
          <a:p>
            <a:pPr lvl="1"/>
            <a:r>
              <a:rPr lang="fr-FR" dirty="0"/>
              <a:t>Curation de données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5D3DC46-9204-0E0E-D5F1-473C3230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/ plan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97BF73-129E-1FEC-42D7-287BE912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411969-EE4B-98A8-64D2-DA6FC57B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433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contenu 1"/>
          <p:cNvSpPr>
            <a:spLocks noGrp="1"/>
          </p:cNvSpPr>
          <p:nvPr>
            <p:ph idx="1"/>
          </p:nvPr>
        </p:nvSpPr>
        <p:spPr>
          <a:xfrm>
            <a:off x="1822450" y="1417639"/>
            <a:ext cx="3113088" cy="854075"/>
          </a:xfrm>
        </p:spPr>
        <p:txBody>
          <a:bodyPr/>
          <a:lstStyle/>
          <a:p>
            <a:pPr marL="107950" indent="0">
              <a:buNone/>
            </a:pPr>
            <a:r>
              <a:rPr lang="fr-FR" sz="1800">
                <a:latin typeface="Lucida Sans Unicode" charset="0"/>
                <a:ea typeface="ＭＳ Ｐゴシック" charset="0"/>
                <a:cs typeface="ＭＳ Ｐゴシック" charset="0"/>
              </a:rPr>
              <a:t>Adresses postales (Springer, PubMed)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pays - Adresses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Athènes 2016 </a:t>
            </a:r>
          </a:p>
        </p:txBody>
      </p:sp>
      <p:pic>
        <p:nvPicPr>
          <p:cNvPr id="8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03061"/>
            <a:ext cx="71183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052551" y="4612803"/>
            <a:ext cx="2224584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774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08" y="3246769"/>
            <a:ext cx="48545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051223" y="5939672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 collective (mutualisée) sur </a:t>
            </a:r>
            <a:r>
              <a:rPr lang="fr-FR" dirty="0" err="1"/>
              <a:t>Wicri</a:t>
            </a:r>
            <a:r>
              <a:rPr lang="fr-FR" dirty="0"/>
              <a:t>/Métadonnées</a:t>
            </a:r>
          </a:p>
        </p:txBody>
      </p:sp>
    </p:spTree>
    <p:extLst>
      <p:ext uri="{BB962C8B-B14F-4D97-AF65-F5344CB8AC3E}">
        <p14:creationId xmlns:p14="http://schemas.microsoft.com/office/powerpoint/2010/main" val="771271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régions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Athènes 2016 </a:t>
            </a:r>
          </a:p>
        </p:txBody>
      </p:sp>
      <p:pic>
        <p:nvPicPr>
          <p:cNvPr id="3379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1" y="1786364"/>
            <a:ext cx="3781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402779"/>
            <a:ext cx="3327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12107" y="5622878"/>
            <a:ext cx="684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Ces types de carte sont visibles sur tous types de serveurs</a:t>
            </a:r>
          </a:p>
        </p:txBody>
      </p:sp>
    </p:spTree>
    <p:extLst>
      <p:ext uri="{BB962C8B-B14F-4D97-AF65-F5344CB8AC3E}">
        <p14:creationId xmlns:p14="http://schemas.microsoft.com/office/powerpoint/2010/main" val="4041486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régions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Athènes 2016 </a:t>
            </a:r>
          </a:p>
        </p:txBody>
      </p:sp>
      <p:pic>
        <p:nvPicPr>
          <p:cNvPr id="3482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47" y="1468439"/>
            <a:ext cx="6959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697289"/>
            <a:ext cx="48895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81200" y="118168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</a:t>
            </a:r>
            <a:r>
              <a:rPr lang="fr-FR" dirty="0" err="1"/>
              <a:t>Wicri</a:t>
            </a:r>
            <a:r>
              <a:rPr lang="fr-FR" dirty="0"/>
              <a:t>/Allemagne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11792" y="5486401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la machine</a:t>
            </a:r>
          </a:p>
          <a:p>
            <a:r>
              <a:rPr lang="fr-FR" dirty="0"/>
              <a:t>D’exploration</a:t>
            </a:r>
          </a:p>
        </p:txBody>
      </p:sp>
    </p:spTree>
    <p:extLst>
      <p:ext uri="{BB962C8B-B14F-4D97-AF65-F5344CB8AC3E}">
        <p14:creationId xmlns:p14="http://schemas.microsoft.com/office/powerpoint/2010/main" val="204286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Curation des régions - suite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CIDE Athènes 2016 </a:t>
            </a:r>
          </a:p>
        </p:txBody>
      </p:sp>
      <p:pic>
        <p:nvPicPr>
          <p:cNvPr id="3584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58939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43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30BE61-134C-934B-8245-8B268DD7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Règles de curation des données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DD519F-47F3-CA47-BA73-87EED250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902187-61F0-244D-B899-9DAD99A3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5E965E-8C8A-9242-8FAD-752318BB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074245"/>
            <a:ext cx="8572500" cy="1701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F46F6A-6D19-B74C-A960-C7395CF2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91" y="4815406"/>
            <a:ext cx="8498165" cy="15853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C8BB25-78FE-564D-8D19-2ED6E3B9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1" y="1238135"/>
            <a:ext cx="802349" cy="872827"/>
          </a:xfrm>
          <a:prstGeom prst="rect">
            <a:avLst/>
          </a:prstGeom>
        </p:spPr>
      </p:pic>
      <p:pic>
        <p:nvPicPr>
          <p:cNvPr id="10242" name="Picture 2" descr="LogoWicriAmeriqueJanvier2012Fr.png">
            <a:extLst>
              <a:ext uri="{FF2B5EF4-FFF2-40B4-BE49-F238E27FC236}">
                <a16:creationId xmlns:a16="http://schemas.microsoft.com/office/drawing/2014/main" id="{820CDCE5-3B7C-4E48-8FD3-E27D8E0A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91" y="3781006"/>
            <a:ext cx="788009" cy="9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8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4B3355-6718-F544-A2AF-BCD63178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Santé : Serveurs à génération rapide (5’)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0C2019-30F4-604D-BB93-FF2E89D1BD47}"/>
              </a:ext>
            </a:extLst>
          </p:cNvPr>
          <p:cNvGrpSpPr/>
          <p:nvPr/>
        </p:nvGrpSpPr>
        <p:grpSpPr>
          <a:xfrm>
            <a:off x="8436775" y="1757643"/>
            <a:ext cx="2811160" cy="697660"/>
            <a:chOff x="2655651" y="3227189"/>
            <a:chExt cx="2811160" cy="6976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FBCA70E-B7C2-AB49-A4FD-85DFE377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5651" y="3227189"/>
              <a:ext cx="2811160" cy="6976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91D7D5-907A-D447-A6D9-67AE6945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833" y="3332770"/>
              <a:ext cx="433286" cy="486497"/>
            </a:xfrm>
            <a:prstGeom prst="rect">
              <a:avLst/>
            </a:prstGeom>
          </p:spPr>
        </p:pic>
      </p:grpSp>
      <p:pic>
        <p:nvPicPr>
          <p:cNvPr id="7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79BEA8DA-9A2D-674E-910F-96767201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" y="1314194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vola apps laptop pcmcia.png">
            <a:extLst>
              <a:ext uri="{FF2B5EF4-FFF2-40B4-BE49-F238E27FC236}">
                <a16:creationId xmlns:a16="http://schemas.microsoft.com/office/drawing/2014/main" id="{1F03C451-1E68-5546-8947-81B4305E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211" y="1455436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CD4811-7797-7D43-B367-4FCD67369A78}"/>
              </a:ext>
            </a:extLst>
          </p:cNvPr>
          <p:cNvSpPr txBox="1"/>
          <p:nvPr/>
        </p:nvSpPr>
        <p:spPr>
          <a:xfrm>
            <a:off x="2169268" y="1546698"/>
            <a:ext cx="597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NlmPubMedExplorCorpus</a:t>
            </a:r>
            <a:r>
              <a:rPr lang="fr-FR" dirty="0">
                <a:latin typeface="Courier" pitchFamily="2" charset="0"/>
              </a:rPr>
              <a:t> –q influenza –s 1000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1079D1-52DF-F741-9A3D-43A09A7EC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11" y="2455397"/>
            <a:ext cx="3224449" cy="1272428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2269947A-5F52-9049-AE77-3E440CDC8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1" y="4353792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ylindre 12">
            <a:extLst>
              <a:ext uri="{FF2B5EF4-FFF2-40B4-BE49-F238E27FC236}">
                <a16:creationId xmlns:a16="http://schemas.microsoft.com/office/drawing/2014/main" id="{FC43C46C-8278-A646-BC6A-637D46214D65}"/>
              </a:ext>
            </a:extLst>
          </p:cNvPr>
          <p:cNvSpPr/>
          <p:nvPr/>
        </p:nvSpPr>
        <p:spPr>
          <a:xfrm>
            <a:off x="2191115" y="4766992"/>
            <a:ext cx="1384405" cy="69766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B21885-2095-0249-90C4-538A76272E8A}"/>
              </a:ext>
            </a:extLst>
          </p:cNvPr>
          <p:cNvGrpSpPr/>
          <p:nvPr/>
        </p:nvGrpSpPr>
        <p:grpSpPr>
          <a:xfrm>
            <a:off x="8716074" y="2558975"/>
            <a:ext cx="2296637" cy="1029944"/>
            <a:chOff x="4376537" y="4845561"/>
            <a:chExt cx="4660842" cy="1847807"/>
          </a:xfrm>
        </p:grpSpPr>
        <p:pic>
          <p:nvPicPr>
            <p:cNvPr id="14" name="Image 7">
              <a:extLst>
                <a:ext uri="{FF2B5EF4-FFF2-40B4-BE49-F238E27FC236}">
                  <a16:creationId xmlns:a16="http://schemas.microsoft.com/office/drawing/2014/main" id="{3E7F49C8-D07E-D04D-B19D-181962CEA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492" y="4882883"/>
              <a:ext cx="1717887" cy="150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DD9DD2C-13D6-C449-B215-46E0DC7A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6537" y="4845561"/>
              <a:ext cx="2536972" cy="184780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CFECD-BBD8-AF44-8BCB-56785B034F38}"/>
              </a:ext>
            </a:extLst>
          </p:cNvPr>
          <p:cNvSpPr/>
          <p:nvPr/>
        </p:nvSpPr>
        <p:spPr>
          <a:xfrm>
            <a:off x="9093460" y="38385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191E9-76AA-9948-99BA-B3E977945F0B}"/>
              </a:ext>
            </a:extLst>
          </p:cNvPr>
          <p:cNvSpPr/>
          <p:nvPr/>
        </p:nvSpPr>
        <p:spPr>
          <a:xfrm>
            <a:off x="9245860" y="39909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DD7F-0E01-DE44-A54D-010721F20C7B}"/>
              </a:ext>
            </a:extLst>
          </p:cNvPr>
          <p:cNvSpPr/>
          <p:nvPr/>
        </p:nvSpPr>
        <p:spPr>
          <a:xfrm>
            <a:off x="9398260" y="41433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869D2B-8258-7A4C-A233-A4F89A09FBF8}"/>
              </a:ext>
            </a:extLst>
          </p:cNvPr>
          <p:cNvSpPr/>
          <p:nvPr/>
        </p:nvSpPr>
        <p:spPr>
          <a:xfrm>
            <a:off x="9550660" y="42957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ylindre 21">
            <a:extLst>
              <a:ext uri="{FF2B5EF4-FFF2-40B4-BE49-F238E27FC236}">
                <a16:creationId xmlns:a16="http://schemas.microsoft.com/office/drawing/2014/main" id="{9938A405-FFF6-F540-BF2A-F8329BDE6806}"/>
              </a:ext>
            </a:extLst>
          </p:cNvPr>
          <p:cNvSpPr/>
          <p:nvPr/>
        </p:nvSpPr>
        <p:spPr>
          <a:xfrm>
            <a:off x="8818163" y="54413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Cylindre 22">
            <a:extLst>
              <a:ext uri="{FF2B5EF4-FFF2-40B4-BE49-F238E27FC236}">
                <a16:creationId xmlns:a16="http://schemas.microsoft.com/office/drawing/2014/main" id="{2755A055-D4A0-2942-959D-91A53A677100}"/>
              </a:ext>
            </a:extLst>
          </p:cNvPr>
          <p:cNvSpPr/>
          <p:nvPr/>
        </p:nvSpPr>
        <p:spPr>
          <a:xfrm>
            <a:off x="8970563" y="55937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ylindre 23">
            <a:extLst>
              <a:ext uri="{FF2B5EF4-FFF2-40B4-BE49-F238E27FC236}">
                <a16:creationId xmlns:a16="http://schemas.microsoft.com/office/drawing/2014/main" id="{44322200-D339-0A4F-8311-649A35CBD07C}"/>
              </a:ext>
            </a:extLst>
          </p:cNvPr>
          <p:cNvSpPr/>
          <p:nvPr/>
        </p:nvSpPr>
        <p:spPr>
          <a:xfrm>
            <a:off x="9122963" y="57461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E39A6D2E-D33A-B844-8F36-2CE79924BD52}"/>
              </a:ext>
            </a:extLst>
          </p:cNvPr>
          <p:cNvSpPr/>
          <p:nvPr/>
        </p:nvSpPr>
        <p:spPr>
          <a:xfrm>
            <a:off x="9275363" y="58985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A0CDDEF-BDB7-1E43-B345-C881B37747FC}"/>
              </a:ext>
            </a:extLst>
          </p:cNvPr>
          <p:cNvCxnSpPr/>
          <p:nvPr/>
        </p:nvCxnSpPr>
        <p:spPr>
          <a:xfrm flipH="1">
            <a:off x="4445876" y="2106472"/>
            <a:ext cx="1376855" cy="741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A0C276-174D-C344-9E32-C1E3B6945EB5}"/>
              </a:ext>
            </a:extLst>
          </p:cNvPr>
          <p:cNvCxnSpPr>
            <a:cxnSpLocks/>
          </p:cNvCxnSpPr>
          <p:nvPr/>
        </p:nvCxnSpPr>
        <p:spPr>
          <a:xfrm>
            <a:off x="1513490" y="4009586"/>
            <a:ext cx="1088945" cy="5835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15ACF1D-7C46-464A-8C8F-F751A784411B}"/>
              </a:ext>
            </a:extLst>
          </p:cNvPr>
          <p:cNvCxnSpPr>
            <a:cxnSpLocks/>
          </p:cNvCxnSpPr>
          <p:nvPr/>
        </p:nvCxnSpPr>
        <p:spPr>
          <a:xfrm flipV="1">
            <a:off x="3828285" y="4696368"/>
            <a:ext cx="1346442" cy="565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ylindre 32">
            <a:extLst>
              <a:ext uri="{FF2B5EF4-FFF2-40B4-BE49-F238E27FC236}">
                <a16:creationId xmlns:a16="http://schemas.microsoft.com/office/drawing/2014/main" id="{98897C28-53BB-9340-9FF2-D8999B4DC217}"/>
              </a:ext>
            </a:extLst>
          </p:cNvPr>
          <p:cNvSpPr/>
          <p:nvPr/>
        </p:nvSpPr>
        <p:spPr>
          <a:xfrm>
            <a:off x="3828285" y="5600553"/>
            <a:ext cx="4186441" cy="101360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english</a:t>
            </a:r>
            <a:r>
              <a:rPr lang="fr-FR" dirty="0"/>
              <a:t> -&gt; Français</a:t>
            </a:r>
          </a:p>
        </p:txBody>
      </p:sp>
      <p:sp>
        <p:nvSpPr>
          <p:cNvPr id="34" name="Flèche vers le haut 33">
            <a:extLst>
              <a:ext uri="{FF2B5EF4-FFF2-40B4-BE49-F238E27FC236}">
                <a16:creationId xmlns:a16="http://schemas.microsoft.com/office/drawing/2014/main" id="{BF2C49C7-2639-9E40-9375-BC5615F29253}"/>
              </a:ext>
            </a:extLst>
          </p:cNvPr>
          <p:cNvSpPr/>
          <p:nvPr/>
        </p:nvSpPr>
        <p:spPr>
          <a:xfrm>
            <a:off x="5822731" y="5057741"/>
            <a:ext cx="273269" cy="3836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BE2C264-0971-A94F-81B8-D2FA3FE52253}"/>
              </a:ext>
            </a:extLst>
          </p:cNvPr>
          <p:cNvCxnSpPr>
            <a:cxnSpLocks/>
          </p:cNvCxnSpPr>
          <p:nvPr/>
        </p:nvCxnSpPr>
        <p:spPr>
          <a:xfrm flipV="1">
            <a:off x="6432331" y="2923128"/>
            <a:ext cx="1348893" cy="804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9C9DA70-AAEE-2C4F-94C6-CE294BD2440E}"/>
              </a:ext>
            </a:extLst>
          </p:cNvPr>
          <p:cNvCxnSpPr>
            <a:cxnSpLocks/>
          </p:cNvCxnSpPr>
          <p:nvPr/>
        </p:nvCxnSpPr>
        <p:spPr>
          <a:xfrm flipV="1">
            <a:off x="6840352" y="4525282"/>
            <a:ext cx="196595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707BEF7-683D-4443-8898-DE6D20720E23}"/>
              </a:ext>
            </a:extLst>
          </p:cNvPr>
          <p:cNvCxnSpPr>
            <a:cxnSpLocks/>
          </p:cNvCxnSpPr>
          <p:nvPr/>
        </p:nvCxnSpPr>
        <p:spPr>
          <a:xfrm>
            <a:off x="6856775" y="4894526"/>
            <a:ext cx="1780710" cy="699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01D865B-C37C-6848-A461-0FF362E510B2}"/>
              </a:ext>
            </a:extLst>
          </p:cNvPr>
          <p:cNvSpPr txBox="1"/>
          <p:nvPr/>
        </p:nvSpPr>
        <p:spPr>
          <a:xfrm>
            <a:off x="10616235" y="4182411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Pages</a:t>
            </a:r>
          </a:p>
          <a:p>
            <a:r>
              <a:rPr lang="fr-FR" dirty="0"/>
              <a:t>paramètres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54E587-85DB-E246-B0CC-F4F6095BBE2F}"/>
              </a:ext>
            </a:extLst>
          </p:cNvPr>
          <p:cNvSpPr txBox="1"/>
          <p:nvPr/>
        </p:nvSpPr>
        <p:spPr>
          <a:xfrm>
            <a:off x="10813015" y="5464652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  <a:p>
            <a:r>
              <a:rPr lang="fr-FR" dirty="0" err="1"/>
              <a:t>Xml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785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AD19E35-C025-3C42-82E1-A8282874C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PubMed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30.000.000 articles (métadonnées)</a:t>
            </a:r>
          </a:p>
          <a:p>
            <a:pPr lvl="1"/>
            <a:r>
              <a:rPr lang="fr-FR" dirty="0"/>
              <a:t>Indexés par des spécialistes (chercheurs, médecins)</a:t>
            </a:r>
          </a:p>
          <a:p>
            <a:r>
              <a:rPr lang="fr-FR" dirty="0"/>
              <a:t>ISTEX</a:t>
            </a:r>
          </a:p>
          <a:p>
            <a:pPr lvl="1"/>
            <a:r>
              <a:rPr lang="fr-FR" dirty="0"/>
              <a:t>22.000.000 articles en texte plein</a:t>
            </a:r>
          </a:p>
          <a:p>
            <a:pPr lvl="1"/>
            <a:r>
              <a:rPr lang="fr-FR" dirty="0"/>
              <a:t>Mais totalement hétérogène</a:t>
            </a:r>
          </a:p>
          <a:p>
            <a:r>
              <a:rPr lang="fr-FR" dirty="0"/>
              <a:t>HAL</a:t>
            </a:r>
          </a:p>
          <a:p>
            <a:pPr lvl="1"/>
            <a:r>
              <a:rPr lang="fr-FR" dirty="0"/>
              <a:t>2.000.000 articles 600.000 textes</a:t>
            </a:r>
          </a:p>
          <a:p>
            <a:pPr lvl="1"/>
            <a:r>
              <a:rPr lang="fr-FR" dirty="0"/>
              <a:t>Faible indexation, faible sélection</a:t>
            </a:r>
          </a:p>
          <a:p>
            <a:pPr lvl="1"/>
            <a:r>
              <a:rPr lang="fr-FR" dirty="0"/>
              <a:t>Très bon signalement institutionnel</a:t>
            </a:r>
          </a:p>
          <a:p>
            <a:pPr marL="109537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8CE334-CE29-2E47-B91E-6F6DEEE1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Santé : </a:t>
            </a:r>
            <a:r>
              <a:rPr lang="fr-FR" dirty="0" err="1"/>
              <a:t>PubMed</a:t>
            </a:r>
            <a:r>
              <a:rPr lang="fr-FR"/>
              <a:t> enrichi par </a:t>
            </a:r>
            <a:r>
              <a:rPr lang="fr-FR" dirty="0"/>
              <a:t>ISTEX / HAL</a:t>
            </a:r>
          </a:p>
        </p:txBody>
      </p:sp>
    </p:spTree>
    <p:extLst>
      <p:ext uri="{BB962C8B-B14F-4D97-AF65-F5344CB8AC3E}">
        <p14:creationId xmlns:p14="http://schemas.microsoft.com/office/powerpoint/2010/main" val="3015184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DE332B9-7511-B143-96C5-654F459B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Ecrire </a:t>
            </a:r>
            <a:r>
              <a:rPr lang="fr-FR"/>
              <a:t>et rechercher en </a:t>
            </a:r>
            <a:r>
              <a:rPr lang="fr-FR" dirty="0"/>
              <a:t>mode collectif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6287F1-B2C2-A841-B482-3BF11FE5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A5E8D4-0032-FB41-86E4-021ED72E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47</a:t>
            </a:fld>
            <a:endParaRPr lang="fr-FR"/>
          </a:p>
        </p:txBody>
      </p:sp>
      <p:pic>
        <p:nvPicPr>
          <p:cNvPr id="6" name="Picture 2" descr="ichier:ExplorationMusiqueLorExplor.png">
            <a:extLst>
              <a:ext uri="{FF2B5EF4-FFF2-40B4-BE49-F238E27FC236}">
                <a16:creationId xmlns:a16="http://schemas.microsoft.com/office/drawing/2014/main" id="{0E14DD07-EECA-DB47-AD49-FC2CBE97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06" y="1869598"/>
            <a:ext cx="6017112" cy="38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88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81480BE-3FEF-414D-A1C9-CF091B1B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0B41F0-95A6-B547-A9FC-1F849751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1633696"/>
            <a:ext cx="4795286" cy="4848651"/>
          </a:xfrm>
          <a:prstGeom prst="rect">
            <a:avLst/>
          </a:prstGeom>
        </p:spPr>
      </p:pic>
      <p:sp>
        <p:nvSpPr>
          <p:cNvPr id="5" name="Rectangle : avec coin arrondi 4">
            <a:extLst>
              <a:ext uri="{FF2B5EF4-FFF2-40B4-BE49-F238E27FC236}">
                <a16:creationId xmlns:a16="http://schemas.microsoft.com/office/drawing/2014/main" id="{0F7A5371-D9E5-E641-A8FA-89C3699F25F3}"/>
              </a:ext>
            </a:extLst>
          </p:cNvPr>
          <p:cNvSpPr/>
          <p:nvPr/>
        </p:nvSpPr>
        <p:spPr>
          <a:xfrm>
            <a:off x="8831131" y="4077684"/>
            <a:ext cx="2887201" cy="1593458"/>
          </a:xfrm>
          <a:prstGeom prst="round1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C9B3F-EC53-FD46-A252-A03F57FBAF0C}"/>
              </a:ext>
            </a:extLst>
          </p:cNvPr>
          <p:cNvSpPr/>
          <p:nvPr/>
        </p:nvSpPr>
        <p:spPr>
          <a:xfrm>
            <a:off x="8818032" y="4826935"/>
            <a:ext cx="337012" cy="8442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2FDC3-B536-3647-91FA-827DD70B2C58}"/>
              </a:ext>
            </a:extLst>
          </p:cNvPr>
          <p:cNvSpPr/>
          <p:nvPr/>
        </p:nvSpPr>
        <p:spPr>
          <a:xfrm>
            <a:off x="9153991" y="5206057"/>
            <a:ext cx="337011" cy="43816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80B181F-B4DD-7A41-8DA5-0B70AB861B8D}"/>
              </a:ext>
            </a:extLst>
          </p:cNvPr>
          <p:cNvSpPr/>
          <p:nvPr/>
        </p:nvSpPr>
        <p:spPr>
          <a:xfrm>
            <a:off x="9153991" y="4844292"/>
            <a:ext cx="337012" cy="368742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1AE1BB-3BAE-2643-A462-24C598005D02}"/>
              </a:ext>
            </a:extLst>
          </p:cNvPr>
          <p:cNvSpPr/>
          <p:nvPr/>
        </p:nvSpPr>
        <p:spPr>
          <a:xfrm>
            <a:off x="9429959" y="5332104"/>
            <a:ext cx="823294" cy="3121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29F3BB08-92F9-5541-AC2D-EFF0C97C3FEE}"/>
              </a:ext>
            </a:extLst>
          </p:cNvPr>
          <p:cNvSpPr/>
          <p:nvPr/>
        </p:nvSpPr>
        <p:spPr>
          <a:xfrm>
            <a:off x="9491002" y="5179138"/>
            <a:ext cx="762251" cy="18697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B31A662E-FAF2-F04F-8199-B174E4A0E27D}"/>
              </a:ext>
            </a:extLst>
          </p:cNvPr>
          <p:cNvSpPr/>
          <p:nvPr/>
        </p:nvSpPr>
        <p:spPr>
          <a:xfrm>
            <a:off x="10275012" y="5332104"/>
            <a:ext cx="300038" cy="33524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98A0F20A-90D0-C24E-8372-07C84335C814}"/>
              </a:ext>
            </a:extLst>
          </p:cNvPr>
          <p:cNvSpPr/>
          <p:nvPr/>
        </p:nvSpPr>
        <p:spPr>
          <a:xfrm flipH="1">
            <a:off x="10765766" y="4675015"/>
            <a:ext cx="929252" cy="969208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910A13-FBB7-8D4C-B6A3-6730D8F06EB5}"/>
              </a:ext>
            </a:extLst>
          </p:cNvPr>
          <p:cNvSpPr txBox="1"/>
          <p:nvPr/>
        </p:nvSpPr>
        <p:spPr>
          <a:xfrm>
            <a:off x="10921030" y="4654032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16" name="Rectangle : avec coin arrondi 15">
            <a:extLst>
              <a:ext uri="{FF2B5EF4-FFF2-40B4-BE49-F238E27FC236}">
                <a16:creationId xmlns:a16="http://schemas.microsoft.com/office/drawing/2014/main" id="{A305A4DF-470B-E545-B9C8-50842BF6D28F}"/>
              </a:ext>
            </a:extLst>
          </p:cNvPr>
          <p:cNvSpPr/>
          <p:nvPr/>
        </p:nvSpPr>
        <p:spPr>
          <a:xfrm>
            <a:off x="8866795" y="1691157"/>
            <a:ext cx="2887201" cy="1593458"/>
          </a:xfrm>
          <a:prstGeom prst="round1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B41A2D-BA22-EB44-A59E-070547B2B3E9}"/>
              </a:ext>
            </a:extLst>
          </p:cNvPr>
          <p:cNvSpPr/>
          <p:nvPr/>
        </p:nvSpPr>
        <p:spPr>
          <a:xfrm>
            <a:off x="8853696" y="2546011"/>
            <a:ext cx="1730082" cy="7386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rectangle 20">
            <a:extLst>
              <a:ext uri="{FF2B5EF4-FFF2-40B4-BE49-F238E27FC236}">
                <a16:creationId xmlns:a16="http://schemas.microsoft.com/office/drawing/2014/main" id="{1120A55C-9272-2042-9C6C-CACA0857164B}"/>
              </a:ext>
            </a:extLst>
          </p:cNvPr>
          <p:cNvSpPr/>
          <p:nvPr/>
        </p:nvSpPr>
        <p:spPr>
          <a:xfrm flipH="1">
            <a:off x="8853695" y="2042809"/>
            <a:ext cx="1706768" cy="529602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rectangle 22">
            <a:extLst>
              <a:ext uri="{FF2B5EF4-FFF2-40B4-BE49-F238E27FC236}">
                <a16:creationId xmlns:a16="http://schemas.microsoft.com/office/drawing/2014/main" id="{765934CE-25FB-4B4F-AFEF-BBC222C7667B}"/>
              </a:ext>
            </a:extLst>
          </p:cNvPr>
          <p:cNvSpPr/>
          <p:nvPr/>
        </p:nvSpPr>
        <p:spPr>
          <a:xfrm flipH="1">
            <a:off x="10573562" y="1513205"/>
            <a:ext cx="1144770" cy="52960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9260B34-CB62-164D-8F2B-1DFCF47FF925}"/>
              </a:ext>
            </a:extLst>
          </p:cNvPr>
          <p:cNvSpPr txBox="1"/>
          <p:nvPr/>
        </p:nvSpPr>
        <p:spPr>
          <a:xfrm>
            <a:off x="10956694" y="2267505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DD729-BC82-0A46-8B63-471EC034D503}"/>
              </a:ext>
            </a:extLst>
          </p:cNvPr>
          <p:cNvSpPr/>
          <p:nvPr/>
        </p:nvSpPr>
        <p:spPr>
          <a:xfrm>
            <a:off x="10583778" y="2042807"/>
            <a:ext cx="1134554" cy="124180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F898D78-68E7-2641-B358-12EA84D8D2D3}"/>
              </a:ext>
            </a:extLst>
          </p:cNvPr>
          <p:cNvSpPr txBox="1"/>
          <p:nvPr/>
        </p:nvSpPr>
        <p:spPr>
          <a:xfrm>
            <a:off x="8501971" y="3628417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1995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3344B2-F937-E242-B344-E878BE349558}"/>
              </a:ext>
            </a:extLst>
          </p:cNvPr>
          <p:cNvSpPr txBox="1"/>
          <p:nvPr/>
        </p:nvSpPr>
        <p:spPr>
          <a:xfrm>
            <a:off x="10230253" y="359599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2018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9E15B-B25E-8642-B6DE-F59F4DDC8903}"/>
              </a:ext>
            </a:extLst>
          </p:cNvPr>
          <p:cNvSpPr/>
          <p:nvPr/>
        </p:nvSpPr>
        <p:spPr>
          <a:xfrm>
            <a:off x="7126949" y="2740677"/>
            <a:ext cx="1692876" cy="5375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ED982F-FDB6-D545-81BE-12A4E2402446}"/>
              </a:ext>
            </a:extLst>
          </p:cNvPr>
          <p:cNvSpPr/>
          <p:nvPr/>
        </p:nvSpPr>
        <p:spPr>
          <a:xfrm>
            <a:off x="7065339" y="4854711"/>
            <a:ext cx="1692876" cy="789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rectangle 29">
            <a:extLst>
              <a:ext uri="{FF2B5EF4-FFF2-40B4-BE49-F238E27FC236}">
                <a16:creationId xmlns:a16="http://schemas.microsoft.com/office/drawing/2014/main" id="{59120E4B-DED4-7F42-8085-F3DD11019E31}"/>
              </a:ext>
            </a:extLst>
          </p:cNvPr>
          <p:cNvSpPr/>
          <p:nvPr/>
        </p:nvSpPr>
        <p:spPr>
          <a:xfrm flipH="1">
            <a:off x="7099470" y="2572411"/>
            <a:ext cx="1730082" cy="16826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55EC3B0-7295-8D42-8B70-0B877ED97A29}"/>
              </a:ext>
            </a:extLst>
          </p:cNvPr>
          <p:cNvSpPr txBox="1"/>
          <p:nvPr/>
        </p:nvSpPr>
        <p:spPr>
          <a:xfrm>
            <a:off x="6825567" y="3586258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1975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17FB3FF-C4FD-4944-BBDD-32CBB6C7C0BA}"/>
              </a:ext>
            </a:extLst>
          </p:cNvPr>
          <p:cNvSpPr txBox="1"/>
          <p:nvPr/>
        </p:nvSpPr>
        <p:spPr>
          <a:xfrm>
            <a:off x="11073430" y="2189685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EEF1D6E-32AF-604C-AAAA-A79DD5EE9C72}"/>
              </a:ext>
            </a:extLst>
          </p:cNvPr>
          <p:cNvSpPr txBox="1"/>
          <p:nvPr/>
        </p:nvSpPr>
        <p:spPr>
          <a:xfrm>
            <a:off x="7950841" y="2014583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906AC6-76F2-3F4F-8748-D9A7BFA07F5C}"/>
              </a:ext>
            </a:extLst>
          </p:cNvPr>
          <p:cNvSpPr/>
          <p:nvPr/>
        </p:nvSpPr>
        <p:spPr>
          <a:xfrm>
            <a:off x="6241916" y="2859936"/>
            <a:ext cx="820366" cy="4088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BF86450-776A-854F-B948-31288180B522}"/>
              </a:ext>
            </a:extLst>
          </p:cNvPr>
          <p:cNvSpPr txBox="1"/>
          <p:nvPr/>
        </p:nvSpPr>
        <p:spPr>
          <a:xfrm>
            <a:off x="6014927" y="360247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1965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D130B3-B8E4-9F48-A517-521B2B0B829E}"/>
              </a:ext>
            </a:extLst>
          </p:cNvPr>
          <p:cNvSpPr/>
          <p:nvPr/>
        </p:nvSpPr>
        <p:spPr>
          <a:xfrm>
            <a:off x="6096000" y="4881950"/>
            <a:ext cx="894939" cy="7622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848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1B5788-9935-EC4A-8DC9-3DF219BAD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Comparaisons</a:t>
            </a:r>
          </a:p>
          <a:p>
            <a:pPr lvl="1"/>
            <a:r>
              <a:rPr lang="fr-FR" dirty="0"/>
              <a:t>USA : Les institutions </a:t>
            </a:r>
          </a:p>
          <a:p>
            <a:pPr lvl="2"/>
            <a:r>
              <a:rPr lang="fr-FR" dirty="0"/>
              <a:t>gèrent leurs bibliothèques et échangent des métadonnées  </a:t>
            </a:r>
          </a:p>
          <a:p>
            <a:pPr lvl="2"/>
            <a:r>
              <a:rPr lang="fr-FR" dirty="0"/>
              <a:t>Conservent leur expertise en technologie numérique</a:t>
            </a:r>
          </a:p>
          <a:p>
            <a:pPr lvl="2"/>
            <a:r>
              <a:rPr lang="fr-FR" dirty="0"/>
              <a:t>Font confiance à l’expertise humaine (modération, indexation assistée)</a:t>
            </a:r>
          </a:p>
          <a:p>
            <a:pPr lvl="1"/>
            <a:r>
              <a:rPr lang="fr-FR" dirty="0"/>
              <a:t>France : Les institutions </a:t>
            </a:r>
          </a:p>
          <a:p>
            <a:pPr lvl="2"/>
            <a:r>
              <a:rPr lang="fr-FR" dirty="0"/>
              <a:t>Délèguent vers des services centralisés (exemple HAL)</a:t>
            </a:r>
          </a:p>
          <a:p>
            <a:pPr lvl="2"/>
            <a:r>
              <a:rPr lang="fr-FR" dirty="0"/>
              <a:t>perdent leur maitrise (et leur expertise)</a:t>
            </a:r>
          </a:p>
          <a:p>
            <a:pPr lvl="2"/>
            <a:r>
              <a:rPr lang="fr-FR" dirty="0"/>
              <a:t>Ne font pas confiance (contrôle a priori, indexation automatique)</a:t>
            </a:r>
          </a:p>
          <a:p>
            <a:r>
              <a:rPr lang="fr-FR" dirty="0"/>
              <a:t>Quels moyens pour redémarrer les bases : </a:t>
            </a:r>
          </a:p>
          <a:p>
            <a:pPr lvl="1"/>
            <a:r>
              <a:rPr lang="fr-FR" dirty="0"/>
              <a:t>les mêmes que l’encyclopédie </a:t>
            </a:r>
          </a:p>
          <a:p>
            <a:pPr lvl="1"/>
            <a:r>
              <a:rPr lang="fr-FR" dirty="0"/>
              <a:t>pilote les sélections</a:t>
            </a:r>
          </a:p>
          <a:p>
            <a:r>
              <a:rPr lang="fr-FR" dirty="0"/>
              <a:t>Quelle expertise</a:t>
            </a:r>
          </a:p>
          <a:p>
            <a:pPr lvl="1"/>
            <a:r>
              <a:rPr lang="fr-FR" dirty="0"/>
              <a:t>édition numérique hypertexte de la connaissance</a:t>
            </a:r>
          </a:p>
          <a:p>
            <a:pPr lvl="1"/>
            <a:r>
              <a:rPr lang="fr-FR" dirty="0"/>
              <a:t>En maîtrisant l’exploration de corpus</a:t>
            </a:r>
          </a:p>
          <a:p>
            <a:pPr lvl="1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E5AD51-ABFF-4A49-BDF2-5417610A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voies pour l’avenir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F77187-40A6-9444-9606-A25F4D9B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584CFB-7B27-3345-A74C-85E9D7D8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49</a:t>
            </a:fld>
            <a:endParaRPr lang="fr-FR"/>
          </a:p>
        </p:txBody>
      </p:sp>
      <p:sp>
        <p:nvSpPr>
          <p:cNvPr id="6" name="Cylindre 5">
            <a:extLst>
              <a:ext uri="{FF2B5EF4-FFF2-40B4-BE49-F238E27FC236}">
                <a16:creationId xmlns:a16="http://schemas.microsoft.com/office/drawing/2014/main" id="{528EC7F5-566D-E545-9400-9F2F35C2055B}"/>
              </a:ext>
            </a:extLst>
          </p:cNvPr>
          <p:cNvSpPr/>
          <p:nvPr/>
        </p:nvSpPr>
        <p:spPr>
          <a:xfrm>
            <a:off x="10195560" y="1417638"/>
            <a:ext cx="1822873" cy="48460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Archives</a:t>
            </a:r>
          </a:p>
        </p:txBody>
      </p:sp>
      <p:sp>
        <p:nvSpPr>
          <p:cNvPr id="7" name="Cylindre 6">
            <a:extLst>
              <a:ext uri="{FF2B5EF4-FFF2-40B4-BE49-F238E27FC236}">
                <a16:creationId xmlns:a16="http://schemas.microsoft.com/office/drawing/2014/main" id="{5E7B32FD-090A-214F-97DE-877C73B566AD}"/>
              </a:ext>
            </a:extLst>
          </p:cNvPr>
          <p:cNvSpPr/>
          <p:nvPr/>
        </p:nvSpPr>
        <p:spPr>
          <a:xfrm>
            <a:off x="8703311" y="3958336"/>
            <a:ext cx="1248410" cy="1329944"/>
          </a:xfrm>
          <a:prstGeom prst="can">
            <a:avLst>
              <a:gd name="adj" fmla="val 3495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Bases</a:t>
            </a:r>
          </a:p>
          <a:p>
            <a:pPr algn="ctr"/>
            <a:r>
              <a:rPr lang="fr-FR" dirty="0"/>
              <a:t>biblio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7552423-2ECB-D545-81EB-76029978ABA9}"/>
              </a:ext>
            </a:extLst>
          </p:cNvPr>
          <p:cNvSpPr/>
          <p:nvPr/>
        </p:nvSpPr>
        <p:spPr>
          <a:xfrm>
            <a:off x="6675120" y="4434840"/>
            <a:ext cx="2028191" cy="57912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</p:txBody>
      </p:sp>
    </p:spTree>
    <p:extLst>
      <p:ext uri="{BB962C8B-B14F-4D97-AF65-F5344CB8AC3E}">
        <p14:creationId xmlns:p14="http://schemas.microsoft.com/office/powerpoint/2010/main" val="281017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86E1A0-5A70-CF4A-95C8-E7F9B5B0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73" y="3213100"/>
            <a:ext cx="5543612" cy="2976907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E74E5C-6AAD-8847-B65B-4F18C764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046162"/>
          </a:xfrm>
        </p:spPr>
        <p:txBody>
          <a:bodyPr/>
          <a:lstStyle/>
          <a:p>
            <a:r>
              <a:rPr lang="fr-FR" dirty="0"/>
              <a:t>Dans les années 80, on applique aux documents les mécanismes de structuration des programmes.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85F1C0-4E62-B845-9C5F-7C65B3C3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document structuré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B9F0C-EAAE-2A4D-BBC2-4C4712E5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5ADABD-86B2-814D-A05B-75622A39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8E8D06-27D7-2443-B03F-9EA28FDBB5CF}"/>
              </a:ext>
            </a:extLst>
          </p:cNvPr>
          <p:cNvSpPr txBox="1"/>
          <p:nvPr/>
        </p:nvSpPr>
        <p:spPr>
          <a:xfrm>
            <a:off x="5099306" y="3915202"/>
            <a:ext cx="6178294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&lt;</a:t>
            </a:r>
            <a:r>
              <a:rPr lang="fr-FR" sz="1600" b="1" dirty="0"/>
              <a:t>h1</a:t>
            </a:r>
            <a:r>
              <a:rPr lang="fr-FR" sz="1600" dirty="0"/>
              <a:t>&gt;Acte II, Scène 2&lt;/</a:t>
            </a:r>
            <a:r>
              <a:rPr lang="fr-FR" sz="1600" b="1" dirty="0"/>
              <a:t>h1</a:t>
            </a:r>
            <a:r>
              <a:rPr lang="fr-FR" sz="1600" dirty="0"/>
              <a:t>&gt;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&gt;DON RODRIGUE&lt;/</a:t>
            </a:r>
            <a:r>
              <a:rPr lang="fr-FR" sz="1600" b="1" dirty="0"/>
              <a:t>b</a:t>
            </a:r>
            <a:r>
              <a:rPr lang="fr-FR" sz="1600" dirty="0"/>
              <a:t>&gt; À moi Comte, deux mots.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&gt;LE COMTE&lt;/</a:t>
            </a:r>
            <a:r>
              <a:rPr lang="fr-FR" sz="1600" b="1" dirty="0"/>
              <a:t>b</a:t>
            </a:r>
            <a:r>
              <a:rPr lang="fr-FR" sz="1600" dirty="0"/>
              <a:t>&gt;&amp;</a:t>
            </a:r>
            <a:r>
              <a:rPr lang="fr-FR" sz="1600" b="1" dirty="0" err="1"/>
              <a:t>nbsp</a:t>
            </a:r>
            <a:r>
              <a:rPr lang="fr-FR" sz="1600" b="1" dirty="0"/>
              <a:t>;&amp;</a:t>
            </a:r>
            <a:r>
              <a:rPr lang="fr-FR" sz="1600" b="1" dirty="0" err="1"/>
              <a:t>nbsp</a:t>
            </a:r>
            <a:r>
              <a:rPr lang="fr-FR" sz="1600" b="1" dirty="0"/>
              <a:t>; ... &amp;</a:t>
            </a:r>
            <a:r>
              <a:rPr lang="fr-FR" sz="1600" b="1" dirty="0" err="1"/>
              <a:t>nbsp</a:t>
            </a:r>
            <a:r>
              <a:rPr lang="fr-FR" sz="1600" b="1" dirty="0"/>
              <a:t>; </a:t>
            </a:r>
            <a:r>
              <a:rPr lang="fr-FR" sz="1600" dirty="0"/>
              <a:t>Parle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2905B6-DE11-1348-AFB7-C80D58C13D87}"/>
              </a:ext>
            </a:extLst>
          </p:cNvPr>
          <p:cNvSpPr txBox="1"/>
          <p:nvPr/>
        </p:nvSpPr>
        <p:spPr>
          <a:xfrm>
            <a:off x="6896100" y="275590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Application au </a:t>
            </a:r>
            <a:r>
              <a:rPr lang="fr-FR" sz="2000" b="1" dirty="0"/>
              <a:t>Web (html)</a:t>
            </a:r>
          </a:p>
        </p:txBody>
      </p:sp>
    </p:spTree>
    <p:extLst>
      <p:ext uri="{BB962C8B-B14F-4D97-AF65-F5344CB8AC3E}">
        <p14:creationId xmlns:p14="http://schemas.microsoft.com/office/powerpoint/2010/main" val="2384280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9699CB7-8298-6C4F-A358-658E22F8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Nouveau modèle de bibliothèque numérique</a:t>
            </a:r>
          </a:p>
          <a:p>
            <a:pPr lvl="1"/>
            <a:r>
              <a:rPr lang="fr-FR" dirty="0"/>
              <a:t>Des ouvrages hypertextes dans une bibliothèque hypertexte</a:t>
            </a:r>
          </a:p>
          <a:p>
            <a:pPr lvl="1"/>
            <a:r>
              <a:rPr lang="fr-FR" dirty="0"/>
              <a:t>Indépendance des praticiens par rapport aux informaticiens</a:t>
            </a:r>
          </a:p>
          <a:p>
            <a:pPr lvl="2"/>
            <a:r>
              <a:rPr lang="fr-FR" dirty="0"/>
              <a:t>Impossibilité de faire un cahier des charges pour explorer la connaissance</a:t>
            </a:r>
          </a:p>
          <a:p>
            <a:pPr lvl="1"/>
            <a:r>
              <a:rPr lang="fr-FR" dirty="0"/>
              <a:t>Exigence d’une culture numérique (équivalent du solfège ?)</a:t>
            </a:r>
          </a:p>
          <a:p>
            <a:pPr marL="109537" indent="0">
              <a:buNone/>
            </a:pPr>
            <a:endParaRPr lang="fr-FR" dirty="0"/>
          </a:p>
          <a:p>
            <a:pPr marL="109537" indent="0">
              <a:buNone/>
            </a:pPr>
            <a:endParaRPr lang="fr-FR" dirty="0"/>
          </a:p>
          <a:p>
            <a:r>
              <a:rPr lang="fr-FR" dirty="0"/>
              <a:t>Merci pour votre attention et vos questions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C1B207-34D4-934C-B1E4-9B25556F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285"/>
            <a:ext cx="10972800" cy="114300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D5995-79EC-CD4B-9E62-712E56DA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6C2113-D0B7-734A-9705-A2B1EB79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75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3BC81E6-BDA4-FE40-ADC0-9B88C1C7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Encoding</a:t>
            </a:r>
            <a:r>
              <a:rPr lang="fr-FR" dirty="0"/>
              <a:t> Initiative (TEI)</a:t>
            </a:r>
            <a:br>
              <a:rPr lang="fr-FR" dirty="0"/>
            </a:br>
            <a:r>
              <a:rPr lang="fr-FR" dirty="0"/>
              <a:t>Corpus pour l’ordinateur, lisible par l’homme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F94FE7-6DD3-574D-A34E-0B80E7E0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3D27C5-EA23-FA46-A8F3-626363B3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1E6006-F19E-DC48-B273-08E8AFE6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3" y="1549400"/>
            <a:ext cx="7370234" cy="34683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EAC62C-24CB-5B43-BAD5-C5088C45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67" y="1412876"/>
            <a:ext cx="3674533" cy="19732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891822-DF14-CA4C-B0CF-2796ECB890E1}"/>
              </a:ext>
            </a:extLst>
          </p:cNvPr>
          <p:cNvSpPr txBox="1"/>
          <p:nvPr/>
        </p:nvSpPr>
        <p:spPr>
          <a:xfrm>
            <a:off x="1015923" y="5149507"/>
            <a:ext cx="10243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Dans une bibliothèque numérique, on peut trouver tous les passages où parle Rodrigue…</a:t>
            </a:r>
          </a:p>
          <a:p>
            <a:endParaRPr lang="fr-FR" dirty="0"/>
          </a:p>
          <a:p>
            <a:r>
              <a:rPr lang="fr-FR" dirty="0"/>
              <a:t>On peut aussi représenter des </a:t>
            </a:r>
            <a:r>
              <a:rPr lang="fr-FR" dirty="0">
                <a:hlinkClick r:id="rId4"/>
              </a:rPr>
              <a:t>signalements bibliographiques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4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82083C0-5A09-EB5A-6BBC-91142ED8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Codification des notices bibliographiques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0D216E-5713-B6F9-83E7-9747BE2E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5EDE8E-C7AF-1942-A23F-1C72070F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64AE9A-1DC3-EDA9-C0E5-BBF5C7143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42"/>
                    </a14:imgEffect>
                    <a14:imgEffect>
                      <a14:saturation sat="1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167130"/>
            <a:ext cx="9494520" cy="162938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C7F68C-42D3-61C5-56E6-852A716EF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1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4700" y="3143254"/>
            <a:ext cx="6136924" cy="3440108"/>
          </a:xfrm>
          <a:prstGeom prst="rect">
            <a:avLst/>
          </a:prstGeom>
          <a:solidFill>
            <a:srgbClr val="FFFF00">
              <a:alpha val="7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24328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48BEC1C-61C6-63F2-04CA-CB4069714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système conçu par des informaticiens en 1971</a:t>
            </a:r>
          </a:p>
          <a:p>
            <a:r>
              <a:rPr lang="fr-FR" dirty="0"/>
              <a:t>En langage C (relativement évolué)</a:t>
            </a:r>
          </a:p>
          <a:p>
            <a:r>
              <a:rPr lang="fr-FR" dirty="0"/>
              <a:t>Pour leur faciliter la vie…</a:t>
            </a:r>
          </a:p>
          <a:p>
            <a:endParaRPr lang="fr-FR" dirty="0"/>
          </a:p>
          <a:p>
            <a:pPr marL="109537" indent="0">
              <a:buNone/>
            </a:pPr>
            <a:r>
              <a:rPr lang="fr-FR" dirty="0"/>
              <a:t>Or les informaticiens manipulent des ensembles textuels </a:t>
            </a:r>
          </a:p>
          <a:p>
            <a:pPr marL="365125" lvl="1" indent="0">
              <a:buNone/>
            </a:pPr>
            <a:r>
              <a:rPr lang="fr-FR" dirty="0"/>
              <a:t>Les programmes et leur documentation</a:t>
            </a:r>
          </a:p>
          <a:p>
            <a:pPr marL="365125" lvl="1" indent="0">
              <a:buNone/>
            </a:pPr>
            <a:endParaRPr lang="fr-FR" dirty="0"/>
          </a:p>
          <a:p>
            <a:pPr marL="109537" indent="0">
              <a:buNone/>
            </a:pPr>
            <a:r>
              <a:rPr lang="fr-FR" dirty="0"/>
              <a:t>Unix est donc un système d’exploitation pour manipuler </a:t>
            </a:r>
          </a:p>
          <a:p>
            <a:pPr marL="365125" lvl="1" indent="0">
              <a:buNone/>
            </a:pPr>
            <a:r>
              <a:rPr lang="fr-FR" dirty="0"/>
              <a:t>des corpus. 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3957CA2-7FB1-9033-E8AA-60D4D441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Unix -&gt; Linux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5EB3D7-BAC3-9BE8-6628-4D3A112B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824E32-CFE8-6D8B-4100-762187B5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91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AC8036-F1E1-205D-0361-86F91ADFC15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fr-FR" dirty="0"/>
              <a:t>Une commande Unix </a:t>
            </a:r>
          </a:p>
          <a:p>
            <a:pPr lvl="1"/>
            <a:r>
              <a:rPr lang="fr-FR" dirty="0"/>
              <a:t>Capte un flux d’entrée (</a:t>
            </a:r>
            <a:r>
              <a:rPr lang="fr-FR" dirty="0" err="1"/>
              <a:t>stdin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Pour produite un flux de sortie (</a:t>
            </a:r>
            <a:r>
              <a:rPr lang="fr-FR" dirty="0" err="1"/>
              <a:t>stdout</a:t>
            </a:r>
            <a:r>
              <a:rPr lang="fr-FR" dirty="0"/>
              <a:t>)</a:t>
            </a:r>
          </a:p>
          <a:p>
            <a:pPr marL="109537" indent="0">
              <a:buNone/>
            </a:pPr>
            <a:r>
              <a:rPr lang="fr-FR" dirty="0"/>
              <a:t>Exemples</a:t>
            </a: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Roland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ManuscritOxford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603250" lvl="2" indent="0">
              <a:buNone/>
            </a:pPr>
            <a:r>
              <a:rPr lang="fr-FR" dirty="0"/>
              <a:t>Édite les vers contenant Roland dans le manuscrit d’Oxford</a:t>
            </a: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Roland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ManuscritOxford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&gt;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versRoland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603250" lvl="2" indent="0">
              <a:buNone/>
            </a:pPr>
            <a:r>
              <a:rPr lang="fr-FR" dirty="0">
                <a:latin typeface="Lucida Grande" panose="020B0600040502020204" pitchFamily="34" charset="0"/>
                <a:cs typeface="Lucida Grande" panose="020B0600040502020204" pitchFamily="34" charset="0"/>
              </a:rPr>
              <a:t>Range dans un fichier les vers en question</a:t>
            </a:r>
          </a:p>
          <a:p>
            <a:pPr marL="365125" lvl="1" indent="0">
              <a:buNone/>
            </a:pP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grep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 Olivier &lt;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  <a:latin typeface="Courier" pitchFamily="2" charset="0"/>
              </a:rPr>
              <a:t>versRoland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urier" pitchFamily="2" charset="0"/>
            </a:endParaRPr>
          </a:p>
          <a:p>
            <a:pPr marL="603250" lvl="2" indent="0">
              <a:buNone/>
            </a:pPr>
            <a:r>
              <a:rPr lang="fr-FR" dirty="0">
                <a:latin typeface="Lucida Grande" panose="020B0600040502020204" pitchFamily="34" charset="0"/>
                <a:cs typeface="Lucida Grande" panose="020B0600040502020204" pitchFamily="34" charset="0"/>
              </a:rPr>
              <a:t>Edite les vers contenant Olivier (ici : et Roland)</a:t>
            </a:r>
          </a:p>
          <a:p>
            <a:pPr marL="603250" lvl="2" indent="0">
              <a:buNone/>
            </a:pPr>
            <a:endParaRPr lang="fr-FR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365125" lvl="1" indent="0">
              <a:buNone/>
            </a:pPr>
            <a:endParaRPr lang="fr-FR" dirty="0">
              <a:latin typeface="Courier" pitchFamily="2" charset="0"/>
            </a:endParaRPr>
          </a:p>
          <a:p>
            <a:pPr marL="365125" lvl="1" indent="0">
              <a:buNone/>
            </a:pPr>
            <a:endParaRPr lang="fr-FR" dirty="0">
              <a:latin typeface="Courier" pitchFamily="2" charset="0"/>
            </a:endParaRPr>
          </a:p>
          <a:p>
            <a:pPr marL="109537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C50A351-2796-F0CC-41AA-5DADADD6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Unix - redirections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A8F9E3-1B28-460F-684A-F1387401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658521-27D5-9C5F-624B-E4AB0C86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9</a:t>
            </a:fld>
            <a:endParaRPr lang="fr-F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E9DF7B3-21EC-4533-C60B-7AD0991A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95" y="846138"/>
            <a:ext cx="4696763" cy="21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79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46447</TotalTime>
  <Words>2780</Words>
  <Application>Microsoft Macintosh PowerPoint</Application>
  <PresentationFormat>Grand écran</PresentationFormat>
  <Paragraphs>573</Paragraphs>
  <Slides>50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3" baseType="lpstr">
      <vt:lpstr>Arial</vt:lpstr>
      <vt:lpstr>Calibri</vt:lpstr>
      <vt:lpstr>Courier</vt:lpstr>
      <vt:lpstr>Lucida Grande</vt:lpstr>
      <vt:lpstr>Lucida Sans Unicode</vt:lpstr>
      <vt:lpstr>Menlo-Bold</vt:lpstr>
      <vt:lpstr>Tahoma</vt:lpstr>
      <vt:lpstr>Verdana</vt:lpstr>
      <vt:lpstr>Wingdings</vt:lpstr>
      <vt:lpstr>Wingdings 2</vt:lpstr>
      <vt:lpstr>Wingdings 3</vt:lpstr>
      <vt:lpstr>Istex Réseau</vt:lpstr>
      <vt:lpstr>Équation</vt:lpstr>
      <vt:lpstr>Approches flexibles et incrémentales  pour les humanités numériques </vt:lpstr>
      <vt:lpstr>2000 : vision E-Science : quatrième paradigme  sciences physiques et expérimentales </vt:lpstr>
      <vt:lpstr>Dilib, une boîte à outils Sxml</vt:lpstr>
      <vt:lpstr>Programme / plan</vt:lpstr>
      <vt:lpstr>Le document structuré</vt:lpstr>
      <vt:lpstr>La Text Encoding Initiative (TEI) Corpus pour l’ordinateur, lisible par l’homme</vt:lpstr>
      <vt:lpstr>Codification des notices bibliographiques</vt:lpstr>
      <vt:lpstr>Unix -&gt; Linux</vt:lpstr>
      <vt:lpstr>Unix - redirections</vt:lpstr>
      <vt:lpstr>Les pipes dans Unix</vt:lpstr>
      <vt:lpstr>Unix – langage C – lex (analyseur lexical)</vt:lpstr>
      <vt:lpstr>Exemple : génération de tableau MediaWiki</vt:lpstr>
      <vt:lpstr>Rappel,  écrire la musique</vt:lpstr>
      <vt:lpstr>Manipulation du wikitexte et de Lilypond  avec des analyseurs syntaxiques (Lex)</vt:lpstr>
      <vt:lpstr>Manipulation de documents XML</vt:lpstr>
      <vt:lpstr>Boîte à outil XML</vt:lpstr>
      <vt:lpstr>Programmation DOM Document Object Modele</vt:lpstr>
      <vt:lpstr>Parser DOM Pour manipuler des flots de données</vt:lpstr>
      <vt:lpstr>Dilib / Organisation HFD Pour ranger les corpus</vt:lpstr>
      <vt:lpstr>Dilib / Commandes d’extraction basées sur des Xpath (chemins de balise)</vt:lpstr>
      <vt:lpstr>Dilib / création de listes d’index</vt:lpstr>
      <vt:lpstr>Exemples récapitulatifs </vt:lpstr>
      <vt:lpstr>ISTEX – Serveurs d’exploration</vt:lpstr>
      <vt:lpstr>Machine serveur - machine développement Unix, langage C, PHP, XML, JSON, etc…</vt:lpstr>
      <vt:lpstr>ISTEX – Serveur - génération</vt:lpstr>
      <vt:lpstr>Combinaison d’index : AutAff</vt:lpstr>
      <vt:lpstr>Associations</vt:lpstr>
      <vt:lpstr>Liste d’associations</vt:lpstr>
      <vt:lpstr>Clusterisation</vt:lpstr>
      <vt:lpstr>Trésor de la langue française (dictionnaire)</vt:lpstr>
      <vt:lpstr>Outils de production, fiches, groupes binaires</vt:lpstr>
      <vt:lpstr>Groupes binaires (pour la mémoire)</vt:lpstr>
      <vt:lpstr>Groupes binaires (suite)</vt:lpstr>
      <vt:lpstr>Enrichissement : dédoublonnage ISTEX / Pascal / Hal / MEDLINE…</vt:lpstr>
      <vt:lpstr>Serveur d’exploration</vt:lpstr>
      <vt:lpstr>Serveur d’exploration Parcourir les index</vt:lpstr>
      <vt:lpstr>Corpus : méfiance / curation</vt:lpstr>
      <vt:lpstr>Curation des données</vt:lpstr>
      <vt:lpstr>Curation des données - pays</vt:lpstr>
      <vt:lpstr>Curation des pays - Adresses</vt:lpstr>
      <vt:lpstr>Curation des régions</vt:lpstr>
      <vt:lpstr>Curation des régions</vt:lpstr>
      <vt:lpstr>Curation des régions - suite</vt:lpstr>
      <vt:lpstr>Règles de curation des données</vt:lpstr>
      <vt:lpstr>Santé : Serveurs à génération rapide (5’)</vt:lpstr>
      <vt:lpstr>Santé : PubMed enrichi par ISTEX / HAL</vt:lpstr>
      <vt:lpstr> Ecrire et rechercher en mode collectif</vt:lpstr>
      <vt:lpstr>Enjeux</vt:lpstr>
      <vt:lpstr>Des voies pour l’avenir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164</cp:revision>
  <dcterms:created xsi:type="dcterms:W3CDTF">2019-10-28T13:30:37Z</dcterms:created>
  <dcterms:modified xsi:type="dcterms:W3CDTF">2022-05-09T13:15:14Z</dcterms:modified>
</cp:coreProperties>
</file>